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1"/>
  </p:sldMasterIdLst>
  <p:notesMasterIdLst>
    <p:notesMasterId r:id="rId85"/>
  </p:notesMasterIdLst>
  <p:handoutMasterIdLst>
    <p:handoutMasterId r:id="rId86"/>
  </p:handoutMasterIdLst>
  <p:sldIdLst>
    <p:sldId id="375" r:id="rId2"/>
    <p:sldId id="1842" r:id="rId3"/>
    <p:sldId id="1837" r:id="rId4"/>
    <p:sldId id="1838" r:id="rId5"/>
    <p:sldId id="1845" r:id="rId6"/>
    <p:sldId id="262" r:id="rId7"/>
    <p:sldId id="312" r:id="rId8"/>
    <p:sldId id="261" r:id="rId9"/>
    <p:sldId id="266" r:id="rId10"/>
    <p:sldId id="263" r:id="rId11"/>
    <p:sldId id="318" r:id="rId12"/>
    <p:sldId id="317" r:id="rId13"/>
    <p:sldId id="353" r:id="rId14"/>
    <p:sldId id="466" r:id="rId15"/>
    <p:sldId id="458" r:id="rId16"/>
    <p:sldId id="835" r:id="rId17"/>
    <p:sldId id="823" r:id="rId18"/>
    <p:sldId id="351" r:id="rId19"/>
    <p:sldId id="984" r:id="rId20"/>
    <p:sldId id="825" r:id="rId21"/>
    <p:sldId id="799" r:id="rId22"/>
    <p:sldId id="987" r:id="rId23"/>
    <p:sldId id="789" r:id="rId24"/>
    <p:sldId id="1469" r:id="rId25"/>
    <p:sldId id="1470" r:id="rId26"/>
    <p:sldId id="1513" r:id="rId27"/>
    <p:sldId id="1514" r:id="rId28"/>
    <p:sldId id="1517" r:id="rId29"/>
    <p:sldId id="1478" r:id="rId30"/>
    <p:sldId id="346" r:id="rId31"/>
    <p:sldId id="792" r:id="rId32"/>
    <p:sldId id="808" r:id="rId33"/>
    <p:sldId id="753" r:id="rId34"/>
    <p:sldId id="1201" r:id="rId35"/>
    <p:sldId id="1202" r:id="rId36"/>
    <p:sldId id="772" r:id="rId37"/>
    <p:sldId id="1280" r:id="rId38"/>
    <p:sldId id="842" r:id="rId39"/>
    <p:sldId id="836" r:id="rId40"/>
    <p:sldId id="1826" r:id="rId41"/>
    <p:sldId id="800" r:id="rId42"/>
    <p:sldId id="1367" r:id="rId43"/>
    <p:sldId id="1368" r:id="rId44"/>
    <p:sldId id="1369" r:id="rId45"/>
    <p:sldId id="1288" r:id="rId46"/>
    <p:sldId id="1289" r:id="rId47"/>
    <p:sldId id="769" r:id="rId48"/>
    <p:sldId id="1477" r:id="rId49"/>
    <p:sldId id="837" r:id="rId50"/>
    <p:sldId id="1515" r:id="rId51"/>
    <p:sldId id="1365" r:id="rId52"/>
    <p:sldId id="1366" r:id="rId53"/>
    <p:sldId id="764" r:id="rId54"/>
    <p:sldId id="530" r:id="rId55"/>
    <p:sldId id="818" r:id="rId56"/>
    <p:sldId id="829" r:id="rId57"/>
    <p:sldId id="830" r:id="rId58"/>
    <p:sldId id="533" r:id="rId59"/>
    <p:sldId id="794" r:id="rId60"/>
    <p:sldId id="541" r:id="rId61"/>
    <p:sldId id="826" r:id="rId62"/>
    <p:sldId id="838" r:id="rId63"/>
    <p:sldId id="481" r:id="rId64"/>
    <p:sldId id="482" r:id="rId65"/>
    <p:sldId id="483" r:id="rId66"/>
    <p:sldId id="276" r:id="rId67"/>
    <p:sldId id="257" r:id="rId68"/>
    <p:sldId id="839" r:id="rId69"/>
    <p:sldId id="1461" r:id="rId70"/>
    <p:sldId id="1191" r:id="rId71"/>
    <p:sldId id="1463" r:id="rId72"/>
    <p:sldId id="840" r:id="rId73"/>
    <p:sldId id="539" r:id="rId74"/>
    <p:sldId id="1296" r:id="rId75"/>
    <p:sldId id="1297" r:id="rId76"/>
    <p:sldId id="1299" r:id="rId77"/>
    <p:sldId id="831" r:id="rId78"/>
    <p:sldId id="832" r:id="rId79"/>
    <p:sldId id="542" r:id="rId80"/>
    <p:sldId id="540" r:id="rId81"/>
    <p:sldId id="1833" r:id="rId82"/>
    <p:sldId id="1835" r:id="rId83"/>
    <p:sldId id="1260" r:id="rId8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A34873-C153-6679-FB35-14001412FB99}" name="Kourtnaye Sturgeon" initials="KS" userId="4ebf748634d8906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stin phillips" initials="jp" lastIdx="2" clrIdx="0"/>
  <p:cmAuthor id="2" name="Kourtnaye Sturgeon" initials="KS" lastIdx="29" clrIdx="1">
    <p:extLst>
      <p:ext uri="{19B8F6BF-5375-455C-9EA6-DF929625EA0E}">
        <p15:presenceInfo xmlns:p15="http://schemas.microsoft.com/office/powerpoint/2012/main" userId="4ebf748634d8906a" providerId="Windows Live"/>
      </p:ext>
    </p:extLst>
  </p:cmAuthor>
  <p:cmAuthor id="3" name="Kourtnaye" initials="K" lastIdx="1" clrIdx="2">
    <p:extLst>
      <p:ext uri="{19B8F6BF-5375-455C-9EA6-DF929625EA0E}">
        <p15:presenceInfo xmlns:p15="http://schemas.microsoft.com/office/powerpoint/2012/main" userId="Kourtnay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3F"/>
    <a:srgbClr val="4495D1"/>
    <a:srgbClr val="7F7F7F"/>
    <a:srgbClr val="FFFFFF"/>
    <a:srgbClr val="0573C1"/>
    <a:srgbClr val="FFBC50"/>
    <a:srgbClr val="ED1A37"/>
    <a:srgbClr val="EBEFE6"/>
    <a:srgbClr val="FFC611"/>
    <a:srgbClr val="068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8" autoAdjust="0"/>
    <p:restoredTop sz="80381" autoAdjust="0"/>
  </p:normalViewPr>
  <p:slideViewPr>
    <p:cSldViewPr snapToGrid="0">
      <p:cViewPr varScale="1">
        <p:scale>
          <a:sx n="156" d="100"/>
          <a:sy n="156" d="100"/>
        </p:scale>
        <p:origin x="70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80" d="100"/>
        <a:sy n="180" d="100"/>
      </p:scale>
      <p:origin x="0" y="0"/>
    </p:cViewPr>
  </p:sorterViewPr>
  <p:notesViewPr>
    <p:cSldViewPr snapToGrid="0">
      <p:cViewPr>
        <p:scale>
          <a:sx n="110" d="100"/>
          <a:sy n="110" d="100"/>
        </p:scale>
        <p:origin x="319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632BC-87B9-434E-BE79-789B407CD42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4D110C3-6674-4C7D-B2E4-107DB0C6555B}">
      <dgm:prSet/>
      <dgm:spPr/>
      <dgm:t>
        <a:bodyPr/>
        <a:lstStyle/>
        <a:p>
          <a:pPr>
            <a:lnSpc>
              <a:spcPct val="100000"/>
            </a:lnSpc>
          </a:pPr>
          <a:r>
            <a:rPr lang="en-US"/>
            <a:t>Open to new ideas and concepts </a:t>
          </a:r>
        </a:p>
      </dgm:t>
    </dgm:pt>
    <dgm:pt modelId="{AF63E448-28AC-471A-AE09-C6DE50B80B0F}" type="parTrans" cxnId="{236DCB3B-374D-4B9D-AA41-D8546ACAB749}">
      <dgm:prSet/>
      <dgm:spPr/>
      <dgm:t>
        <a:bodyPr/>
        <a:lstStyle/>
        <a:p>
          <a:endParaRPr lang="en-US"/>
        </a:p>
      </dgm:t>
    </dgm:pt>
    <dgm:pt modelId="{E4E28EB7-D781-49C1-BE0A-167204BD086C}" type="sibTrans" cxnId="{236DCB3B-374D-4B9D-AA41-D8546ACAB749}">
      <dgm:prSet/>
      <dgm:spPr/>
      <dgm:t>
        <a:bodyPr/>
        <a:lstStyle/>
        <a:p>
          <a:pPr>
            <a:lnSpc>
              <a:spcPct val="100000"/>
            </a:lnSpc>
          </a:pPr>
          <a:endParaRPr lang="en-US"/>
        </a:p>
      </dgm:t>
    </dgm:pt>
    <dgm:pt modelId="{B834E066-0CCB-42F7-B0D9-47C68F1DFDD6}">
      <dgm:prSet/>
      <dgm:spPr/>
      <dgm:t>
        <a:bodyPr/>
        <a:lstStyle/>
        <a:p>
          <a:pPr>
            <a:lnSpc>
              <a:spcPct val="100000"/>
            </a:lnSpc>
          </a:pPr>
          <a:r>
            <a:rPr lang="en-US"/>
            <a:t>Confidentiality </a:t>
          </a:r>
        </a:p>
      </dgm:t>
    </dgm:pt>
    <dgm:pt modelId="{CFB7DD2C-ECC1-4FBE-AAAC-269A5BEE1402}" type="parTrans" cxnId="{2843144D-D2A3-4348-A173-043F91E160C0}">
      <dgm:prSet/>
      <dgm:spPr/>
      <dgm:t>
        <a:bodyPr/>
        <a:lstStyle/>
        <a:p>
          <a:endParaRPr lang="en-US"/>
        </a:p>
      </dgm:t>
    </dgm:pt>
    <dgm:pt modelId="{8498A115-6650-4614-A6CA-EF9BBE845600}" type="sibTrans" cxnId="{2843144D-D2A3-4348-A173-043F91E160C0}">
      <dgm:prSet/>
      <dgm:spPr/>
      <dgm:t>
        <a:bodyPr/>
        <a:lstStyle/>
        <a:p>
          <a:pPr>
            <a:lnSpc>
              <a:spcPct val="100000"/>
            </a:lnSpc>
          </a:pPr>
          <a:endParaRPr lang="en-US"/>
        </a:p>
      </dgm:t>
    </dgm:pt>
    <dgm:pt modelId="{64558D32-2D03-40C4-9CCA-A5FA84BCCF4B}">
      <dgm:prSet/>
      <dgm:spPr/>
      <dgm:t>
        <a:bodyPr/>
        <a:lstStyle/>
        <a:p>
          <a:pPr>
            <a:lnSpc>
              <a:spcPct val="100000"/>
            </a:lnSpc>
          </a:pPr>
          <a:r>
            <a:rPr lang="en-US"/>
            <a:t>Respect of differing views </a:t>
          </a:r>
        </a:p>
      </dgm:t>
    </dgm:pt>
    <dgm:pt modelId="{791655C2-8310-47C1-B5A0-672E6289F8A2}" type="parTrans" cxnId="{231D7852-DE95-48B5-93F6-CC569EE690ED}">
      <dgm:prSet/>
      <dgm:spPr/>
      <dgm:t>
        <a:bodyPr/>
        <a:lstStyle/>
        <a:p>
          <a:endParaRPr lang="en-US"/>
        </a:p>
      </dgm:t>
    </dgm:pt>
    <dgm:pt modelId="{0E87B74F-121D-42E3-8AC4-618DC2A102D7}" type="sibTrans" cxnId="{231D7852-DE95-48B5-93F6-CC569EE690ED}">
      <dgm:prSet/>
      <dgm:spPr/>
      <dgm:t>
        <a:bodyPr/>
        <a:lstStyle/>
        <a:p>
          <a:pPr>
            <a:lnSpc>
              <a:spcPct val="100000"/>
            </a:lnSpc>
          </a:pPr>
          <a:endParaRPr lang="en-US"/>
        </a:p>
      </dgm:t>
    </dgm:pt>
    <dgm:pt modelId="{128C7CAB-DB66-40B5-92A3-2AE3C51D6354}">
      <dgm:prSet/>
      <dgm:spPr/>
      <dgm:t>
        <a:bodyPr/>
        <a:lstStyle/>
        <a:p>
          <a:pPr>
            <a:lnSpc>
              <a:spcPct val="100000"/>
            </a:lnSpc>
          </a:pPr>
          <a:r>
            <a:rPr lang="en-US"/>
            <a:t>What else? </a:t>
          </a:r>
        </a:p>
      </dgm:t>
    </dgm:pt>
    <dgm:pt modelId="{3E498DF4-F3B6-43DF-A209-DFBB96C6D4F7}" type="parTrans" cxnId="{69BE8A2C-3D95-44C9-A3E4-187164F64D52}">
      <dgm:prSet/>
      <dgm:spPr/>
      <dgm:t>
        <a:bodyPr/>
        <a:lstStyle/>
        <a:p>
          <a:endParaRPr lang="en-US"/>
        </a:p>
      </dgm:t>
    </dgm:pt>
    <dgm:pt modelId="{3638EFF8-CD08-4275-B1F4-F7946D07F74F}" type="sibTrans" cxnId="{69BE8A2C-3D95-44C9-A3E4-187164F64D52}">
      <dgm:prSet/>
      <dgm:spPr/>
      <dgm:t>
        <a:bodyPr/>
        <a:lstStyle/>
        <a:p>
          <a:endParaRPr lang="en-US"/>
        </a:p>
      </dgm:t>
    </dgm:pt>
    <dgm:pt modelId="{7CDA0408-49B7-4D17-8F49-B344D3C202DC}" type="pres">
      <dgm:prSet presAssocID="{608632BC-87B9-434E-BE79-789B407CD428}" presName="root" presStyleCnt="0">
        <dgm:presLayoutVars>
          <dgm:dir/>
          <dgm:resizeHandles val="exact"/>
        </dgm:presLayoutVars>
      </dgm:prSet>
      <dgm:spPr/>
    </dgm:pt>
    <dgm:pt modelId="{AD7F550B-69A0-4727-B6B9-756F5A7AB884}" type="pres">
      <dgm:prSet presAssocID="{608632BC-87B9-434E-BE79-789B407CD428}" presName="container" presStyleCnt="0">
        <dgm:presLayoutVars>
          <dgm:dir/>
          <dgm:resizeHandles val="exact"/>
        </dgm:presLayoutVars>
      </dgm:prSet>
      <dgm:spPr/>
    </dgm:pt>
    <dgm:pt modelId="{C231943D-6E11-4781-A983-7A08AFFE54E8}" type="pres">
      <dgm:prSet presAssocID="{E4D110C3-6674-4C7D-B2E4-107DB0C6555B}" presName="compNode" presStyleCnt="0"/>
      <dgm:spPr/>
    </dgm:pt>
    <dgm:pt modelId="{BD60AD68-A799-4E28-B30C-513D420F72BA}" type="pres">
      <dgm:prSet presAssocID="{E4D110C3-6674-4C7D-B2E4-107DB0C6555B}" presName="iconBgRect" presStyleLbl="bgShp" presStyleIdx="0" presStyleCnt="4"/>
      <dgm:spPr/>
    </dgm:pt>
    <dgm:pt modelId="{37F1D97C-77ED-4CD2-8F8B-8145F6E372C5}" type="pres">
      <dgm:prSet presAssocID="{E4D110C3-6674-4C7D-B2E4-107DB0C655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F44D9649-D9DD-4F2D-8B25-F8DD71E4D888}" type="pres">
      <dgm:prSet presAssocID="{E4D110C3-6674-4C7D-B2E4-107DB0C6555B}" presName="spaceRect" presStyleCnt="0"/>
      <dgm:spPr/>
    </dgm:pt>
    <dgm:pt modelId="{3693CBAA-F6B6-4864-A06B-CC0941312A26}" type="pres">
      <dgm:prSet presAssocID="{E4D110C3-6674-4C7D-B2E4-107DB0C6555B}" presName="textRect" presStyleLbl="revTx" presStyleIdx="0" presStyleCnt="4">
        <dgm:presLayoutVars>
          <dgm:chMax val="1"/>
          <dgm:chPref val="1"/>
        </dgm:presLayoutVars>
      </dgm:prSet>
      <dgm:spPr/>
    </dgm:pt>
    <dgm:pt modelId="{43B9DF35-49EA-4CA8-8C11-E96F4B7101F3}" type="pres">
      <dgm:prSet presAssocID="{E4E28EB7-D781-49C1-BE0A-167204BD086C}" presName="sibTrans" presStyleLbl="sibTrans2D1" presStyleIdx="0" presStyleCnt="0"/>
      <dgm:spPr/>
    </dgm:pt>
    <dgm:pt modelId="{D46AE8F1-55CD-4E89-94A4-94EA0D45B064}" type="pres">
      <dgm:prSet presAssocID="{B834E066-0CCB-42F7-B0D9-47C68F1DFDD6}" presName="compNode" presStyleCnt="0"/>
      <dgm:spPr/>
    </dgm:pt>
    <dgm:pt modelId="{43A22246-FBFA-4D3B-8504-30122FC7EA50}" type="pres">
      <dgm:prSet presAssocID="{B834E066-0CCB-42F7-B0D9-47C68F1DFDD6}" presName="iconBgRect" presStyleLbl="bgShp" presStyleIdx="1" presStyleCnt="4"/>
      <dgm:spPr/>
    </dgm:pt>
    <dgm:pt modelId="{BCD357E0-114F-4D21-A9BB-32BD299517D2}" type="pres">
      <dgm:prSet presAssocID="{B834E066-0CCB-42F7-B0D9-47C68F1DFDD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6EA0ADF4-C219-4096-9FFC-F5D1F574E34C}" type="pres">
      <dgm:prSet presAssocID="{B834E066-0CCB-42F7-B0D9-47C68F1DFDD6}" presName="spaceRect" presStyleCnt="0"/>
      <dgm:spPr/>
    </dgm:pt>
    <dgm:pt modelId="{43F216F0-39B0-4514-B54B-D3042321D466}" type="pres">
      <dgm:prSet presAssocID="{B834E066-0CCB-42F7-B0D9-47C68F1DFDD6}" presName="textRect" presStyleLbl="revTx" presStyleIdx="1" presStyleCnt="4">
        <dgm:presLayoutVars>
          <dgm:chMax val="1"/>
          <dgm:chPref val="1"/>
        </dgm:presLayoutVars>
      </dgm:prSet>
      <dgm:spPr/>
    </dgm:pt>
    <dgm:pt modelId="{83BCBD49-F477-4A27-91F0-3D77851B2D33}" type="pres">
      <dgm:prSet presAssocID="{8498A115-6650-4614-A6CA-EF9BBE845600}" presName="sibTrans" presStyleLbl="sibTrans2D1" presStyleIdx="0" presStyleCnt="0"/>
      <dgm:spPr/>
    </dgm:pt>
    <dgm:pt modelId="{E21B1661-8C88-4D26-A92E-DCD5E281C615}" type="pres">
      <dgm:prSet presAssocID="{64558D32-2D03-40C4-9CCA-A5FA84BCCF4B}" presName="compNode" presStyleCnt="0"/>
      <dgm:spPr/>
    </dgm:pt>
    <dgm:pt modelId="{B3C01DD8-038F-4FD4-8B89-6F1941F229D7}" type="pres">
      <dgm:prSet presAssocID="{64558D32-2D03-40C4-9CCA-A5FA84BCCF4B}" presName="iconBgRect" presStyleLbl="bgShp" presStyleIdx="2" presStyleCnt="4"/>
      <dgm:spPr/>
    </dgm:pt>
    <dgm:pt modelId="{6F87E1F2-CF2E-40A8-BD44-B861FD078DA3}" type="pres">
      <dgm:prSet presAssocID="{64558D32-2D03-40C4-9CCA-A5FA84BCCF4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4425C7E5-91A0-4E4E-991C-22333CDE2E60}" type="pres">
      <dgm:prSet presAssocID="{64558D32-2D03-40C4-9CCA-A5FA84BCCF4B}" presName="spaceRect" presStyleCnt="0"/>
      <dgm:spPr/>
    </dgm:pt>
    <dgm:pt modelId="{948E237C-FD1D-40D2-A7E8-E7352EA7D846}" type="pres">
      <dgm:prSet presAssocID="{64558D32-2D03-40C4-9CCA-A5FA84BCCF4B}" presName="textRect" presStyleLbl="revTx" presStyleIdx="2" presStyleCnt="4">
        <dgm:presLayoutVars>
          <dgm:chMax val="1"/>
          <dgm:chPref val="1"/>
        </dgm:presLayoutVars>
      </dgm:prSet>
      <dgm:spPr/>
    </dgm:pt>
    <dgm:pt modelId="{FEC00BF7-203F-4D14-9B7A-A251E40C174F}" type="pres">
      <dgm:prSet presAssocID="{0E87B74F-121D-42E3-8AC4-618DC2A102D7}" presName="sibTrans" presStyleLbl="sibTrans2D1" presStyleIdx="0" presStyleCnt="0"/>
      <dgm:spPr/>
    </dgm:pt>
    <dgm:pt modelId="{B0AE81FF-3901-4627-9C1E-C066801084AC}" type="pres">
      <dgm:prSet presAssocID="{128C7CAB-DB66-40B5-92A3-2AE3C51D6354}" presName="compNode" presStyleCnt="0"/>
      <dgm:spPr/>
    </dgm:pt>
    <dgm:pt modelId="{6223C101-ADD8-4D4B-B49A-1E7F81CF2B5E}" type="pres">
      <dgm:prSet presAssocID="{128C7CAB-DB66-40B5-92A3-2AE3C51D6354}" presName="iconBgRect" presStyleLbl="bgShp" presStyleIdx="3" presStyleCnt="4"/>
      <dgm:spPr/>
    </dgm:pt>
    <dgm:pt modelId="{1AA5BC26-2E02-4454-8F3F-F1ECFEC6650A}" type="pres">
      <dgm:prSet presAssocID="{128C7CAB-DB66-40B5-92A3-2AE3C51D63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88B88D98-3FF1-4115-BCBE-BF74716EFA36}" type="pres">
      <dgm:prSet presAssocID="{128C7CAB-DB66-40B5-92A3-2AE3C51D6354}" presName="spaceRect" presStyleCnt="0"/>
      <dgm:spPr/>
    </dgm:pt>
    <dgm:pt modelId="{5532B37E-9196-4DE6-B3D0-7615587A6A17}" type="pres">
      <dgm:prSet presAssocID="{128C7CAB-DB66-40B5-92A3-2AE3C51D6354}" presName="textRect" presStyleLbl="revTx" presStyleIdx="3" presStyleCnt="4">
        <dgm:presLayoutVars>
          <dgm:chMax val="1"/>
          <dgm:chPref val="1"/>
        </dgm:presLayoutVars>
      </dgm:prSet>
      <dgm:spPr/>
    </dgm:pt>
  </dgm:ptLst>
  <dgm:cxnLst>
    <dgm:cxn modelId="{94A1EB04-EE32-AD4D-AF41-1BA3DA390CBD}" type="presOf" srcId="{8498A115-6650-4614-A6CA-EF9BBE845600}" destId="{83BCBD49-F477-4A27-91F0-3D77851B2D33}" srcOrd="0" destOrd="0" presId="urn:microsoft.com/office/officeart/2018/2/layout/IconCircleList"/>
    <dgm:cxn modelId="{F8D09119-6F10-7B4B-B7BF-58BC5494CF45}" type="presOf" srcId="{64558D32-2D03-40C4-9CCA-A5FA84BCCF4B}" destId="{948E237C-FD1D-40D2-A7E8-E7352EA7D846}" srcOrd="0" destOrd="0" presId="urn:microsoft.com/office/officeart/2018/2/layout/IconCircleList"/>
    <dgm:cxn modelId="{69BE8A2C-3D95-44C9-A3E4-187164F64D52}" srcId="{608632BC-87B9-434E-BE79-789B407CD428}" destId="{128C7CAB-DB66-40B5-92A3-2AE3C51D6354}" srcOrd="3" destOrd="0" parTransId="{3E498DF4-F3B6-43DF-A209-DFBB96C6D4F7}" sibTransId="{3638EFF8-CD08-4275-B1F4-F7946D07F74F}"/>
    <dgm:cxn modelId="{236DCB3B-374D-4B9D-AA41-D8546ACAB749}" srcId="{608632BC-87B9-434E-BE79-789B407CD428}" destId="{E4D110C3-6674-4C7D-B2E4-107DB0C6555B}" srcOrd="0" destOrd="0" parTransId="{AF63E448-28AC-471A-AE09-C6DE50B80B0F}" sibTransId="{E4E28EB7-D781-49C1-BE0A-167204BD086C}"/>
    <dgm:cxn modelId="{E8564045-B944-7446-B247-A656E5899E2E}" type="presOf" srcId="{0E87B74F-121D-42E3-8AC4-618DC2A102D7}" destId="{FEC00BF7-203F-4D14-9B7A-A251E40C174F}" srcOrd="0" destOrd="0" presId="urn:microsoft.com/office/officeart/2018/2/layout/IconCircleList"/>
    <dgm:cxn modelId="{2843144D-D2A3-4348-A173-043F91E160C0}" srcId="{608632BC-87B9-434E-BE79-789B407CD428}" destId="{B834E066-0CCB-42F7-B0D9-47C68F1DFDD6}" srcOrd="1" destOrd="0" parTransId="{CFB7DD2C-ECC1-4FBE-AAAC-269A5BEE1402}" sibTransId="{8498A115-6650-4614-A6CA-EF9BBE845600}"/>
    <dgm:cxn modelId="{AFC3FD4D-8CCB-F04D-8AA9-AC8105DEB879}" type="presOf" srcId="{E4E28EB7-D781-49C1-BE0A-167204BD086C}" destId="{43B9DF35-49EA-4CA8-8C11-E96F4B7101F3}" srcOrd="0" destOrd="0" presId="urn:microsoft.com/office/officeart/2018/2/layout/IconCircleList"/>
    <dgm:cxn modelId="{231D7852-DE95-48B5-93F6-CC569EE690ED}" srcId="{608632BC-87B9-434E-BE79-789B407CD428}" destId="{64558D32-2D03-40C4-9CCA-A5FA84BCCF4B}" srcOrd="2" destOrd="0" parTransId="{791655C2-8310-47C1-B5A0-672E6289F8A2}" sibTransId="{0E87B74F-121D-42E3-8AC4-618DC2A102D7}"/>
    <dgm:cxn modelId="{ECCDB37B-35DB-EE42-9D94-1D3CFA0FF51D}" type="presOf" srcId="{608632BC-87B9-434E-BE79-789B407CD428}" destId="{7CDA0408-49B7-4D17-8F49-B344D3C202DC}" srcOrd="0" destOrd="0" presId="urn:microsoft.com/office/officeart/2018/2/layout/IconCircleList"/>
    <dgm:cxn modelId="{7C0FBE82-D0EF-A74D-A691-107F2834D59E}" type="presOf" srcId="{B834E066-0CCB-42F7-B0D9-47C68F1DFDD6}" destId="{43F216F0-39B0-4514-B54B-D3042321D466}" srcOrd="0" destOrd="0" presId="urn:microsoft.com/office/officeart/2018/2/layout/IconCircleList"/>
    <dgm:cxn modelId="{46B084AA-460E-7947-B571-28A7DC25D28E}" type="presOf" srcId="{128C7CAB-DB66-40B5-92A3-2AE3C51D6354}" destId="{5532B37E-9196-4DE6-B3D0-7615587A6A17}" srcOrd="0" destOrd="0" presId="urn:microsoft.com/office/officeart/2018/2/layout/IconCircleList"/>
    <dgm:cxn modelId="{4DE3BDAE-D27C-FE45-B905-4E0C10F1868D}" type="presOf" srcId="{E4D110C3-6674-4C7D-B2E4-107DB0C6555B}" destId="{3693CBAA-F6B6-4864-A06B-CC0941312A26}" srcOrd="0" destOrd="0" presId="urn:microsoft.com/office/officeart/2018/2/layout/IconCircleList"/>
    <dgm:cxn modelId="{D484DD3B-2AAE-6043-89BC-3D651F38CFAC}" type="presParOf" srcId="{7CDA0408-49B7-4D17-8F49-B344D3C202DC}" destId="{AD7F550B-69A0-4727-B6B9-756F5A7AB884}" srcOrd="0" destOrd="0" presId="urn:microsoft.com/office/officeart/2018/2/layout/IconCircleList"/>
    <dgm:cxn modelId="{CEFFDD19-9362-6445-B245-7D994989B172}" type="presParOf" srcId="{AD7F550B-69A0-4727-B6B9-756F5A7AB884}" destId="{C231943D-6E11-4781-A983-7A08AFFE54E8}" srcOrd="0" destOrd="0" presId="urn:microsoft.com/office/officeart/2018/2/layout/IconCircleList"/>
    <dgm:cxn modelId="{C3B30564-FA6C-EB44-8075-C61C43AE40A1}" type="presParOf" srcId="{C231943D-6E11-4781-A983-7A08AFFE54E8}" destId="{BD60AD68-A799-4E28-B30C-513D420F72BA}" srcOrd="0" destOrd="0" presId="urn:microsoft.com/office/officeart/2018/2/layout/IconCircleList"/>
    <dgm:cxn modelId="{B43228A8-8CF5-5247-8F46-DE22F4CCB0DA}" type="presParOf" srcId="{C231943D-6E11-4781-A983-7A08AFFE54E8}" destId="{37F1D97C-77ED-4CD2-8F8B-8145F6E372C5}" srcOrd="1" destOrd="0" presId="urn:microsoft.com/office/officeart/2018/2/layout/IconCircleList"/>
    <dgm:cxn modelId="{1B008494-5267-684E-9759-840A40A3E2AB}" type="presParOf" srcId="{C231943D-6E11-4781-A983-7A08AFFE54E8}" destId="{F44D9649-D9DD-4F2D-8B25-F8DD71E4D888}" srcOrd="2" destOrd="0" presId="urn:microsoft.com/office/officeart/2018/2/layout/IconCircleList"/>
    <dgm:cxn modelId="{B30C8AB6-D59E-6042-BD46-20EEB78A8649}" type="presParOf" srcId="{C231943D-6E11-4781-A983-7A08AFFE54E8}" destId="{3693CBAA-F6B6-4864-A06B-CC0941312A26}" srcOrd="3" destOrd="0" presId="urn:microsoft.com/office/officeart/2018/2/layout/IconCircleList"/>
    <dgm:cxn modelId="{0E55A41E-165D-7741-BC13-80C125E7C34B}" type="presParOf" srcId="{AD7F550B-69A0-4727-B6B9-756F5A7AB884}" destId="{43B9DF35-49EA-4CA8-8C11-E96F4B7101F3}" srcOrd="1" destOrd="0" presId="urn:microsoft.com/office/officeart/2018/2/layout/IconCircleList"/>
    <dgm:cxn modelId="{461822BD-0D25-0345-B782-44450D6336FD}" type="presParOf" srcId="{AD7F550B-69A0-4727-B6B9-756F5A7AB884}" destId="{D46AE8F1-55CD-4E89-94A4-94EA0D45B064}" srcOrd="2" destOrd="0" presId="urn:microsoft.com/office/officeart/2018/2/layout/IconCircleList"/>
    <dgm:cxn modelId="{F6F04171-FCF9-7C4C-A028-414ED037B1F5}" type="presParOf" srcId="{D46AE8F1-55CD-4E89-94A4-94EA0D45B064}" destId="{43A22246-FBFA-4D3B-8504-30122FC7EA50}" srcOrd="0" destOrd="0" presId="urn:microsoft.com/office/officeart/2018/2/layout/IconCircleList"/>
    <dgm:cxn modelId="{FBB9707F-CF3B-7A40-B4C3-7DE3BA590759}" type="presParOf" srcId="{D46AE8F1-55CD-4E89-94A4-94EA0D45B064}" destId="{BCD357E0-114F-4D21-A9BB-32BD299517D2}" srcOrd="1" destOrd="0" presId="urn:microsoft.com/office/officeart/2018/2/layout/IconCircleList"/>
    <dgm:cxn modelId="{728AD9C9-E896-B440-9B03-1B8555CF1B67}" type="presParOf" srcId="{D46AE8F1-55CD-4E89-94A4-94EA0D45B064}" destId="{6EA0ADF4-C219-4096-9FFC-F5D1F574E34C}" srcOrd="2" destOrd="0" presId="urn:microsoft.com/office/officeart/2018/2/layout/IconCircleList"/>
    <dgm:cxn modelId="{97DDA38F-694E-7843-B433-A511E90C3DCE}" type="presParOf" srcId="{D46AE8F1-55CD-4E89-94A4-94EA0D45B064}" destId="{43F216F0-39B0-4514-B54B-D3042321D466}" srcOrd="3" destOrd="0" presId="urn:microsoft.com/office/officeart/2018/2/layout/IconCircleList"/>
    <dgm:cxn modelId="{04BB0D25-E663-BA4A-9669-6E163EC27D29}" type="presParOf" srcId="{AD7F550B-69A0-4727-B6B9-756F5A7AB884}" destId="{83BCBD49-F477-4A27-91F0-3D77851B2D33}" srcOrd="3" destOrd="0" presId="urn:microsoft.com/office/officeart/2018/2/layout/IconCircleList"/>
    <dgm:cxn modelId="{C575D15B-A037-D54E-888E-7A1436235528}" type="presParOf" srcId="{AD7F550B-69A0-4727-B6B9-756F5A7AB884}" destId="{E21B1661-8C88-4D26-A92E-DCD5E281C615}" srcOrd="4" destOrd="0" presId="urn:microsoft.com/office/officeart/2018/2/layout/IconCircleList"/>
    <dgm:cxn modelId="{14BC983A-FB3E-5D41-AB81-7AC3C84E2697}" type="presParOf" srcId="{E21B1661-8C88-4D26-A92E-DCD5E281C615}" destId="{B3C01DD8-038F-4FD4-8B89-6F1941F229D7}" srcOrd="0" destOrd="0" presId="urn:microsoft.com/office/officeart/2018/2/layout/IconCircleList"/>
    <dgm:cxn modelId="{1A6EDC17-28D8-2549-9708-E3CAA8DCEFE8}" type="presParOf" srcId="{E21B1661-8C88-4D26-A92E-DCD5E281C615}" destId="{6F87E1F2-CF2E-40A8-BD44-B861FD078DA3}" srcOrd="1" destOrd="0" presId="urn:microsoft.com/office/officeart/2018/2/layout/IconCircleList"/>
    <dgm:cxn modelId="{21EEEA9D-431D-0B4A-B487-06732EE3516B}" type="presParOf" srcId="{E21B1661-8C88-4D26-A92E-DCD5E281C615}" destId="{4425C7E5-91A0-4E4E-991C-22333CDE2E60}" srcOrd="2" destOrd="0" presId="urn:microsoft.com/office/officeart/2018/2/layout/IconCircleList"/>
    <dgm:cxn modelId="{7560B166-D465-BA47-A493-AEA6A0AD49A7}" type="presParOf" srcId="{E21B1661-8C88-4D26-A92E-DCD5E281C615}" destId="{948E237C-FD1D-40D2-A7E8-E7352EA7D846}" srcOrd="3" destOrd="0" presId="urn:microsoft.com/office/officeart/2018/2/layout/IconCircleList"/>
    <dgm:cxn modelId="{2EDDBEA3-8475-3A4A-8A51-009026CCD3DE}" type="presParOf" srcId="{AD7F550B-69A0-4727-B6B9-756F5A7AB884}" destId="{FEC00BF7-203F-4D14-9B7A-A251E40C174F}" srcOrd="5" destOrd="0" presId="urn:microsoft.com/office/officeart/2018/2/layout/IconCircleList"/>
    <dgm:cxn modelId="{18E75542-B167-A84B-93FB-5C154C4D9A52}" type="presParOf" srcId="{AD7F550B-69A0-4727-B6B9-756F5A7AB884}" destId="{B0AE81FF-3901-4627-9C1E-C066801084AC}" srcOrd="6" destOrd="0" presId="urn:microsoft.com/office/officeart/2018/2/layout/IconCircleList"/>
    <dgm:cxn modelId="{1FB994EC-C890-934D-88A1-5FF893805ED1}" type="presParOf" srcId="{B0AE81FF-3901-4627-9C1E-C066801084AC}" destId="{6223C101-ADD8-4D4B-B49A-1E7F81CF2B5E}" srcOrd="0" destOrd="0" presId="urn:microsoft.com/office/officeart/2018/2/layout/IconCircleList"/>
    <dgm:cxn modelId="{5A94EE19-3123-7745-9EC1-B3E31C80C9F0}" type="presParOf" srcId="{B0AE81FF-3901-4627-9C1E-C066801084AC}" destId="{1AA5BC26-2E02-4454-8F3F-F1ECFEC6650A}" srcOrd="1" destOrd="0" presId="urn:microsoft.com/office/officeart/2018/2/layout/IconCircleList"/>
    <dgm:cxn modelId="{EC8CFEAB-C283-334D-8BD1-1AE3A0B2CDFA}" type="presParOf" srcId="{B0AE81FF-3901-4627-9C1E-C066801084AC}" destId="{88B88D98-3FF1-4115-BCBE-BF74716EFA36}" srcOrd="2" destOrd="0" presId="urn:microsoft.com/office/officeart/2018/2/layout/IconCircleList"/>
    <dgm:cxn modelId="{1A58ADC0-1E50-C44D-A824-338DF50E6952}" type="presParOf" srcId="{B0AE81FF-3901-4627-9C1E-C066801084AC}" destId="{5532B37E-9196-4DE6-B3D0-7615587A6A1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CAE214-6ECE-40A7-8029-D949B9DA6D0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305AC3B-AA0F-4ACC-9D34-FB939830EB3C}">
      <dgm:prSet/>
      <dgm:spPr/>
      <dgm:t>
        <a:bodyPr/>
        <a:lstStyle/>
        <a:p>
          <a:r>
            <a:rPr lang="en-US" b="0" i="0"/>
            <a:t>Understanding why adolescents use drugs or alcohol is crucial for effective intervention.</a:t>
          </a:r>
          <a:endParaRPr lang="en-US"/>
        </a:p>
      </dgm:t>
    </dgm:pt>
    <dgm:pt modelId="{9416A068-4322-4B6F-9A5F-1A2D214FA976}" type="parTrans" cxnId="{9E93453B-BEF9-4EE0-9329-A7FC4D2EA2D6}">
      <dgm:prSet/>
      <dgm:spPr/>
      <dgm:t>
        <a:bodyPr/>
        <a:lstStyle/>
        <a:p>
          <a:endParaRPr lang="en-US"/>
        </a:p>
      </dgm:t>
    </dgm:pt>
    <dgm:pt modelId="{4C47A371-A63E-4B52-BE1F-C1C7F37C9457}" type="sibTrans" cxnId="{9E93453B-BEF9-4EE0-9329-A7FC4D2EA2D6}">
      <dgm:prSet/>
      <dgm:spPr/>
      <dgm:t>
        <a:bodyPr/>
        <a:lstStyle/>
        <a:p>
          <a:endParaRPr lang="en-US"/>
        </a:p>
      </dgm:t>
    </dgm:pt>
    <dgm:pt modelId="{20A0C8ED-ACBC-4FC7-8F0F-4E3BC06D145C}">
      <dgm:prSet/>
      <dgm:spPr/>
      <dgm:t>
        <a:bodyPr/>
        <a:lstStyle/>
        <a:p>
          <a:r>
            <a:rPr lang="en-US" b="0" i="0"/>
            <a:t>Insights from a recent 30-month study of 923 teenagers receiving outpatient and residential substance abuse treatment provide valuable information.</a:t>
          </a:r>
          <a:endParaRPr lang="en-US"/>
        </a:p>
      </dgm:t>
    </dgm:pt>
    <dgm:pt modelId="{37738DFF-B779-4B49-8441-DA8206F1CB1C}" type="parTrans" cxnId="{EE38F932-DBC9-4A21-86EF-B17AE5C5F083}">
      <dgm:prSet/>
      <dgm:spPr/>
      <dgm:t>
        <a:bodyPr/>
        <a:lstStyle/>
        <a:p>
          <a:endParaRPr lang="en-US"/>
        </a:p>
      </dgm:t>
    </dgm:pt>
    <dgm:pt modelId="{96D2D29A-F5EE-434B-A556-033EF8C93496}" type="sibTrans" cxnId="{EE38F932-DBC9-4A21-86EF-B17AE5C5F083}">
      <dgm:prSet/>
      <dgm:spPr/>
      <dgm:t>
        <a:bodyPr/>
        <a:lstStyle/>
        <a:p>
          <a:endParaRPr lang="en-US"/>
        </a:p>
      </dgm:t>
    </dgm:pt>
    <dgm:pt modelId="{F771B054-D35F-4B40-B416-57577BED2CD3}" type="pres">
      <dgm:prSet presAssocID="{E7CAE214-6ECE-40A7-8029-D949B9DA6D0E}" presName="hierChild1" presStyleCnt="0">
        <dgm:presLayoutVars>
          <dgm:chPref val="1"/>
          <dgm:dir/>
          <dgm:animOne val="branch"/>
          <dgm:animLvl val="lvl"/>
          <dgm:resizeHandles/>
        </dgm:presLayoutVars>
      </dgm:prSet>
      <dgm:spPr/>
    </dgm:pt>
    <dgm:pt modelId="{5369EC1B-796B-B54B-B22D-023A54327E01}" type="pres">
      <dgm:prSet presAssocID="{7305AC3B-AA0F-4ACC-9D34-FB939830EB3C}" presName="hierRoot1" presStyleCnt="0"/>
      <dgm:spPr/>
    </dgm:pt>
    <dgm:pt modelId="{89D8291F-F693-4F4E-9415-0C03F4D193CD}" type="pres">
      <dgm:prSet presAssocID="{7305AC3B-AA0F-4ACC-9D34-FB939830EB3C}" presName="composite" presStyleCnt="0"/>
      <dgm:spPr/>
    </dgm:pt>
    <dgm:pt modelId="{21E7551F-8D27-A64A-B7C0-CA370B7A1051}" type="pres">
      <dgm:prSet presAssocID="{7305AC3B-AA0F-4ACC-9D34-FB939830EB3C}" presName="background" presStyleLbl="node0" presStyleIdx="0" presStyleCnt="2"/>
      <dgm:spPr/>
    </dgm:pt>
    <dgm:pt modelId="{0E2A28BB-C9D8-5F49-9974-792DA830ACBE}" type="pres">
      <dgm:prSet presAssocID="{7305AC3B-AA0F-4ACC-9D34-FB939830EB3C}" presName="text" presStyleLbl="fgAcc0" presStyleIdx="0" presStyleCnt="2">
        <dgm:presLayoutVars>
          <dgm:chPref val="3"/>
        </dgm:presLayoutVars>
      </dgm:prSet>
      <dgm:spPr/>
    </dgm:pt>
    <dgm:pt modelId="{66AF8067-B061-1246-8398-28F6F02E6DB1}" type="pres">
      <dgm:prSet presAssocID="{7305AC3B-AA0F-4ACC-9D34-FB939830EB3C}" presName="hierChild2" presStyleCnt="0"/>
      <dgm:spPr/>
    </dgm:pt>
    <dgm:pt modelId="{307D4971-68DB-284B-BEB2-CFACA4B8AA5E}" type="pres">
      <dgm:prSet presAssocID="{20A0C8ED-ACBC-4FC7-8F0F-4E3BC06D145C}" presName="hierRoot1" presStyleCnt="0"/>
      <dgm:spPr/>
    </dgm:pt>
    <dgm:pt modelId="{987DF701-1BA0-AB49-90B3-0A21CEE17C17}" type="pres">
      <dgm:prSet presAssocID="{20A0C8ED-ACBC-4FC7-8F0F-4E3BC06D145C}" presName="composite" presStyleCnt="0"/>
      <dgm:spPr/>
    </dgm:pt>
    <dgm:pt modelId="{C2800783-9082-E241-B7FE-9A570B56E8AB}" type="pres">
      <dgm:prSet presAssocID="{20A0C8ED-ACBC-4FC7-8F0F-4E3BC06D145C}" presName="background" presStyleLbl="node0" presStyleIdx="1" presStyleCnt="2"/>
      <dgm:spPr/>
    </dgm:pt>
    <dgm:pt modelId="{440A5162-29E3-4446-A100-D05AED088DE2}" type="pres">
      <dgm:prSet presAssocID="{20A0C8ED-ACBC-4FC7-8F0F-4E3BC06D145C}" presName="text" presStyleLbl="fgAcc0" presStyleIdx="1" presStyleCnt="2">
        <dgm:presLayoutVars>
          <dgm:chPref val="3"/>
        </dgm:presLayoutVars>
      </dgm:prSet>
      <dgm:spPr/>
    </dgm:pt>
    <dgm:pt modelId="{30C0189B-A279-8840-B515-6872824D4F7B}" type="pres">
      <dgm:prSet presAssocID="{20A0C8ED-ACBC-4FC7-8F0F-4E3BC06D145C}" presName="hierChild2" presStyleCnt="0"/>
      <dgm:spPr/>
    </dgm:pt>
  </dgm:ptLst>
  <dgm:cxnLst>
    <dgm:cxn modelId="{EE38F932-DBC9-4A21-86EF-B17AE5C5F083}" srcId="{E7CAE214-6ECE-40A7-8029-D949B9DA6D0E}" destId="{20A0C8ED-ACBC-4FC7-8F0F-4E3BC06D145C}" srcOrd="1" destOrd="0" parTransId="{37738DFF-B779-4B49-8441-DA8206F1CB1C}" sibTransId="{96D2D29A-F5EE-434B-A556-033EF8C93496}"/>
    <dgm:cxn modelId="{9E93453B-BEF9-4EE0-9329-A7FC4D2EA2D6}" srcId="{E7CAE214-6ECE-40A7-8029-D949B9DA6D0E}" destId="{7305AC3B-AA0F-4ACC-9D34-FB939830EB3C}" srcOrd="0" destOrd="0" parTransId="{9416A068-4322-4B6F-9A5F-1A2D214FA976}" sibTransId="{4C47A371-A63E-4B52-BE1F-C1C7F37C9457}"/>
    <dgm:cxn modelId="{3C8A8061-5652-0440-9CA3-8E7C8312143D}" type="presOf" srcId="{20A0C8ED-ACBC-4FC7-8F0F-4E3BC06D145C}" destId="{440A5162-29E3-4446-A100-D05AED088DE2}" srcOrd="0" destOrd="0" presId="urn:microsoft.com/office/officeart/2005/8/layout/hierarchy1"/>
    <dgm:cxn modelId="{641CD86E-8DD5-4446-91B7-C9F8DEE8D99C}" type="presOf" srcId="{7305AC3B-AA0F-4ACC-9D34-FB939830EB3C}" destId="{0E2A28BB-C9D8-5F49-9974-792DA830ACBE}" srcOrd="0" destOrd="0" presId="urn:microsoft.com/office/officeart/2005/8/layout/hierarchy1"/>
    <dgm:cxn modelId="{E40E217A-50CC-D24F-A6F1-C230B8F0B686}" type="presOf" srcId="{E7CAE214-6ECE-40A7-8029-D949B9DA6D0E}" destId="{F771B054-D35F-4B40-B416-57577BED2CD3}" srcOrd="0" destOrd="0" presId="urn:microsoft.com/office/officeart/2005/8/layout/hierarchy1"/>
    <dgm:cxn modelId="{8DE6C8C8-3838-A54D-B3F5-BEAFD2A5B3BB}" type="presParOf" srcId="{F771B054-D35F-4B40-B416-57577BED2CD3}" destId="{5369EC1B-796B-B54B-B22D-023A54327E01}" srcOrd="0" destOrd="0" presId="urn:microsoft.com/office/officeart/2005/8/layout/hierarchy1"/>
    <dgm:cxn modelId="{4B695C85-02E6-8940-BB53-28A5D1DA069D}" type="presParOf" srcId="{5369EC1B-796B-B54B-B22D-023A54327E01}" destId="{89D8291F-F693-4F4E-9415-0C03F4D193CD}" srcOrd="0" destOrd="0" presId="urn:microsoft.com/office/officeart/2005/8/layout/hierarchy1"/>
    <dgm:cxn modelId="{1769DCB5-A5F0-0945-AD80-097444338AD0}" type="presParOf" srcId="{89D8291F-F693-4F4E-9415-0C03F4D193CD}" destId="{21E7551F-8D27-A64A-B7C0-CA370B7A1051}" srcOrd="0" destOrd="0" presId="urn:microsoft.com/office/officeart/2005/8/layout/hierarchy1"/>
    <dgm:cxn modelId="{32879E7E-A5B6-804D-BAE7-0D43663B7C80}" type="presParOf" srcId="{89D8291F-F693-4F4E-9415-0C03F4D193CD}" destId="{0E2A28BB-C9D8-5F49-9974-792DA830ACBE}" srcOrd="1" destOrd="0" presId="urn:microsoft.com/office/officeart/2005/8/layout/hierarchy1"/>
    <dgm:cxn modelId="{B96DA676-D1BA-F544-B6FE-3EECBEA8A89C}" type="presParOf" srcId="{5369EC1B-796B-B54B-B22D-023A54327E01}" destId="{66AF8067-B061-1246-8398-28F6F02E6DB1}" srcOrd="1" destOrd="0" presId="urn:microsoft.com/office/officeart/2005/8/layout/hierarchy1"/>
    <dgm:cxn modelId="{BC053E56-C428-C74C-BF06-4871CCD616BB}" type="presParOf" srcId="{F771B054-D35F-4B40-B416-57577BED2CD3}" destId="{307D4971-68DB-284B-BEB2-CFACA4B8AA5E}" srcOrd="1" destOrd="0" presId="urn:microsoft.com/office/officeart/2005/8/layout/hierarchy1"/>
    <dgm:cxn modelId="{76F70A5B-7F37-224B-ABD8-EDF346F7D32D}" type="presParOf" srcId="{307D4971-68DB-284B-BEB2-CFACA4B8AA5E}" destId="{987DF701-1BA0-AB49-90B3-0A21CEE17C17}" srcOrd="0" destOrd="0" presId="urn:microsoft.com/office/officeart/2005/8/layout/hierarchy1"/>
    <dgm:cxn modelId="{E7260BC1-380A-3444-8C48-609C5EDC6AEA}" type="presParOf" srcId="{987DF701-1BA0-AB49-90B3-0A21CEE17C17}" destId="{C2800783-9082-E241-B7FE-9A570B56E8AB}" srcOrd="0" destOrd="0" presId="urn:microsoft.com/office/officeart/2005/8/layout/hierarchy1"/>
    <dgm:cxn modelId="{E1B7320A-F19B-AF41-B734-165445EBB9E5}" type="presParOf" srcId="{987DF701-1BA0-AB49-90B3-0A21CEE17C17}" destId="{440A5162-29E3-4446-A100-D05AED088DE2}" srcOrd="1" destOrd="0" presId="urn:microsoft.com/office/officeart/2005/8/layout/hierarchy1"/>
    <dgm:cxn modelId="{F3D3980A-F458-CC40-99DE-1495F3B1B744}" type="presParOf" srcId="{307D4971-68DB-284B-BEB2-CFACA4B8AA5E}" destId="{30C0189B-A279-8840-B515-6872824D4F7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64431D-CEB2-4802-93EC-B287E31DCFCA}" type="doc">
      <dgm:prSet loTypeId="urn:microsoft.com/office/officeart/2005/8/layout/radial3" loCatId="relationship" qsTypeId="urn:microsoft.com/office/officeart/2005/8/quickstyle/simple1" qsCatId="simple" csTypeId="urn:microsoft.com/office/officeart/2005/8/colors/colorful1#14" csCatId="colorful" phldr="1"/>
      <dgm:spPr/>
      <dgm:t>
        <a:bodyPr/>
        <a:lstStyle/>
        <a:p>
          <a:endParaRPr lang="en-US"/>
        </a:p>
      </dgm:t>
    </dgm:pt>
    <dgm:pt modelId="{BFC8C3F8-468D-40F0-BA49-3C75ECD489DC}">
      <dgm:prSet phldrT="[Text]"/>
      <dgm:spPr>
        <a:xfrm>
          <a:off x="1946492" y="1294473"/>
          <a:ext cx="3224829" cy="3224829"/>
        </a:xfrm>
        <a:prstGeom prst="ellipse">
          <a:avLst/>
        </a:prstGeom>
        <a:solidFill>
          <a:srgbClr val="629DD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Parental substance use affects the whole family</a:t>
          </a:r>
        </a:p>
      </dgm:t>
    </dgm:pt>
    <dgm:pt modelId="{EA4E692D-DA00-425C-BCCB-585F7F22628E}" type="parTrans" cxnId="{908918C5-3E36-45EF-8F2E-8352F220A820}">
      <dgm:prSet/>
      <dgm:spPr/>
      <dgm:t>
        <a:bodyPr/>
        <a:lstStyle/>
        <a:p>
          <a:endParaRPr lang="en-US"/>
        </a:p>
      </dgm:t>
    </dgm:pt>
    <dgm:pt modelId="{2EFAC079-1427-473B-8087-FD5A701F8805}" type="sibTrans" cxnId="{908918C5-3E36-45EF-8F2E-8352F220A820}">
      <dgm:prSet/>
      <dgm:spPr/>
      <dgm:t>
        <a:bodyPr/>
        <a:lstStyle/>
        <a:p>
          <a:endParaRPr lang="en-US"/>
        </a:p>
      </dgm:t>
    </dgm:pt>
    <dgm:pt modelId="{28FABF5B-9124-44FE-A338-DCC22258B811}">
      <dgm:prSet phldrT="[Text]" custT="1"/>
      <dgm:spPr>
        <a:xfrm>
          <a:off x="2673777" y="575"/>
          <a:ext cx="1612414" cy="1612414"/>
        </a:xfrm>
        <a:prstGeom prst="ellipse">
          <a:avLst/>
        </a:prstGeom>
        <a:solidFill>
          <a:srgbClr val="297F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1400" b="1" dirty="0">
              <a:solidFill>
                <a:schemeClr val="tx1"/>
              </a:solidFill>
              <a:latin typeface="Arial" panose="020B0604020202020204" pitchFamily="34" charset="0"/>
              <a:ea typeface="+mn-ea"/>
              <a:cs typeface="Arial" panose="020B0604020202020204" pitchFamily="34" charset="0"/>
            </a:rPr>
            <a:t>Developmental effect</a:t>
          </a:r>
        </a:p>
      </dgm:t>
    </dgm:pt>
    <dgm:pt modelId="{E0DFACBF-4459-4A02-8C9E-FBE5F3890AB2}" type="parTrans" cxnId="{06D8DCC1-E173-4D45-B286-6CA248665AD6}">
      <dgm:prSet/>
      <dgm:spPr/>
      <dgm:t>
        <a:bodyPr/>
        <a:lstStyle/>
        <a:p>
          <a:endParaRPr lang="en-US"/>
        </a:p>
      </dgm:t>
    </dgm:pt>
    <dgm:pt modelId="{CFCD4049-4716-4415-B7E3-E3878E5E331C}" type="sibTrans" cxnId="{06D8DCC1-E173-4D45-B286-6CA248665AD6}">
      <dgm:prSet/>
      <dgm:spPr/>
      <dgm:t>
        <a:bodyPr/>
        <a:lstStyle/>
        <a:p>
          <a:endParaRPr lang="en-US"/>
        </a:p>
      </dgm:t>
    </dgm:pt>
    <dgm:pt modelId="{6BCF6F6B-C74F-465A-A328-8CC0DC55A682}">
      <dgm:prSet phldrT="[Text]"/>
      <dgm:spPr>
        <a:xfrm>
          <a:off x="4773883" y="2100681"/>
          <a:ext cx="1612414" cy="1612414"/>
        </a:xfrm>
        <a:prstGeom prst="ellipse">
          <a:avLst/>
        </a:prstGeom>
        <a:solidFill>
          <a:srgbClr val="7F8FA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Psycho-social effects </a:t>
          </a:r>
        </a:p>
      </dgm:t>
    </dgm:pt>
    <dgm:pt modelId="{9CAEA195-CCB8-4823-90DE-1012AFD653AC}" type="parTrans" cxnId="{5AAC85F6-F2B5-4112-A636-87384767478B}">
      <dgm:prSet/>
      <dgm:spPr/>
      <dgm:t>
        <a:bodyPr/>
        <a:lstStyle/>
        <a:p>
          <a:endParaRPr lang="en-US"/>
        </a:p>
      </dgm:t>
    </dgm:pt>
    <dgm:pt modelId="{A19137D8-F22B-4576-9A45-F2ABE4D3CEE0}" type="sibTrans" cxnId="{5AAC85F6-F2B5-4112-A636-87384767478B}">
      <dgm:prSet/>
      <dgm:spPr/>
      <dgm:t>
        <a:bodyPr/>
        <a:lstStyle/>
        <a:p>
          <a:endParaRPr lang="en-US"/>
        </a:p>
      </dgm:t>
    </dgm:pt>
    <dgm:pt modelId="{711B5CB5-A798-480C-AE5A-FD787F08161F}">
      <dgm:prSet phldrT="[Text]"/>
      <dgm:spPr>
        <a:xfrm>
          <a:off x="2673777" y="4200786"/>
          <a:ext cx="1612414" cy="1612414"/>
        </a:xfrm>
        <a:prstGeom prst="ellipse">
          <a:avLst/>
        </a:prstGeom>
        <a:solidFill>
          <a:srgbClr val="5AA2AE">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Effect on parenting </a:t>
          </a:r>
        </a:p>
      </dgm:t>
    </dgm:pt>
    <dgm:pt modelId="{651232F6-5303-49F5-812A-2519A6084E13}" type="parTrans" cxnId="{552D64C7-98FE-4D26-A216-30D0F51E989D}">
      <dgm:prSet/>
      <dgm:spPr/>
      <dgm:t>
        <a:bodyPr/>
        <a:lstStyle/>
        <a:p>
          <a:endParaRPr lang="en-US"/>
        </a:p>
      </dgm:t>
    </dgm:pt>
    <dgm:pt modelId="{7F42E7F7-B89D-47FF-A74A-6E90977F325B}" type="sibTrans" cxnId="{552D64C7-98FE-4D26-A216-30D0F51E989D}">
      <dgm:prSet/>
      <dgm:spPr/>
      <dgm:t>
        <a:bodyPr/>
        <a:lstStyle/>
        <a:p>
          <a:endParaRPr lang="en-US"/>
        </a:p>
      </dgm:t>
    </dgm:pt>
    <dgm:pt modelId="{77667CD5-A818-4D50-AD37-80CC2889D16F}">
      <dgm:prSet phldrT="[Text]"/>
      <dgm:spPr>
        <a:xfrm>
          <a:off x="573672" y="2100681"/>
          <a:ext cx="1612414" cy="1612414"/>
        </a:xfrm>
        <a:prstGeom prst="ellipse">
          <a:avLst/>
        </a:prstGeom>
        <a:solidFill>
          <a:srgbClr val="9D90A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ysClr val="windowText" lastClr="000000"/>
              </a:solidFill>
              <a:latin typeface="Arial" panose="020B0604020202020204" pitchFamily="34" charset="0"/>
              <a:ea typeface="+mn-ea"/>
              <a:cs typeface="Arial" panose="020B0604020202020204" pitchFamily="34" charset="0"/>
            </a:rPr>
            <a:t>Generational effects </a:t>
          </a:r>
        </a:p>
      </dgm:t>
    </dgm:pt>
    <dgm:pt modelId="{7C53362E-228C-45E7-A9B6-565E2A7874E6}" type="parTrans" cxnId="{D90F26FD-68B1-4AAD-A22C-AFCCD298C7EE}">
      <dgm:prSet/>
      <dgm:spPr/>
      <dgm:t>
        <a:bodyPr/>
        <a:lstStyle/>
        <a:p>
          <a:endParaRPr lang="en-US"/>
        </a:p>
      </dgm:t>
    </dgm:pt>
    <dgm:pt modelId="{17BF456C-BC8D-4F44-B59D-4B46F195588D}" type="sibTrans" cxnId="{D90F26FD-68B1-4AAD-A22C-AFCCD298C7EE}">
      <dgm:prSet/>
      <dgm:spPr/>
      <dgm:t>
        <a:bodyPr/>
        <a:lstStyle/>
        <a:p>
          <a:endParaRPr lang="en-US"/>
        </a:p>
      </dgm:t>
    </dgm:pt>
    <dgm:pt modelId="{E19F6055-68C1-4B3A-844C-4EF50868D456}" type="pres">
      <dgm:prSet presAssocID="{C664431D-CEB2-4802-93EC-B287E31DCFCA}" presName="composite" presStyleCnt="0">
        <dgm:presLayoutVars>
          <dgm:chMax val="1"/>
          <dgm:dir/>
          <dgm:resizeHandles val="exact"/>
        </dgm:presLayoutVars>
      </dgm:prSet>
      <dgm:spPr/>
    </dgm:pt>
    <dgm:pt modelId="{8C1D09A4-421A-41E9-B4DF-41D5DCD1E3C7}" type="pres">
      <dgm:prSet presAssocID="{C664431D-CEB2-4802-93EC-B287E31DCFCA}" presName="radial" presStyleCnt="0">
        <dgm:presLayoutVars>
          <dgm:animLvl val="ctr"/>
        </dgm:presLayoutVars>
      </dgm:prSet>
      <dgm:spPr/>
    </dgm:pt>
    <dgm:pt modelId="{1AA195EB-4052-4E7B-B7BA-C11B65638DD4}" type="pres">
      <dgm:prSet presAssocID="{BFC8C3F8-468D-40F0-BA49-3C75ECD489DC}" presName="centerShape" presStyleLbl="vennNode1" presStyleIdx="0" presStyleCnt="5" custLinFactNeighborX="1879"/>
      <dgm:spPr/>
    </dgm:pt>
    <dgm:pt modelId="{7C759F77-98EC-4328-9A30-07207A476CE9}" type="pres">
      <dgm:prSet presAssocID="{28FABF5B-9124-44FE-A338-DCC22258B811}" presName="node" presStyleLbl="vennNode1" presStyleIdx="1" presStyleCnt="5" custScaleX="119127" custScaleY="119992">
        <dgm:presLayoutVars>
          <dgm:bulletEnabled val="1"/>
        </dgm:presLayoutVars>
      </dgm:prSet>
      <dgm:spPr/>
    </dgm:pt>
    <dgm:pt modelId="{B54015A4-F97D-4764-A51D-F22B3A9E639A}" type="pres">
      <dgm:prSet presAssocID="{6BCF6F6B-C74F-465A-A328-8CC0DC55A682}" presName="node" presStyleLbl="vennNode1" presStyleIdx="2" presStyleCnt="5">
        <dgm:presLayoutVars>
          <dgm:bulletEnabled val="1"/>
        </dgm:presLayoutVars>
      </dgm:prSet>
      <dgm:spPr/>
    </dgm:pt>
    <dgm:pt modelId="{08585E6A-1EB2-40C1-8EE4-1D1C57FE5352}" type="pres">
      <dgm:prSet presAssocID="{711B5CB5-A798-480C-AE5A-FD787F08161F}" presName="node" presStyleLbl="vennNode1" presStyleIdx="3" presStyleCnt="5">
        <dgm:presLayoutVars>
          <dgm:bulletEnabled val="1"/>
        </dgm:presLayoutVars>
      </dgm:prSet>
      <dgm:spPr/>
    </dgm:pt>
    <dgm:pt modelId="{AFB2BE43-07AD-4AAB-AF98-66A25432807E}" type="pres">
      <dgm:prSet presAssocID="{77667CD5-A818-4D50-AD37-80CC2889D16F}" presName="node" presStyleLbl="vennNode1" presStyleIdx="4" presStyleCnt="5">
        <dgm:presLayoutVars>
          <dgm:bulletEnabled val="1"/>
        </dgm:presLayoutVars>
      </dgm:prSet>
      <dgm:spPr/>
    </dgm:pt>
  </dgm:ptLst>
  <dgm:cxnLst>
    <dgm:cxn modelId="{E04B1718-6C54-49F0-9AA2-A7E849B53197}" type="presOf" srcId="{C664431D-CEB2-4802-93EC-B287E31DCFCA}" destId="{E19F6055-68C1-4B3A-844C-4EF50868D456}" srcOrd="0" destOrd="0" presId="urn:microsoft.com/office/officeart/2005/8/layout/radial3"/>
    <dgm:cxn modelId="{C0D255A2-8CDA-4203-BA6A-B4DBC0C1D6DA}" type="presOf" srcId="{28FABF5B-9124-44FE-A338-DCC22258B811}" destId="{7C759F77-98EC-4328-9A30-07207A476CE9}" srcOrd="0" destOrd="0" presId="urn:microsoft.com/office/officeart/2005/8/layout/radial3"/>
    <dgm:cxn modelId="{538D70B9-F0EE-41AC-AF81-FF5835808B75}" type="presOf" srcId="{711B5CB5-A798-480C-AE5A-FD787F08161F}" destId="{08585E6A-1EB2-40C1-8EE4-1D1C57FE5352}" srcOrd="0" destOrd="0" presId="urn:microsoft.com/office/officeart/2005/8/layout/radial3"/>
    <dgm:cxn modelId="{06D8DCC1-E173-4D45-B286-6CA248665AD6}" srcId="{BFC8C3F8-468D-40F0-BA49-3C75ECD489DC}" destId="{28FABF5B-9124-44FE-A338-DCC22258B811}" srcOrd="0" destOrd="0" parTransId="{E0DFACBF-4459-4A02-8C9E-FBE5F3890AB2}" sibTransId="{CFCD4049-4716-4415-B7E3-E3878E5E331C}"/>
    <dgm:cxn modelId="{620B7BC3-5A5D-417B-8802-3F2C1ABF5A31}" type="presOf" srcId="{77667CD5-A818-4D50-AD37-80CC2889D16F}" destId="{AFB2BE43-07AD-4AAB-AF98-66A25432807E}" srcOrd="0" destOrd="0" presId="urn:microsoft.com/office/officeart/2005/8/layout/radial3"/>
    <dgm:cxn modelId="{908918C5-3E36-45EF-8F2E-8352F220A820}" srcId="{C664431D-CEB2-4802-93EC-B287E31DCFCA}" destId="{BFC8C3F8-468D-40F0-BA49-3C75ECD489DC}" srcOrd="0" destOrd="0" parTransId="{EA4E692D-DA00-425C-BCCB-585F7F22628E}" sibTransId="{2EFAC079-1427-473B-8087-FD5A701F8805}"/>
    <dgm:cxn modelId="{552D64C7-98FE-4D26-A216-30D0F51E989D}" srcId="{BFC8C3F8-468D-40F0-BA49-3C75ECD489DC}" destId="{711B5CB5-A798-480C-AE5A-FD787F08161F}" srcOrd="2" destOrd="0" parTransId="{651232F6-5303-49F5-812A-2519A6084E13}" sibTransId="{7F42E7F7-B89D-47FF-A74A-6E90977F325B}"/>
    <dgm:cxn modelId="{7AC832D6-925F-4B5A-B889-DE2E32243D4B}" type="presOf" srcId="{BFC8C3F8-468D-40F0-BA49-3C75ECD489DC}" destId="{1AA195EB-4052-4E7B-B7BA-C11B65638DD4}" srcOrd="0" destOrd="0" presId="urn:microsoft.com/office/officeart/2005/8/layout/radial3"/>
    <dgm:cxn modelId="{A30BB4D8-EBAA-485F-B7FB-18692CC88CB3}" type="presOf" srcId="{6BCF6F6B-C74F-465A-A328-8CC0DC55A682}" destId="{B54015A4-F97D-4764-A51D-F22B3A9E639A}" srcOrd="0" destOrd="0" presId="urn:microsoft.com/office/officeart/2005/8/layout/radial3"/>
    <dgm:cxn modelId="{5AAC85F6-F2B5-4112-A636-87384767478B}" srcId="{BFC8C3F8-468D-40F0-BA49-3C75ECD489DC}" destId="{6BCF6F6B-C74F-465A-A328-8CC0DC55A682}" srcOrd="1" destOrd="0" parTransId="{9CAEA195-CCB8-4823-90DE-1012AFD653AC}" sibTransId="{A19137D8-F22B-4576-9A45-F2ABE4D3CEE0}"/>
    <dgm:cxn modelId="{D90F26FD-68B1-4AAD-A22C-AFCCD298C7EE}" srcId="{BFC8C3F8-468D-40F0-BA49-3C75ECD489DC}" destId="{77667CD5-A818-4D50-AD37-80CC2889D16F}" srcOrd="3" destOrd="0" parTransId="{7C53362E-228C-45E7-A9B6-565E2A7874E6}" sibTransId="{17BF456C-BC8D-4F44-B59D-4B46F195588D}"/>
    <dgm:cxn modelId="{7342650F-84C6-4E97-819F-251C7415924F}" type="presParOf" srcId="{E19F6055-68C1-4B3A-844C-4EF50868D456}" destId="{8C1D09A4-421A-41E9-B4DF-41D5DCD1E3C7}" srcOrd="0" destOrd="0" presId="urn:microsoft.com/office/officeart/2005/8/layout/radial3"/>
    <dgm:cxn modelId="{62CF4378-C2AE-4B0E-ABE7-2605FCFB7D21}" type="presParOf" srcId="{8C1D09A4-421A-41E9-B4DF-41D5DCD1E3C7}" destId="{1AA195EB-4052-4E7B-B7BA-C11B65638DD4}" srcOrd="0" destOrd="0" presId="urn:microsoft.com/office/officeart/2005/8/layout/radial3"/>
    <dgm:cxn modelId="{C86EB86E-3887-4C0D-8102-847FCE43257E}" type="presParOf" srcId="{8C1D09A4-421A-41E9-B4DF-41D5DCD1E3C7}" destId="{7C759F77-98EC-4328-9A30-07207A476CE9}" srcOrd="1" destOrd="0" presId="urn:microsoft.com/office/officeart/2005/8/layout/radial3"/>
    <dgm:cxn modelId="{72F1F0DC-DCAA-4C68-94EB-2B09FDE95B2A}" type="presParOf" srcId="{8C1D09A4-421A-41E9-B4DF-41D5DCD1E3C7}" destId="{B54015A4-F97D-4764-A51D-F22B3A9E639A}" srcOrd="2" destOrd="0" presId="urn:microsoft.com/office/officeart/2005/8/layout/radial3"/>
    <dgm:cxn modelId="{370B85A6-6EE1-42E5-8D2F-19124ED1CD10}" type="presParOf" srcId="{8C1D09A4-421A-41E9-B4DF-41D5DCD1E3C7}" destId="{08585E6A-1EB2-40C1-8EE4-1D1C57FE5352}" srcOrd="3" destOrd="0" presId="urn:microsoft.com/office/officeart/2005/8/layout/radial3"/>
    <dgm:cxn modelId="{B3687580-C361-442B-963A-30B0CB70A732}" type="presParOf" srcId="{8C1D09A4-421A-41E9-B4DF-41D5DCD1E3C7}" destId="{AFB2BE43-07AD-4AAB-AF98-66A25432807E}"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0AD68-A799-4E28-B30C-513D420F72BA}">
      <dsp:nvSpPr>
        <dsp:cNvPr id="0" name=""/>
        <dsp:cNvSpPr/>
      </dsp:nvSpPr>
      <dsp:spPr>
        <a:xfrm>
          <a:off x="67733" y="1543752"/>
          <a:ext cx="771027" cy="77102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1D97C-77ED-4CD2-8F8B-8145F6E372C5}">
      <dsp:nvSpPr>
        <dsp:cNvPr id="0" name=""/>
        <dsp:cNvSpPr/>
      </dsp:nvSpPr>
      <dsp:spPr>
        <a:xfrm>
          <a:off x="229649" y="1705667"/>
          <a:ext cx="447195" cy="447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693CBAA-F6B6-4864-A06B-CC0941312A26}">
      <dsp:nvSpPr>
        <dsp:cNvPr id="0" name=""/>
        <dsp:cNvSpPr/>
      </dsp:nvSpPr>
      <dsp:spPr>
        <a:xfrm>
          <a:off x="1003980" y="1543752"/>
          <a:ext cx="1817420" cy="77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Open to new ideas and concepts </a:t>
          </a:r>
        </a:p>
      </dsp:txBody>
      <dsp:txXfrm>
        <a:off x="1003980" y="1543752"/>
        <a:ext cx="1817420" cy="771027"/>
      </dsp:txXfrm>
    </dsp:sp>
    <dsp:sp modelId="{43A22246-FBFA-4D3B-8504-30122FC7EA50}">
      <dsp:nvSpPr>
        <dsp:cNvPr id="0" name=""/>
        <dsp:cNvSpPr/>
      </dsp:nvSpPr>
      <dsp:spPr>
        <a:xfrm>
          <a:off x="3138073" y="1543752"/>
          <a:ext cx="771027" cy="77102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357E0-114F-4D21-A9BB-32BD299517D2}">
      <dsp:nvSpPr>
        <dsp:cNvPr id="0" name=""/>
        <dsp:cNvSpPr/>
      </dsp:nvSpPr>
      <dsp:spPr>
        <a:xfrm>
          <a:off x="3299989" y="1705667"/>
          <a:ext cx="447195" cy="447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3F216F0-39B0-4514-B54B-D3042321D466}">
      <dsp:nvSpPr>
        <dsp:cNvPr id="0" name=""/>
        <dsp:cNvSpPr/>
      </dsp:nvSpPr>
      <dsp:spPr>
        <a:xfrm>
          <a:off x="4074320" y="1543752"/>
          <a:ext cx="1817420" cy="77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Confidentiality </a:t>
          </a:r>
        </a:p>
      </dsp:txBody>
      <dsp:txXfrm>
        <a:off x="4074320" y="1543752"/>
        <a:ext cx="1817420" cy="771027"/>
      </dsp:txXfrm>
    </dsp:sp>
    <dsp:sp modelId="{B3C01DD8-038F-4FD4-8B89-6F1941F229D7}">
      <dsp:nvSpPr>
        <dsp:cNvPr id="0" name=""/>
        <dsp:cNvSpPr/>
      </dsp:nvSpPr>
      <dsp:spPr>
        <a:xfrm>
          <a:off x="67733" y="3263001"/>
          <a:ext cx="771027" cy="77102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7E1F2-CF2E-40A8-BD44-B861FD078DA3}">
      <dsp:nvSpPr>
        <dsp:cNvPr id="0" name=""/>
        <dsp:cNvSpPr/>
      </dsp:nvSpPr>
      <dsp:spPr>
        <a:xfrm>
          <a:off x="229649" y="3424917"/>
          <a:ext cx="447195" cy="447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48E237C-FD1D-40D2-A7E8-E7352EA7D846}">
      <dsp:nvSpPr>
        <dsp:cNvPr id="0" name=""/>
        <dsp:cNvSpPr/>
      </dsp:nvSpPr>
      <dsp:spPr>
        <a:xfrm>
          <a:off x="1003980" y="3263001"/>
          <a:ext cx="1817420" cy="77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Respect of differing views </a:t>
          </a:r>
        </a:p>
      </dsp:txBody>
      <dsp:txXfrm>
        <a:off x="1003980" y="3263001"/>
        <a:ext cx="1817420" cy="771027"/>
      </dsp:txXfrm>
    </dsp:sp>
    <dsp:sp modelId="{6223C101-ADD8-4D4B-B49A-1E7F81CF2B5E}">
      <dsp:nvSpPr>
        <dsp:cNvPr id="0" name=""/>
        <dsp:cNvSpPr/>
      </dsp:nvSpPr>
      <dsp:spPr>
        <a:xfrm>
          <a:off x="3138073" y="3263001"/>
          <a:ext cx="771027" cy="77102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5BC26-2E02-4454-8F3F-F1ECFEC6650A}">
      <dsp:nvSpPr>
        <dsp:cNvPr id="0" name=""/>
        <dsp:cNvSpPr/>
      </dsp:nvSpPr>
      <dsp:spPr>
        <a:xfrm>
          <a:off x="3299989" y="3424917"/>
          <a:ext cx="447195" cy="447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532B37E-9196-4DE6-B3D0-7615587A6A17}">
      <dsp:nvSpPr>
        <dsp:cNvPr id="0" name=""/>
        <dsp:cNvSpPr/>
      </dsp:nvSpPr>
      <dsp:spPr>
        <a:xfrm>
          <a:off x="4074320" y="3263001"/>
          <a:ext cx="1817420" cy="77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What else? </a:t>
          </a:r>
        </a:p>
      </dsp:txBody>
      <dsp:txXfrm>
        <a:off x="4074320" y="3263001"/>
        <a:ext cx="1817420" cy="771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7551F-8D27-A64A-B7C0-CA370B7A1051}">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2A28BB-C9D8-5F49-9974-792DA830ACBE}">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Understanding why adolescents use drugs or alcohol is crucial for effective intervention.</a:t>
          </a:r>
          <a:endParaRPr lang="en-US" sz="2800" kern="1200"/>
        </a:p>
      </dsp:txBody>
      <dsp:txXfrm>
        <a:off x="608661" y="692298"/>
        <a:ext cx="4508047" cy="2799040"/>
      </dsp:txXfrm>
    </dsp:sp>
    <dsp:sp modelId="{C2800783-9082-E241-B7FE-9A570B56E8AB}">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A5162-29E3-4446-A100-D05AED088DE2}">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Insights from a recent 30-month study of 923 teenagers receiving outpatient and residential substance abuse treatment provide valuable information.</a:t>
          </a:r>
          <a:endParaRPr lang="en-US" sz="2800" kern="120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195EB-4052-4E7B-B7BA-C11B65638DD4}">
      <dsp:nvSpPr>
        <dsp:cNvPr id="0" name=""/>
        <dsp:cNvSpPr/>
      </dsp:nvSpPr>
      <dsp:spPr>
        <a:xfrm>
          <a:off x="1946492" y="1375062"/>
          <a:ext cx="3224829" cy="3224829"/>
        </a:xfrm>
        <a:prstGeom prst="ellipse">
          <a:avLst/>
        </a:prstGeom>
        <a:solidFill>
          <a:srgbClr val="629DD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ysClr val="windowText" lastClr="000000"/>
              </a:solidFill>
              <a:latin typeface="Arial" panose="020B0604020202020204" pitchFamily="34" charset="0"/>
              <a:ea typeface="+mn-ea"/>
              <a:cs typeface="Arial" panose="020B0604020202020204" pitchFamily="34" charset="0"/>
            </a:rPr>
            <a:t>Parental substance use affects the whole family</a:t>
          </a:r>
        </a:p>
      </dsp:txBody>
      <dsp:txXfrm>
        <a:off x="2418757" y="1847327"/>
        <a:ext cx="2280299" cy="2280299"/>
      </dsp:txXfrm>
    </dsp:sp>
    <dsp:sp modelId="{7C759F77-98EC-4328-9A30-07207A476CE9}">
      <dsp:nvSpPr>
        <dsp:cNvPr id="0" name=""/>
        <dsp:cNvSpPr/>
      </dsp:nvSpPr>
      <dsp:spPr>
        <a:xfrm>
          <a:off x="2519574" y="-80012"/>
          <a:ext cx="1920821" cy="1934768"/>
        </a:xfrm>
        <a:prstGeom prst="ellipse">
          <a:avLst/>
        </a:prstGeom>
        <a:solidFill>
          <a:srgbClr val="297F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ea typeface="+mn-ea"/>
              <a:cs typeface="Arial" panose="020B0604020202020204" pitchFamily="34" charset="0"/>
            </a:rPr>
            <a:t>Developmental effect</a:t>
          </a:r>
        </a:p>
      </dsp:txBody>
      <dsp:txXfrm>
        <a:off x="2800872" y="203328"/>
        <a:ext cx="1358225" cy="1368088"/>
      </dsp:txXfrm>
    </dsp:sp>
    <dsp:sp modelId="{B54015A4-F97D-4764-A51D-F22B3A9E639A}">
      <dsp:nvSpPr>
        <dsp:cNvPr id="0" name=""/>
        <dsp:cNvSpPr/>
      </dsp:nvSpPr>
      <dsp:spPr>
        <a:xfrm>
          <a:off x="4773883" y="2181269"/>
          <a:ext cx="1612414" cy="1612414"/>
        </a:xfrm>
        <a:prstGeom prst="ellipse">
          <a:avLst/>
        </a:prstGeom>
        <a:solidFill>
          <a:srgbClr val="7F8FA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Psycho-social effects </a:t>
          </a:r>
        </a:p>
      </dsp:txBody>
      <dsp:txXfrm>
        <a:off x="5010016" y="2417402"/>
        <a:ext cx="1140148" cy="1140148"/>
      </dsp:txXfrm>
    </dsp:sp>
    <dsp:sp modelId="{08585E6A-1EB2-40C1-8EE4-1D1C57FE5352}">
      <dsp:nvSpPr>
        <dsp:cNvPr id="0" name=""/>
        <dsp:cNvSpPr/>
      </dsp:nvSpPr>
      <dsp:spPr>
        <a:xfrm>
          <a:off x="2673777" y="4281375"/>
          <a:ext cx="1612414" cy="1612414"/>
        </a:xfrm>
        <a:prstGeom prst="ellipse">
          <a:avLst/>
        </a:prstGeom>
        <a:solidFill>
          <a:srgbClr val="5AA2AE">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Effect on parenting </a:t>
          </a:r>
        </a:p>
      </dsp:txBody>
      <dsp:txXfrm>
        <a:off x="2909910" y="4517508"/>
        <a:ext cx="1140148" cy="1140148"/>
      </dsp:txXfrm>
    </dsp:sp>
    <dsp:sp modelId="{AFB2BE43-07AD-4AAB-AF98-66A25432807E}">
      <dsp:nvSpPr>
        <dsp:cNvPr id="0" name=""/>
        <dsp:cNvSpPr/>
      </dsp:nvSpPr>
      <dsp:spPr>
        <a:xfrm>
          <a:off x="573672" y="2181269"/>
          <a:ext cx="1612414" cy="1612414"/>
        </a:xfrm>
        <a:prstGeom prst="ellipse">
          <a:avLst/>
        </a:prstGeom>
        <a:solidFill>
          <a:srgbClr val="9D90A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Text" lastClr="000000"/>
              </a:solidFill>
              <a:latin typeface="Arial" panose="020B0604020202020204" pitchFamily="34" charset="0"/>
              <a:ea typeface="+mn-ea"/>
              <a:cs typeface="Arial" panose="020B0604020202020204" pitchFamily="34" charset="0"/>
            </a:rPr>
            <a:t>Generational effects </a:t>
          </a:r>
        </a:p>
      </dsp:txBody>
      <dsp:txXfrm>
        <a:off x="809805" y="2417402"/>
        <a:ext cx="1140148" cy="114014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245" y="211535"/>
            <a:ext cx="4171841" cy="480547"/>
          </a:xfrm>
          <a:prstGeom prst="rect">
            <a:avLst/>
          </a:prstGeom>
        </p:spPr>
        <p:txBody>
          <a:bodyPr vert="horz" lIns="93776" tIns="46888" rIns="93776" bIns="46888" rtlCol="0"/>
          <a:lstStyle>
            <a:lvl1pPr algn="l">
              <a:defRPr sz="1200"/>
            </a:lvl1pPr>
          </a:lstStyle>
          <a:p>
            <a:r>
              <a:rPr lang="en-US"/>
              <a:t>Brain and the Disease of Addiction Shortened (2/2024)</a:t>
            </a:r>
          </a:p>
        </p:txBody>
      </p:sp>
      <p:sp>
        <p:nvSpPr>
          <p:cNvPr id="3" name="Date Placeholder 2"/>
          <p:cNvSpPr>
            <a:spLocks noGrp="1"/>
          </p:cNvSpPr>
          <p:nvPr>
            <p:ph type="dt" sz="quarter" idx="1"/>
          </p:nvPr>
        </p:nvSpPr>
        <p:spPr>
          <a:xfrm>
            <a:off x="5294810" y="211534"/>
            <a:ext cx="1533147" cy="480547"/>
          </a:xfrm>
          <a:prstGeom prst="rect">
            <a:avLst/>
          </a:prstGeom>
        </p:spPr>
        <p:txBody>
          <a:bodyPr vert="horz" lIns="93776" tIns="46888" rIns="93776" bIns="46888" rtlCol="0"/>
          <a:lstStyle>
            <a:lvl1pPr algn="r">
              <a:defRPr sz="1200"/>
            </a:lvl1pPr>
          </a:lstStyle>
          <a:p>
            <a:r>
              <a:rPr lang="en-US"/>
              <a:t>OverdoseLifeline.org</a:t>
            </a:r>
          </a:p>
        </p:txBody>
      </p:sp>
      <p:sp>
        <p:nvSpPr>
          <p:cNvPr id="4" name="Footer Placeholder 3"/>
          <p:cNvSpPr>
            <a:spLocks noGrp="1"/>
          </p:cNvSpPr>
          <p:nvPr>
            <p:ph type="ftr" sz="quarter" idx="2"/>
          </p:nvPr>
        </p:nvSpPr>
        <p:spPr>
          <a:xfrm>
            <a:off x="487243" y="8784988"/>
            <a:ext cx="3170357" cy="480547"/>
          </a:xfrm>
          <a:prstGeom prst="rect">
            <a:avLst/>
          </a:prstGeom>
        </p:spPr>
        <p:txBody>
          <a:bodyPr vert="horz" lIns="93776" tIns="46888" rIns="93776" bIns="46888" rtlCol="0" anchor="b"/>
          <a:lstStyle>
            <a:lvl1pPr algn="l">
              <a:defRPr sz="1200"/>
            </a:lvl1pPr>
          </a:lstStyle>
          <a:p>
            <a:r>
              <a:rPr lang="en-US"/>
              <a:t>Copyright Overdose Lifeline, Inc.</a:t>
            </a:r>
          </a:p>
        </p:txBody>
      </p:sp>
      <p:sp>
        <p:nvSpPr>
          <p:cNvPr id="5" name="Slide Number Placeholder 4"/>
          <p:cNvSpPr>
            <a:spLocks noGrp="1"/>
          </p:cNvSpPr>
          <p:nvPr>
            <p:ph type="sldNum" sz="quarter" idx="3"/>
          </p:nvPr>
        </p:nvSpPr>
        <p:spPr>
          <a:xfrm>
            <a:off x="3657600" y="8784988"/>
            <a:ext cx="3170357" cy="480547"/>
          </a:xfrm>
          <a:prstGeom prst="rect">
            <a:avLst/>
          </a:prstGeom>
        </p:spPr>
        <p:txBody>
          <a:bodyPr vert="horz" lIns="93776" tIns="46888" rIns="93776" bIns="46888" rtlCol="0" anchor="b"/>
          <a:lstStyle>
            <a:lvl1pPr algn="r">
              <a:defRPr sz="1200"/>
            </a:lvl1pPr>
          </a:lstStyle>
          <a:p>
            <a:fld id="{B7CC9A62-E256-40A1-BDA3-20D2C23013B0}" type="slidenum">
              <a:rPr lang="en-US" smtClean="0"/>
              <a:t>‹#›</a:t>
            </a:fld>
            <a:endParaRPr lang="en-US"/>
          </a:p>
        </p:txBody>
      </p:sp>
    </p:spTree>
    <p:extLst>
      <p:ext uri="{BB962C8B-B14F-4D97-AF65-F5344CB8AC3E}">
        <p14:creationId xmlns:p14="http://schemas.microsoft.com/office/powerpoint/2010/main" val="236242497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31521" y="151593"/>
            <a:ext cx="4101735" cy="481727"/>
          </a:xfrm>
          <a:prstGeom prst="rect">
            <a:avLst/>
          </a:prstGeom>
        </p:spPr>
        <p:txBody>
          <a:bodyPr vert="horz" lIns="96636" tIns="48318" rIns="96636" bIns="48318" rtlCol="0"/>
          <a:lstStyle>
            <a:lvl1pPr algn="l">
              <a:defRPr sz="1200"/>
            </a:lvl1pPr>
          </a:lstStyle>
          <a:p>
            <a:r>
              <a:rPr lang="en-US"/>
              <a:t>Brain and the Disease of Addiction Shortened (2/2024)</a:t>
            </a:r>
            <a:endParaRPr lang="en-US" dirty="0"/>
          </a:p>
        </p:txBody>
      </p:sp>
      <p:sp>
        <p:nvSpPr>
          <p:cNvPr id="3" name="Date Placeholder 2"/>
          <p:cNvSpPr>
            <a:spLocks noGrp="1"/>
          </p:cNvSpPr>
          <p:nvPr>
            <p:ph type="dt" idx="1"/>
          </p:nvPr>
        </p:nvSpPr>
        <p:spPr>
          <a:xfrm>
            <a:off x="4937759" y="151593"/>
            <a:ext cx="1553211" cy="481727"/>
          </a:xfrm>
          <a:prstGeom prst="rect">
            <a:avLst/>
          </a:prstGeom>
        </p:spPr>
        <p:txBody>
          <a:bodyPr vert="horz" lIns="96636" tIns="48318" rIns="96636" bIns="48318" rtlCol="0"/>
          <a:lstStyle>
            <a:lvl1pPr algn="r">
              <a:defRPr sz="1200"/>
            </a:lvl1pPr>
          </a:lstStyle>
          <a:p>
            <a:r>
              <a:rPr lang="en-US"/>
              <a:t>OverdoseLifeline.org</a:t>
            </a:r>
            <a:endParaRPr lang="en-US" dirty="0"/>
          </a:p>
        </p:txBody>
      </p:sp>
      <p:sp>
        <p:nvSpPr>
          <p:cNvPr id="4" name="Slide Image Placeholder 3"/>
          <p:cNvSpPr>
            <a:spLocks noGrp="1" noRot="1" noChangeAspect="1"/>
          </p:cNvSpPr>
          <p:nvPr>
            <p:ph type="sldImg" idx="2"/>
          </p:nvPr>
        </p:nvSpPr>
        <p:spPr>
          <a:xfrm>
            <a:off x="730250" y="766763"/>
            <a:ext cx="5761038" cy="3240087"/>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138852"/>
            <a:ext cx="5852160" cy="4262199"/>
          </a:xfrm>
          <a:prstGeom prst="rect">
            <a:avLst/>
          </a:prstGeom>
        </p:spPr>
        <p:txBody>
          <a:bodyPr vert="horz" lIns="96636" tIns="48318" rIns="96636" bIns="48318"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731522" y="8637748"/>
            <a:ext cx="3169920" cy="481726"/>
          </a:xfrm>
          <a:prstGeom prst="rect">
            <a:avLst/>
          </a:prstGeom>
        </p:spPr>
        <p:txBody>
          <a:bodyPr vert="horz" lIns="96636" tIns="48318" rIns="96636" bIns="48318" rtlCol="0" anchor="b"/>
          <a:lstStyle>
            <a:lvl1pPr algn="l">
              <a:defRPr sz="1200"/>
            </a:lvl1pPr>
          </a:lstStyle>
          <a:p>
            <a:r>
              <a:rPr lang="en-US"/>
              <a:t>Copyright Overdose Lifeline, Inc.</a:t>
            </a:r>
            <a:endParaRPr lang="en-US" dirty="0"/>
          </a:p>
        </p:txBody>
      </p:sp>
      <p:sp>
        <p:nvSpPr>
          <p:cNvPr id="7" name="Slide Number Placeholder 6"/>
          <p:cNvSpPr>
            <a:spLocks noGrp="1"/>
          </p:cNvSpPr>
          <p:nvPr>
            <p:ph type="sldNum" sz="quarter" idx="5"/>
          </p:nvPr>
        </p:nvSpPr>
        <p:spPr>
          <a:xfrm>
            <a:off x="3413761" y="8637748"/>
            <a:ext cx="3169920" cy="481726"/>
          </a:xfrm>
          <a:prstGeom prst="rect">
            <a:avLst/>
          </a:prstGeom>
        </p:spPr>
        <p:txBody>
          <a:bodyPr vert="horz" lIns="96636" tIns="48318" rIns="96636" bIns="48318" rtlCol="0" anchor="b"/>
          <a:lstStyle>
            <a:lvl1pPr algn="r">
              <a:defRPr sz="1200"/>
            </a:lvl1pPr>
          </a:lstStyle>
          <a:p>
            <a:fld id="{2F3CA7A2-A12C-4F58-BD84-685881E692C2}" type="slidenum">
              <a:rPr lang="en-US" smtClean="0"/>
              <a:t>‹#›</a:t>
            </a:fld>
            <a:endParaRPr lang="en-US"/>
          </a:p>
        </p:txBody>
      </p:sp>
    </p:spTree>
    <p:extLst>
      <p:ext uri="{BB962C8B-B14F-4D97-AF65-F5344CB8AC3E}">
        <p14:creationId xmlns:p14="http://schemas.microsoft.com/office/powerpoint/2010/main" val="35030124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recoveryanswers.org/research-post/how-we-describe-individuals-substance-problems-affects-perceptio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violenceprevention/childabuseandneglect/acestudy/abou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1016/S2468-2667(17)30118-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drugs-brai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43413" y="4094798"/>
            <a:ext cx="5852160" cy="4542950"/>
          </a:xfrm>
        </p:spPr>
        <p:txBody>
          <a:bodyPr/>
          <a:lstStyle/>
          <a:p>
            <a:r>
              <a:rPr lang="en-US" dirty="0"/>
              <a:t>The Brain and the Disease of Addiction. In this course we will learn about the disease of addiction by looking at how the brain is affected by substances such as drugs and alcohol and how the disease of addiction develops. </a:t>
            </a:r>
          </a:p>
          <a:p>
            <a:endParaRPr lang="en-US" dirty="0"/>
          </a:p>
          <a:p>
            <a:r>
              <a:rPr lang="en-US" b="1" i="1" dirty="0"/>
              <a:t>Presenter / Facilitator Notes:</a:t>
            </a:r>
          </a:p>
          <a:p>
            <a:r>
              <a:rPr lang="en-US" i="1" dirty="0"/>
              <a:t>This is the shortened version of the training which runs 45-60 minutes. Maintain the core learning objectives, lightens some of the detail. 55 slides compared to MASTER’s 73 slides.</a:t>
            </a:r>
          </a:p>
          <a:p>
            <a:endParaRPr lang="en-US" i="1" dirty="0"/>
          </a:p>
          <a:p>
            <a:r>
              <a:rPr lang="en-US" i="1" dirty="0"/>
              <a:t>When you see italicized text within the slide notes, this is a note for the presenter. It is not part of the script.</a:t>
            </a:r>
          </a:p>
          <a:p>
            <a:endParaRPr lang="en-US" i="1" dirty="0"/>
          </a:p>
          <a:p>
            <a:r>
              <a:rPr lang="en-US" i="1" dirty="0"/>
              <a:t>There are opportunities for you to customize/add slides for your community. For example: you may add your organization branding and contact information. Include state and local resources, upcoming events, etc. which may be helpful for your attendees, or which are related to the topic of the training. </a:t>
            </a:r>
          </a:p>
          <a:p>
            <a:endParaRPr lang="en-US" i="1" dirty="0"/>
          </a:p>
          <a:p>
            <a:r>
              <a:rPr lang="en-US" i="1" dirty="0"/>
              <a:t>You will see examples of animations throughout the PPT. This means, graphics and/or text will change, or move on-screen either when you click the mouse (or hit the “next” button), or they are timed to move on their own. Animations have been incorporated to help with attendee attention/engagement, serve up smaller bits of information as we move the attendee down a learning path, and/or include a two-way interaction point (Q&amp;A). </a:t>
            </a:r>
          </a:p>
          <a:p>
            <a:endParaRPr lang="en-US" i="1" dirty="0"/>
          </a:p>
          <a:p>
            <a:r>
              <a:rPr lang="en-US" i="1" dirty="0"/>
              <a:t>Shortened Version – Updated February 2024</a:t>
            </a:r>
          </a:p>
          <a:p>
            <a:endParaRPr lang="en-US" dirty="0"/>
          </a:p>
        </p:txBody>
      </p:sp>
      <p:sp>
        <p:nvSpPr>
          <p:cNvPr id="4" name="Date Placeholder 3">
            <a:extLst>
              <a:ext uri="{FF2B5EF4-FFF2-40B4-BE49-F238E27FC236}">
                <a16:creationId xmlns:a16="http://schemas.microsoft.com/office/drawing/2014/main" id="{0A323789-71A0-DB27-806C-B07008587B38}"/>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4E343038-537E-B053-D639-BF0D8E632F9D}"/>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4947070C-8120-7FC0-5352-A1DF952C46A4}"/>
              </a:ext>
            </a:extLst>
          </p:cNvPr>
          <p:cNvSpPr>
            <a:spLocks noGrp="1"/>
          </p:cNvSpPr>
          <p:nvPr>
            <p:ph type="sldNum" sz="quarter" idx="5"/>
          </p:nvPr>
        </p:nvSpPr>
        <p:spPr/>
        <p:txBody>
          <a:bodyPr/>
          <a:lstStyle/>
          <a:p>
            <a:fld id="{2F3CA7A2-A12C-4F58-BD84-685881E692C2}" type="slidenum">
              <a:rPr lang="en-US" smtClean="0"/>
              <a:t>1</a:t>
            </a:fld>
            <a:endParaRPr lang="en-US"/>
          </a:p>
        </p:txBody>
      </p:sp>
      <p:sp>
        <p:nvSpPr>
          <p:cNvPr id="7" name="Header Placeholder 6">
            <a:extLst>
              <a:ext uri="{FF2B5EF4-FFF2-40B4-BE49-F238E27FC236}">
                <a16:creationId xmlns:a16="http://schemas.microsoft.com/office/drawing/2014/main" id="{F7BFF49D-4967-01A4-FCB1-5792BDFDB0EF}"/>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42657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609600" y="531813"/>
            <a:ext cx="6096000" cy="3429000"/>
          </a:xfrm>
          <a:prstGeom prst="rect">
            <a:avLst/>
          </a:prstGeom>
        </p:spPr>
        <p:txBody>
          <a:bodyPr/>
          <a:lstStyle/>
          <a:p>
            <a:endParaRPr/>
          </a:p>
        </p:txBody>
      </p:sp>
      <p:sp>
        <p:nvSpPr>
          <p:cNvPr id="291" name="Shape 291"/>
          <p:cNvSpPr>
            <a:spLocks noGrp="1"/>
          </p:cNvSpPr>
          <p:nvPr>
            <p:ph type="body" sz="quarter" idx="1"/>
          </p:nvPr>
        </p:nvSpPr>
        <p:spPr>
          <a:xfrm>
            <a:off x="609599" y="3960813"/>
            <a:ext cx="6234545" cy="5109296"/>
          </a:xfrm>
          <a:prstGeom prst="rect">
            <a:avLst/>
          </a:prstGeom>
        </p:spPr>
        <p:txBody>
          <a:bodyPr/>
          <a:lstStyle/>
          <a:p>
            <a:r>
              <a:rPr lang="en-US" dirty="0"/>
              <a:t>Some of the more notable historical marks in Addiction and Substance Use Disorder advancements </a:t>
            </a:r>
          </a:p>
          <a:p>
            <a:pPr marL="171450" indent="-171450">
              <a:buFont typeface="Arial" panose="020B0604020202020204" pitchFamily="34" charset="0"/>
              <a:buChar char="•"/>
            </a:pPr>
            <a:r>
              <a:rPr lang="en-US" dirty="0"/>
              <a:t>In the 1950s, scientist began to understand addiction as a brain disorder. </a:t>
            </a:r>
            <a:r>
              <a:rPr lang="en-US" dirty="0" err="1"/>
              <a:t>Olds</a:t>
            </a:r>
            <a:r>
              <a:rPr lang="en-US" dirty="0"/>
              <a:t> and Milner studies of rats located the parts of the brain affected.</a:t>
            </a:r>
          </a:p>
          <a:p>
            <a:pPr marL="171450" indent="-171450">
              <a:buFont typeface="Arial" panose="020B0604020202020204" pitchFamily="34" charset="0"/>
              <a:buChar char="•"/>
            </a:pPr>
            <a:r>
              <a:rPr lang="en-US" dirty="0"/>
              <a:t>In the 1960s, the insurance industry begins to reimburse the treatment of alcoholism. The American Medical Association (A M A) identifies alcoholism as a complex disease, to be addressed by all members in health professions.</a:t>
            </a:r>
          </a:p>
          <a:p>
            <a:pPr marL="171450" indent="-171450">
              <a:buFont typeface="Arial" panose="020B0604020202020204" pitchFamily="34" charset="0"/>
              <a:buChar char="•"/>
            </a:pPr>
            <a:r>
              <a:rPr lang="en-US" dirty="0"/>
              <a:t>In the 1980’s, Researchers and medical professionals began studying the ways that addiction and mental health issues interact with each other.</a:t>
            </a:r>
          </a:p>
          <a:p>
            <a:pPr marL="171450" indent="-171450">
              <a:buFont typeface="Arial" panose="020B0604020202020204" pitchFamily="34" charset="0"/>
              <a:buChar char="•"/>
            </a:pPr>
            <a:r>
              <a:rPr lang="en-US" dirty="0"/>
              <a:t>In 1994, neuroscientists Volkow and </a:t>
            </a:r>
            <a:r>
              <a:rPr lang="en-US" dirty="0" err="1"/>
              <a:t>Schelbert</a:t>
            </a:r>
            <a:r>
              <a:rPr lang="en-US" dirty="0"/>
              <a:t> showed the effects of substance use disorders through PET scans of the brain.</a:t>
            </a:r>
          </a:p>
          <a:p>
            <a:pPr marL="171450" indent="-171450">
              <a:buFont typeface="Arial" panose="020B0604020202020204" pitchFamily="34" charset="0"/>
              <a:buChar char="•"/>
            </a:pPr>
            <a:r>
              <a:rPr lang="en-US" dirty="0"/>
              <a:t>And today … there is more research underway and education needed. It has been nearly 70 years since the science and medical community have defined addiction as a chronic brain disease. Still today, many think it is a moral failing.</a:t>
            </a:r>
          </a:p>
          <a:p>
            <a:endParaRPr lang="en-US" dirty="0"/>
          </a:p>
          <a:p>
            <a:r>
              <a:rPr lang="en-US" sz="1000" i="1" dirty="0"/>
              <a:t>Sources: </a:t>
            </a:r>
            <a:r>
              <a:rPr lang="en-US" sz="1000" i="1" dirty="0" err="1"/>
              <a:t>Crocq</a:t>
            </a:r>
            <a:r>
              <a:rPr lang="en-US" sz="1000" i="1" dirty="0"/>
              <a:t>, Historical and cultural aspects of man's relationship with addictive drugs, Dec 2007, and White, W., Slaying the Dragon: The History of Addiction Treatment and Recovery in America, Mar, 1998.</a:t>
            </a:r>
            <a:endParaRPr dirty="0"/>
          </a:p>
        </p:txBody>
      </p:sp>
      <p:sp>
        <p:nvSpPr>
          <p:cNvPr id="6" name="Date Placeholder 5">
            <a:extLst>
              <a:ext uri="{FF2B5EF4-FFF2-40B4-BE49-F238E27FC236}">
                <a16:creationId xmlns:a16="http://schemas.microsoft.com/office/drawing/2014/main" id="{B0A07D1C-D995-CE92-5F71-C95994C06E3E}"/>
              </a:ext>
            </a:extLst>
          </p:cNvPr>
          <p:cNvSpPr>
            <a:spLocks noGrp="1"/>
          </p:cNvSpPr>
          <p:nvPr>
            <p:ph type="dt" idx="1"/>
          </p:nvPr>
        </p:nvSpPr>
        <p:spPr/>
        <p:txBody>
          <a:bodyPr/>
          <a:lstStyle/>
          <a:p>
            <a:r>
              <a:rPr lang="en-US"/>
              <a:t>The Brain and the Disease of Addiction</a:t>
            </a:r>
            <a:endParaRPr lang="en-US" dirty="0"/>
          </a:p>
        </p:txBody>
      </p:sp>
      <p:sp>
        <p:nvSpPr>
          <p:cNvPr id="7" name="Footer Placeholder 6">
            <a:extLst>
              <a:ext uri="{FF2B5EF4-FFF2-40B4-BE49-F238E27FC236}">
                <a16:creationId xmlns:a16="http://schemas.microsoft.com/office/drawing/2014/main" id="{4DF96753-685E-8EB0-B23F-8AFE06DE9B4B}"/>
              </a:ext>
            </a:extLst>
          </p:cNvPr>
          <p:cNvSpPr>
            <a:spLocks noGrp="1"/>
          </p:cNvSpPr>
          <p:nvPr>
            <p:ph type="ftr" sz="quarter" idx="4"/>
          </p:nvPr>
        </p:nvSpPr>
        <p:spPr/>
        <p:txBody>
          <a:bodyPr/>
          <a:lstStyle/>
          <a:p>
            <a:r>
              <a:rPr lang="en-US"/>
              <a:t>Copyright Overdose Lifeline, Inc.</a:t>
            </a:r>
            <a:endParaRPr lang="en-US" dirty="0"/>
          </a:p>
        </p:txBody>
      </p:sp>
      <p:sp>
        <p:nvSpPr>
          <p:cNvPr id="8" name="Slide Number Placeholder 7">
            <a:extLst>
              <a:ext uri="{FF2B5EF4-FFF2-40B4-BE49-F238E27FC236}">
                <a16:creationId xmlns:a16="http://schemas.microsoft.com/office/drawing/2014/main" id="{D6987435-A79A-7884-605A-1669686EF81C}"/>
              </a:ext>
            </a:extLst>
          </p:cNvPr>
          <p:cNvSpPr>
            <a:spLocks noGrp="1"/>
          </p:cNvSpPr>
          <p:nvPr>
            <p:ph type="sldNum" sz="quarter" idx="5"/>
          </p:nvPr>
        </p:nvSpPr>
        <p:spPr/>
        <p:txBody>
          <a:bodyPr/>
          <a:lstStyle/>
          <a:p>
            <a:fld id="{2F3CA7A2-A12C-4F58-BD84-685881E692C2}" type="slidenum">
              <a:rPr lang="en-US" smtClean="0"/>
              <a:t>17</a:t>
            </a:fld>
            <a:endParaRPr lang="en-US"/>
          </a:p>
        </p:txBody>
      </p:sp>
      <p:sp>
        <p:nvSpPr>
          <p:cNvPr id="9" name="Header Placeholder 8">
            <a:extLst>
              <a:ext uri="{FF2B5EF4-FFF2-40B4-BE49-F238E27FC236}">
                <a16:creationId xmlns:a16="http://schemas.microsoft.com/office/drawing/2014/main" id="{CA4F03B8-352E-04AD-EAAE-FAF882591E16}"/>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269422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663575" y="844550"/>
            <a:ext cx="6210300" cy="3492500"/>
          </a:xfrm>
          <a:prstGeom prst="rect">
            <a:avLst/>
          </a:prstGeom>
        </p:spPr>
        <p:txBody>
          <a:bodyPr/>
          <a:lstStyle/>
          <a:p>
            <a:endParaRPr/>
          </a:p>
        </p:txBody>
      </p:sp>
      <p:sp>
        <p:nvSpPr>
          <p:cNvPr id="254" name="Shape 254"/>
          <p:cNvSpPr>
            <a:spLocks noGrp="1"/>
          </p:cNvSpPr>
          <p:nvPr>
            <p:ph type="body" sz="quarter" idx="1"/>
          </p:nvPr>
        </p:nvSpPr>
        <p:spPr>
          <a:xfrm>
            <a:off x="561394" y="4525017"/>
            <a:ext cx="6502399" cy="3819932"/>
          </a:xfrm>
          <a:prstGeom prst="rect">
            <a:avLst/>
          </a:prstGeom>
        </p:spPr>
        <p:txBody>
          <a:bodyPr/>
          <a:lstStyle/>
          <a:p>
            <a:r>
              <a:rPr lang="en-US" dirty="0"/>
              <a:t>Addiction (or substance use disorder)</a:t>
            </a:r>
            <a:r>
              <a:rPr dirty="0"/>
              <a:t> is not </a:t>
            </a:r>
            <a:r>
              <a:rPr lang="en-US" dirty="0"/>
              <a:t>a choice, and it’s not </a:t>
            </a:r>
            <a:r>
              <a:rPr dirty="0"/>
              <a:t>due to a of lack of willpower. Addiction is a</a:t>
            </a:r>
            <a:r>
              <a:rPr lang="en-US" dirty="0"/>
              <a:t> </a:t>
            </a:r>
            <a:r>
              <a:rPr dirty="0"/>
              <a:t>CHRONIC BRAIN DISEASE -- that can be compared to other chronic diseases like diabetes,</a:t>
            </a:r>
            <a:r>
              <a:rPr lang="en-US" dirty="0"/>
              <a:t> </a:t>
            </a:r>
            <a:r>
              <a:rPr dirty="0"/>
              <a:t>heart disease, </a:t>
            </a:r>
            <a:r>
              <a:rPr lang="en-US" dirty="0"/>
              <a:t>and </a:t>
            </a:r>
            <a:r>
              <a:rPr dirty="0"/>
              <a:t>high blood pressure.  In the case of addiction, the brain is the</a:t>
            </a:r>
            <a:r>
              <a:rPr lang="en-US" dirty="0"/>
              <a:t> </a:t>
            </a:r>
            <a:r>
              <a:rPr dirty="0"/>
              <a:t>organ which is impacted. </a:t>
            </a:r>
            <a:endParaRPr lang="en-US" dirty="0"/>
          </a:p>
          <a:p>
            <a:endParaRPr lang="en-US" dirty="0"/>
          </a:p>
          <a:p>
            <a:r>
              <a:rPr lang="en-US" dirty="0"/>
              <a:t>Chronic diseases generally cannot be prevented by vaccines, nor do they just go away on their own. However, with appropriate treatment, often including medication, many chronic diseases can be managed such that their symptoms do not impact a person’s health and functioning.</a:t>
            </a:r>
          </a:p>
          <a:p>
            <a:endParaRPr dirty="0"/>
          </a:p>
          <a:p>
            <a:pPr>
              <a:defRPr i="1"/>
            </a:pPr>
            <a:r>
              <a:rPr dirty="0"/>
              <a:t>Source: National Institute of Drug Abuse: The Science of Drug Abuse and Addiction, Updated </a:t>
            </a:r>
            <a:r>
              <a:rPr lang="en-US" dirty="0"/>
              <a:t> </a:t>
            </a:r>
            <a:r>
              <a:rPr dirty="0"/>
              <a:t>August 2016</a:t>
            </a:r>
          </a:p>
          <a:p>
            <a:endParaRPr lang="en-US" dirty="0"/>
          </a:p>
          <a:p>
            <a:pPr defTabSz="914265">
              <a:defRPr/>
            </a:pPr>
            <a:r>
              <a:rPr lang="en-US" b="1" i="1" dirty="0"/>
              <a:t>ANIMATIONS ARE TIMED TO APPEAR ON SCREEN WITHOUT NEED FOR MOUSE CLICK</a:t>
            </a:r>
          </a:p>
          <a:p>
            <a:endParaRPr dirty="0"/>
          </a:p>
          <a:p>
            <a:endParaRPr dirty="0"/>
          </a:p>
        </p:txBody>
      </p:sp>
      <p:sp>
        <p:nvSpPr>
          <p:cNvPr id="2" name="Date Placeholder 1">
            <a:extLst>
              <a:ext uri="{FF2B5EF4-FFF2-40B4-BE49-F238E27FC236}">
                <a16:creationId xmlns:a16="http://schemas.microsoft.com/office/drawing/2014/main" id="{8277B069-51AE-9844-7138-D7E046CBC648}"/>
              </a:ext>
            </a:extLst>
          </p:cNvPr>
          <p:cNvSpPr>
            <a:spLocks noGrp="1"/>
          </p:cNvSpPr>
          <p:nvPr>
            <p:ph type="dt" idx="1"/>
          </p:nvPr>
        </p:nvSpPr>
        <p:spPr/>
        <p:txBody>
          <a:bodyPr/>
          <a:lstStyle/>
          <a:p>
            <a:r>
              <a:rPr lang="en-US"/>
              <a:t>OverdoseLifeline.org</a:t>
            </a:r>
            <a:endParaRPr lang="en-US" dirty="0"/>
          </a:p>
        </p:txBody>
      </p:sp>
      <p:sp>
        <p:nvSpPr>
          <p:cNvPr id="3" name="Footer Placeholder 2">
            <a:extLst>
              <a:ext uri="{FF2B5EF4-FFF2-40B4-BE49-F238E27FC236}">
                <a16:creationId xmlns:a16="http://schemas.microsoft.com/office/drawing/2014/main" id="{5A05DB68-77D5-17D0-019A-23688BE4706B}"/>
              </a:ext>
            </a:extLst>
          </p:cNvPr>
          <p:cNvSpPr>
            <a:spLocks noGrp="1"/>
          </p:cNvSpPr>
          <p:nvPr>
            <p:ph type="ftr" sz="quarter" idx="4"/>
          </p:nvPr>
        </p:nvSpPr>
        <p:spPr/>
        <p:txBody>
          <a:bodyPr/>
          <a:lstStyle/>
          <a:p>
            <a:r>
              <a:rPr lang="en-US"/>
              <a:t>Copyright Overdose Lifeline, Inc.</a:t>
            </a:r>
            <a:endParaRPr lang="en-US" dirty="0"/>
          </a:p>
        </p:txBody>
      </p:sp>
      <p:sp>
        <p:nvSpPr>
          <p:cNvPr id="4" name="Slide Number Placeholder 3">
            <a:extLst>
              <a:ext uri="{FF2B5EF4-FFF2-40B4-BE49-F238E27FC236}">
                <a16:creationId xmlns:a16="http://schemas.microsoft.com/office/drawing/2014/main" id="{718B05B1-D389-E8B2-AEE0-77B12A3B3C37}"/>
              </a:ext>
            </a:extLst>
          </p:cNvPr>
          <p:cNvSpPr>
            <a:spLocks noGrp="1"/>
          </p:cNvSpPr>
          <p:nvPr>
            <p:ph type="sldNum" sz="quarter" idx="5"/>
          </p:nvPr>
        </p:nvSpPr>
        <p:spPr/>
        <p:txBody>
          <a:bodyPr/>
          <a:lstStyle/>
          <a:p>
            <a:fld id="{2F3CA7A2-A12C-4F58-BD84-685881E692C2}" type="slidenum">
              <a:rPr lang="en-US" smtClean="0"/>
              <a:t>18</a:t>
            </a:fld>
            <a:endParaRPr lang="en-US"/>
          </a:p>
        </p:txBody>
      </p:sp>
      <p:sp>
        <p:nvSpPr>
          <p:cNvPr id="5" name="Header Placeholder 4">
            <a:extLst>
              <a:ext uri="{FF2B5EF4-FFF2-40B4-BE49-F238E27FC236}">
                <a16:creationId xmlns:a16="http://schemas.microsoft.com/office/drawing/2014/main" id="{D1085646-675F-F00F-0569-659D918C359E}"/>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97071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708025"/>
            <a:ext cx="6184900" cy="3478213"/>
          </a:xfrm>
        </p:spPr>
      </p:sp>
      <p:sp>
        <p:nvSpPr>
          <p:cNvPr id="3" name="Notes Placeholder 2"/>
          <p:cNvSpPr>
            <a:spLocks noGrp="1"/>
          </p:cNvSpPr>
          <p:nvPr>
            <p:ph type="body" idx="1"/>
          </p:nvPr>
        </p:nvSpPr>
        <p:spPr>
          <a:xfrm>
            <a:off x="803659" y="4472985"/>
            <a:ext cx="6227894" cy="3637708"/>
          </a:xfrm>
        </p:spPr>
        <p:txBody>
          <a:bodyPr/>
          <a:lstStyle/>
          <a:p>
            <a:r>
              <a:rPr lang="en-US" dirty="0"/>
              <a:t>From the American Society of Addiction Medicine (or ASAM)</a:t>
            </a:r>
          </a:p>
          <a:p>
            <a:endParaRPr lang="en-US" dirty="0"/>
          </a:p>
          <a:p>
            <a:r>
              <a:rPr lang="en-US" dirty="0"/>
              <a:t>Addiction is </a:t>
            </a:r>
            <a:r>
              <a:rPr lang="en-US" b="1" dirty="0">
                <a:solidFill>
                  <a:srgbClr val="0573C1"/>
                </a:solidFill>
              </a:rPr>
              <a:t>a treatable, chronic medical </a:t>
            </a:r>
            <a:r>
              <a:rPr lang="en-US" dirty="0"/>
              <a:t>disease involving complex interactions among </a:t>
            </a:r>
            <a:r>
              <a:rPr lang="en-US" b="1" dirty="0">
                <a:solidFill>
                  <a:srgbClr val="0573C1"/>
                </a:solidFill>
              </a:rPr>
              <a:t>brain circuits, genetics, the environment, and an individual’s life experiences</a:t>
            </a:r>
            <a:r>
              <a:rPr lang="en-US" dirty="0"/>
              <a:t>. </a:t>
            </a:r>
          </a:p>
          <a:p>
            <a:endParaRPr lang="en-US" dirty="0"/>
          </a:p>
          <a:p>
            <a:pPr defTabSz="937900">
              <a:defRPr/>
            </a:pPr>
            <a:r>
              <a:rPr lang="en-US" b="1" i="1" dirty="0"/>
              <a:t>[CLICK MOUSE]</a:t>
            </a:r>
          </a:p>
          <a:p>
            <a:pPr defTabSz="937900">
              <a:defRPr/>
            </a:pPr>
            <a:r>
              <a:rPr lang="en-US" dirty="0"/>
              <a:t>People with addiction use substances or engage in behaviors that become compulsive and often continue despite harmful consequences. </a:t>
            </a:r>
          </a:p>
          <a:p>
            <a:endParaRPr lang="en-US" dirty="0"/>
          </a:p>
          <a:p>
            <a:r>
              <a:rPr lang="en-US" i="1" dirty="0"/>
              <a:t>Source: American Society of Addiction Medicine (ASAM ) 2019, https://www.asam.org/quality-practice/definition-of-addiction</a:t>
            </a:r>
          </a:p>
          <a:p>
            <a:endParaRPr lang="en-US" i="1" dirty="0"/>
          </a:p>
          <a:p>
            <a:endParaRPr lang="en-US" dirty="0"/>
          </a:p>
          <a:p>
            <a:endParaRPr lang="en-US" dirty="0"/>
          </a:p>
        </p:txBody>
      </p:sp>
      <p:sp>
        <p:nvSpPr>
          <p:cNvPr id="4" name="Date Placeholder 3">
            <a:extLst>
              <a:ext uri="{FF2B5EF4-FFF2-40B4-BE49-F238E27FC236}">
                <a16:creationId xmlns:a16="http://schemas.microsoft.com/office/drawing/2014/main" id="{5E5CC85E-B08B-C56A-5EEB-00680B5CB5B1}"/>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B8C5CDBB-2146-8864-FB77-FD4BD7F12DE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326CBCBF-2450-C9CC-D504-878181BB131A}"/>
              </a:ext>
            </a:extLst>
          </p:cNvPr>
          <p:cNvSpPr>
            <a:spLocks noGrp="1"/>
          </p:cNvSpPr>
          <p:nvPr>
            <p:ph type="sldNum" sz="quarter" idx="5"/>
          </p:nvPr>
        </p:nvSpPr>
        <p:spPr/>
        <p:txBody>
          <a:bodyPr/>
          <a:lstStyle/>
          <a:p>
            <a:fld id="{2F3CA7A2-A12C-4F58-BD84-685881E692C2}" type="slidenum">
              <a:rPr lang="en-US" smtClean="0"/>
              <a:t>19</a:t>
            </a:fld>
            <a:endParaRPr lang="en-US"/>
          </a:p>
        </p:txBody>
      </p:sp>
      <p:sp>
        <p:nvSpPr>
          <p:cNvPr id="7" name="Header Placeholder 6">
            <a:extLst>
              <a:ext uri="{FF2B5EF4-FFF2-40B4-BE49-F238E27FC236}">
                <a16:creationId xmlns:a16="http://schemas.microsoft.com/office/drawing/2014/main" id="{3436989B-483F-27F9-1596-2B17187AE4D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55695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658813"/>
            <a:ext cx="5759450" cy="3240087"/>
          </a:xfrm>
        </p:spPr>
      </p:sp>
      <p:sp>
        <p:nvSpPr>
          <p:cNvPr id="3" name="Notes Placeholder 2"/>
          <p:cNvSpPr>
            <a:spLocks noGrp="1"/>
          </p:cNvSpPr>
          <p:nvPr>
            <p:ph type="body" idx="1"/>
          </p:nvPr>
        </p:nvSpPr>
        <p:spPr>
          <a:xfrm>
            <a:off x="731521" y="4165599"/>
            <a:ext cx="6112624" cy="3387725"/>
          </a:xfrm>
        </p:spPr>
        <p:txBody>
          <a:bodyPr/>
          <a:lstStyle/>
          <a:p>
            <a:pPr defTabSz="914265">
              <a:defRPr/>
            </a:pPr>
            <a:r>
              <a:rPr lang="en-US" dirty="0"/>
              <a:t>Prevention efforts and treatment approaches for addiction are generally as successful as those for other chronic diseases.</a:t>
            </a:r>
          </a:p>
          <a:p>
            <a:endParaRPr lang="en-US" dirty="0"/>
          </a:p>
          <a:p>
            <a:r>
              <a:rPr lang="en-US" i="1" dirty="0"/>
              <a:t>Source: American Society of Addiction Medicine (ASAM), Definition of Addiction, September 2019. https://www.asam.org/resources/definition-of-addiction</a:t>
            </a:r>
            <a:endParaRPr lang="en-US" dirty="0"/>
          </a:p>
          <a:p>
            <a:endParaRPr lang="en-US" dirty="0"/>
          </a:p>
          <a:p>
            <a:pPr defTabSz="914265">
              <a:defRPr/>
            </a:pPr>
            <a:r>
              <a:rPr lang="en-US" b="1" i="1" dirty="0"/>
              <a:t>ANIMATIONS ARE TIMED TO APPEAR ON SCREEN WITHOUT NEED FOR MOUSE CLICK</a:t>
            </a:r>
          </a:p>
          <a:p>
            <a:endParaRPr lang="en-US" dirty="0"/>
          </a:p>
        </p:txBody>
      </p:sp>
      <p:sp>
        <p:nvSpPr>
          <p:cNvPr id="4" name="Date Placeholder 3">
            <a:extLst>
              <a:ext uri="{FF2B5EF4-FFF2-40B4-BE49-F238E27FC236}">
                <a16:creationId xmlns:a16="http://schemas.microsoft.com/office/drawing/2014/main" id="{43642F88-7739-E821-5203-8A3AD244170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BB87BFF2-342A-6555-F94C-CF181EF6EB3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2B8CA5C1-C4C4-58C4-C16C-E667498106C3}"/>
              </a:ext>
            </a:extLst>
          </p:cNvPr>
          <p:cNvSpPr>
            <a:spLocks noGrp="1"/>
          </p:cNvSpPr>
          <p:nvPr>
            <p:ph type="sldNum" sz="quarter" idx="5"/>
          </p:nvPr>
        </p:nvSpPr>
        <p:spPr/>
        <p:txBody>
          <a:bodyPr/>
          <a:lstStyle/>
          <a:p>
            <a:fld id="{2F3CA7A2-A12C-4F58-BD84-685881E692C2}" type="slidenum">
              <a:rPr lang="en-US" smtClean="0"/>
              <a:t>20</a:t>
            </a:fld>
            <a:endParaRPr lang="en-US"/>
          </a:p>
        </p:txBody>
      </p:sp>
      <p:sp>
        <p:nvSpPr>
          <p:cNvPr id="7" name="Header Placeholder 6">
            <a:extLst>
              <a:ext uri="{FF2B5EF4-FFF2-40B4-BE49-F238E27FC236}">
                <a16:creationId xmlns:a16="http://schemas.microsoft.com/office/drawing/2014/main" id="{640CA4E9-779C-FC75-39D2-11622E2B744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999911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33413"/>
            <a:ext cx="5759450" cy="3240087"/>
          </a:xfrm>
        </p:spPr>
      </p:sp>
      <p:sp>
        <p:nvSpPr>
          <p:cNvPr id="3" name="Notes Placeholder 2"/>
          <p:cNvSpPr>
            <a:spLocks noGrp="1"/>
          </p:cNvSpPr>
          <p:nvPr>
            <p:ph type="body" idx="1"/>
          </p:nvPr>
        </p:nvSpPr>
        <p:spPr>
          <a:xfrm>
            <a:off x="637309" y="4110183"/>
            <a:ext cx="5759450" cy="4290868"/>
          </a:xfrm>
        </p:spPr>
        <p:txBody>
          <a:bodyPr/>
          <a:lstStyle/>
          <a:p>
            <a:r>
              <a:rPr lang="en-US" dirty="0"/>
              <a:t>Addiction is characterized by inability to consistently abstain, </a:t>
            </a:r>
          </a:p>
          <a:p>
            <a:r>
              <a:rPr lang="en-US" b="1" i="1" dirty="0"/>
              <a:t>[CLICK MOUSE]</a:t>
            </a:r>
          </a:p>
          <a:p>
            <a:r>
              <a:rPr lang="en-US" dirty="0"/>
              <a:t>impairment in behavioral control, </a:t>
            </a:r>
          </a:p>
          <a:p>
            <a:pPr defTabSz="914265">
              <a:defRPr/>
            </a:pPr>
            <a:r>
              <a:rPr lang="en-US" b="1" i="1" dirty="0"/>
              <a:t>[CLICK MOUSE]</a:t>
            </a:r>
          </a:p>
          <a:p>
            <a:r>
              <a:rPr lang="en-US" dirty="0"/>
              <a:t>craving, </a:t>
            </a:r>
          </a:p>
          <a:p>
            <a:pPr defTabSz="914265">
              <a:defRPr/>
            </a:pPr>
            <a:r>
              <a:rPr lang="en-US" b="1" i="1" dirty="0"/>
              <a:t>[CLICK MOUSE]</a:t>
            </a:r>
          </a:p>
          <a:p>
            <a:pPr defTabSz="914265">
              <a:defRPr/>
            </a:pPr>
            <a:r>
              <a:rPr lang="en-US" dirty="0"/>
              <a:t>diminished recognition, or awareness, of significant problems with one’s behaviors and interpersonal relationships, and a </a:t>
            </a:r>
          </a:p>
          <a:p>
            <a:pPr defTabSz="914265">
              <a:defRPr/>
            </a:pPr>
            <a:r>
              <a:rPr lang="en-US" b="1" i="1" dirty="0"/>
              <a:t>[CLICK MOUSE]</a:t>
            </a:r>
          </a:p>
          <a:p>
            <a:r>
              <a:rPr lang="en-US" dirty="0"/>
              <a:t>dysfunctional emotional response. </a:t>
            </a:r>
          </a:p>
          <a:p>
            <a:endParaRPr lang="en-US" dirty="0"/>
          </a:p>
          <a:p>
            <a:r>
              <a:rPr lang="en-US" sz="1000" i="1" dirty="0"/>
              <a:t>Source: American Society of Addiction Medicine (ASAM), Definition of Addiction, September 2019. https://www.asam.org/resources/definition-of-addiction</a:t>
            </a:r>
          </a:p>
          <a:p>
            <a:endParaRPr lang="en-US" dirty="0"/>
          </a:p>
          <a:p>
            <a:endParaRPr lang="en-US" dirty="0"/>
          </a:p>
        </p:txBody>
      </p:sp>
      <p:sp>
        <p:nvSpPr>
          <p:cNvPr id="4" name="Date Placeholder 3">
            <a:extLst>
              <a:ext uri="{FF2B5EF4-FFF2-40B4-BE49-F238E27FC236}">
                <a16:creationId xmlns:a16="http://schemas.microsoft.com/office/drawing/2014/main" id="{C1126D4F-0DB5-8509-B4D1-02C31860FCC9}"/>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AA949017-529E-A4C2-8D0C-1581E2FC4C2E}"/>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7895FC5-A4F2-ECD9-3987-46B808EC8115}"/>
              </a:ext>
            </a:extLst>
          </p:cNvPr>
          <p:cNvSpPr>
            <a:spLocks noGrp="1"/>
          </p:cNvSpPr>
          <p:nvPr>
            <p:ph type="sldNum" sz="quarter" idx="5"/>
          </p:nvPr>
        </p:nvSpPr>
        <p:spPr/>
        <p:txBody>
          <a:bodyPr/>
          <a:lstStyle/>
          <a:p>
            <a:fld id="{2F3CA7A2-A12C-4F58-BD84-685881E692C2}" type="slidenum">
              <a:rPr lang="en-US" smtClean="0"/>
              <a:t>21</a:t>
            </a:fld>
            <a:endParaRPr lang="en-US"/>
          </a:p>
        </p:txBody>
      </p:sp>
      <p:sp>
        <p:nvSpPr>
          <p:cNvPr id="7" name="Header Placeholder 6">
            <a:extLst>
              <a:ext uri="{FF2B5EF4-FFF2-40B4-BE49-F238E27FC236}">
                <a16:creationId xmlns:a16="http://schemas.microsoft.com/office/drawing/2014/main" id="{A2075F05-79AA-CF66-2D8E-C131DFEC7DB5}"/>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30468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673100"/>
            <a:ext cx="5792788" cy="3257550"/>
          </a:xfrm>
        </p:spPr>
      </p:sp>
      <p:sp>
        <p:nvSpPr>
          <p:cNvPr id="3" name="Notes Placeholder 2"/>
          <p:cNvSpPr>
            <a:spLocks noGrp="1"/>
          </p:cNvSpPr>
          <p:nvPr>
            <p:ph type="body" idx="1"/>
          </p:nvPr>
        </p:nvSpPr>
        <p:spPr>
          <a:xfrm>
            <a:off x="700157" y="4413477"/>
            <a:ext cx="6707299" cy="4607495"/>
          </a:xfrm>
        </p:spPr>
        <p:txBody>
          <a:bodyPr/>
          <a:lstStyle/>
          <a:p>
            <a:r>
              <a:rPr lang="en-US" dirty="0"/>
              <a:t>Like other chronic diseases, addiction often involves cycles of setback and remission. </a:t>
            </a:r>
          </a:p>
          <a:p>
            <a:endParaRPr lang="en-US" dirty="0"/>
          </a:p>
          <a:p>
            <a:r>
              <a:rPr lang="en-US" dirty="0"/>
              <a:t>Without treatment or engagement in recovery activities, addiction is progressive and can result in disability or premature death.</a:t>
            </a:r>
          </a:p>
          <a:p>
            <a:endParaRPr lang="en-US" dirty="0"/>
          </a:p>
          <a:p>
            <a:r>
              <a:rPr lang="en-US" i="1" dirty="0"/>
              <a:t>Source: American Society of Addiction Medicine (ASAM ) 2019, https://www.asam.org/quality-practice/definition-of-addiction</a:t>
            </a:r>
          </a:p>
          <a:p>
            <a:endParaRPr lang="en-US" dirty="0"/>
          </a:p>
          <a:p>
            <a:r>
              <a:rPr lang="en-US" b="1" i="1" dirty="0"/>
              <a:t>ANIMATION IS TIM.ED TO APPEAR WITHOUT NEED FOR “CLICKING MOUSE”</a:t>
            </a:r>
          </a:p>
        </p:txBody>
      </p:sp>
      <p:sp>
        <p:nvSpPr>
          <p:cNvPr id="4" name="Date Placeholder 3">
            <a:extLst>
              <a:ext uri="{FF2B5EF4-FFF2-40B4-BE49-F238E27FC236}">
                <a16:creationId xmlns:a16="http://schemas.microsoft.com/office/drawing/2014/main" id="{A10015AC-8D3D-017D-07CB-B9B213879374}"/>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9342BFC3-8E06-4FC7-16B6-67819163F95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A2442385-6D48-DC33-0C7C-F85176A154B6}"/>
              </a:ext>
            </a:extLst>
          </p:cNvPr>
          <p:cNvSpPr>
            <a:spLocks noGrp="1"/>
          </p:cNvSpPr>
          <p:nvPr>
            <p:ph type="sldNum" sz="quarter" idx="5"/>
          </p:nvPr>
        </p:nvSpPr>
        <p:spPr/>
        <p:txBody>
          <a:bodyPr/>
          <a:lstStyle/>
          <a:p>
            <a:fld id="{2F3CA7A2-A12C-4F58-BD84-685881E692C2}" type="slidenum">
              <a:rPr lang="en-US" smtClean="0"/>
              <a:t>22</a:t>
            </a:fld>
            <a:endParaRPr lang="en-US"/>
          </a:p>
        </p:txBody>
      </p:sp>
      <p:sp>
        <p:nvSpPr>
          <p:cNvPr id="7" name="Header Placeholder 6">
            <a:extLst>
              <a:ext uri="{FF2B5EF4-FFF2-40B4-BE49-F238E27FC236}">
                <a16:creationId xmlns:a16="http://schemas.microsoft.com/office/drawing/2014/main" id="{3F06E35F-BF98-CCAC-9067-3C839B75F74D}"/>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606080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633413"/>
            <a:ext cx="5759450" cy="3240087"/>
          </a:xfrm>
        </p:spPr>
      </p:sp>
      <p:sp>
        <p:nvSpPr>
          <p:cNvPr id="3" name="Notes Placeholder 2"/>
          <p:cNvSpPr>
            <a:spLocks noGrp="1"/>
          </p:cNvSpPr>
          <p:nvPr>
            <p:ph type="body" idx="1"/>
          </p:nvPr>
        </p:nvSpPr>
        <p:spPr>
          <a:xfrm>
            <a:off x="637309" y="4110182"/>
            <a:ext cx="6105236" cy="4290868"/>
          </a:xfrm>
        </p:spPr>
        <p:txBody>
          <a:bodyPr/>
          <a:lstStyle/>
          <a:p>
            <a:r>
              <a:rPr lang="en-US" dirty="0"/>
              <a:t>Like other chronic diseases, addiction often involves cycles of setback and remission. Without treatment or engagement in recovery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addiction is progressive and can result in disability or premature death.</a:t>
            </a:r>
          </a:p>
          <a:p>
            <a:endParaRPr lang="en-US" dirty="0"/>
          </a:p>
          <a:p>
            <a:r>
              <a:rPr lang="en-US" sz="1000" i="1" dirty="0"/>
              <a:t>Source: American Society of Addiction Medicine (ASAM), Definition of Addiction, September 2019. https://www.asam.org/resources/definition-of-addiction</a:t>
            </a:r>
            <a:endParaRPr lang="en-US" dirty="0"/>
          </a:p>
          <a:p>
            <a:endParaRPr lang="en-US" dirty="0"/>
          </a:p>
        </p:txBody>
      </p:sp>
      <p:sp>
        <p:nvSpPr>
          <p:cNvPr id="5" name="Date Placeholder 4">
            <a:extLst>
              <a:ext uri="{FF2B5EF4-FFF2-40B4-BE49-F238E27FC236}">
                <a16:creationId xmlns:a16="http://schemas.microsoft.com/office/drawing/2014/main" id="{19C71731-7BCF-EF10-2265-A032B6A2D542}"/>
              </a:ext>
            </a:extLst>
          </p:cNvPr>
          <p:cNvSpPr>
            <a:spLocks noGrp="1"/>
          </p:cNvSpPr>
          <p:nvPr>
            <p:ph type="dt" idx="1"/>
          </p:nvPr>
        </p:nvSpPr>
        <p:spPr/>
        <p:txBody>
          <a:bodyPr/>
          <a:lstStyle/>
          <a:p>
            <a:r>
              <a:rPr lang="en-US"/>
              <a:t>The Brain and the Disease of Addiction</a:t>
            </a:r>
            <a:endParaRPr lang="en-US" dirty="0"/>
          </a:p>
        </p:txBody>
      </p:sp>
      <p:sp>
        <p:nvSpPr>
          <p:cNvPr id="6" name="Footer Placeholder 5">
            <a:extLst>
              <a:ext uri="{FF2B5EF4-FFF2-40B4-BE49-F238E27FC236}">
                <a16:creationId xmlns:a16="http://schemas.microsoft.com/office/drawing/2014/main" id="{1B7BDAF0-DF0D-B074-4B41-CB50AF5E8960}"/>
              </a:ext>
            </a:extLst>
          </p:cNvPr>
          <p:cNvSpPr>
            <a:spLocks noGrp="1"/>
          </p:cNvSpPr>
          <p:nvPr>
            <p:ph type="ftr" sz="quarter" idx="4"/>
          </p:nvPr>
        </p:nvSpPr>
        <p:spPr/>
        <p:txBody>
          <a:bodyPr/>
          <a:lstStyle/>
          <a:p>
            <a:r>
              <a:rPr lang="en-US"/>
              <a:t>Copyright Overdose Lifeline, Inc.</a:t>
            </a:r>
            <a:endParaRPr lang="en-US" dirty="0"/>
          </a:p>
        </p:txBody>
      </p:sp>
      <p:sp>
        <p:nvSpPr>
          <p:cNvPr id="7" name="Slide Number Placeholder 6">
            <a:extLst>
              <a:ext uri="{FF2B5EF4-FFF2-40B4-BE49-F238E27FC236}">
                <a16:creationId xmlns:a16="http://schemas.microsoft.com/office/drawing/2014/main" id="{9BF5CC9C-1A49-52D1-98F1-1B981D0C358F}"/>
              </a:ext>
            </a:extLst>
          </p:cNvPr>
          <p:cNvSpPr>
            <a:spLocks noGrp="1"/>
          </p:cNvSpPr>
          <p:nvPr>
            <p:ph type="sldNum" sz="quarter" idx="5"/>
          </p:nvPr>
        </p:nvSpPr>
        <p:spPr/>
        <p:txBody>
          <a:bodyPr/>
          <a:lstStyle/>
          <a:p>
            <a:fld id="{2F3CA7A2-A12C-4F58-BD84-685881E692C2}" type="slidenum">
              <a:rPr lang="en-US" smtClean="0"/>
              <a:t>23</a:t>
            </a:fld>
            <a:endParaRPr lang="en-US"/>
          </a:p>
        </p:txBody>
      </p:sp>
      <p:sp>
        <p:nvSpPr>
          <p:cNvPr id="8" name="Header Placeholder 7">
            <a:extLst>
              <a:ext uri="{FF2B5EF4-FFF2-40B4-BE49-F238E27FC236}">
                <a16:creationId xmlns:a16="http://schemas.microsoft.com/office/drawing/2014/main" id="{054F628C-FFF3-19FD-53F0-3E194D461514}"/>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3606080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71525"/>
            <a:ext cx="5759450" cy="3240088"/>
          </a:xfrm>
        </p:spPr>
      </p:sp>
      <p:sp>
        <p:nvSpPr>
          <p:cNvPr id="3" name="Notes Placeholder 2"/>
          <p:cNvSpPr>
            <a:spLocks noGrp="1"/>
          </p:cNvSpPr>
          <p:nvPr>
            <p:ph type="body" idx="1"/>
          </p:nvPr>
        </p:nvSpPr>
        <p:spPr/>
        <p:txBody>
          <a:bodyPr/>
          <a:lstStyle/>
          <a:p>
            <a:r>
              <a:rPr lang="en-US" dirty="0"/>
              <a:t>Substance use occurs on a continuum from no use to benign use to chaotic use, with many points in between. </a:t>
            </a:r>
          </a:p>
          <a:p>
            <a:r>
              <a:rPr lang="en-US" dirty="0"/>
              <a:t>The continuum of substance use includes:</a:t>
            </a:r>
          </a:p>
          <a:p>
            <a:endParaRPr lang="en-US" dirty="0"/>
          </a:p>
          <a:p>
            <a:r>
              <a:rPr lang="en-US" dirty="0"/>
              <a:t>No use</a:t>
            </a:r>
          </a:p>
          <a:p>
            <a:r>
              <a:rPr lang="en-US" dirty="0"/>
              <a:t>Experimental or Situational</a:t>
            </a:r>
          </a:p>
          <a:p>
            <a:r>
              <a:rPr lang="en-US" dirty="0"/>
              <a:t>Social</a:t>
            </a:r>
          </a:p>
          <a:p>
            <a:r>
              <a:rPr lang="en-US" dirty="0"/>
              <a:t>Regular use</a:t>
            </a:r>
          </a:p>
          <a:p>
            <a:r>
              <a:rPr lang="en-US" dirty="0"/>
              <a:t>Ritual Binge</a:t>
            </a:r>
          </a:p>
          <a:p>
            <a:r>
              <a:rPr lang="en-US" dirty="0"/>
              <a:t>Habitual / Daily</a:t>
            </a:r>
          </a:p>
          <a:p>
            <a:r>
              <a:rPr lang="en-US" dirty="0"/>
              <a:t>Chaotic / Persistent</a:t>
            </a:r>
          </a:p>
          <a:p>
            <a:endParaRPr lang="en-US" i="1" dirty="0"/>
          </a:p>
          <a:p>
            <a:r>
              <a:rPr lang="en-US" i="1" dirty="0"/>
              <a:t>Source: Jeannie Little, LCSW, CGP What's Under the Harm Reduction Umbrella?, The Fix, May 2015</a:t>
            </a:r>
          </a:p>
          <a:p>
            <a:endParaRPr lang="en-US" dirty="0"/>
          </a:p>
          <a:p>
            <a:endParaRPr lang="en-US" dirty="0"/>
          </a:p>
        </p:txBody>
      </p:sp>
      <p:sp>
        <p:nvSpPr>
          <p:cNvPr id="8" name="Date Placeholder 7">
            <a:extLst>
              <a:ext uri="{FF2B5EF4-FFF2-40B4-BE49-F238E27FC236}">
                <a16:creationId xmlns:a16="http://schemas.microsoft.com/office/drawing/2014/main" id="{C471DD56-7BF2-739D-070E-E82CF9271B95}"/>
              </a:ext>
            </a:extLst>
          </p:cNvPr>
          <p:cNvSpPr>
            <a:spLocks noGrp="1"/>
          </p:cNvSpPr>
          <p:nvPr>
            <p:ph type="dt" idx="1"/>
          </p:nvPr>
        </p:nvSpPr>
        <p:spPr/>
        <p:txBody>
          <a:bodyPr/>
          <a:lstStyle/>
          <a:p>
            <a:r>
              <a:rPr lang="en-US"/>
              <a:t>Introduction to Harm Reduction</a:t>
            </a:r>
            <a:endParaRPr lang="en-US" dirty="0"/>
          </a:p>
        </p:txBody>
      </p:sp>
      <p:sp>
        <p:nvSpPr>
          <p:cNvPr id="9" name="Footer Placeholder 8">
            <a:extLst>
              <a:ext uri="{FF2B5EF4-FFF2-40B4-BE49-F238E27FC236}">
                <a16:creationId xmlns:a16="http://schemas.microsoft.com/office/drawing/2014/main" id="{BDE8E4F5-8B66-7514-383D-65AE98911D26}"/>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4290FA08-C364-5CD1-3A9C-F853F161E864}"/>
              </a:ext>
            </a:extLst>
          </p:cNvPr>
          <p:cNvSpPr>
            <a:spLocks noGrp="1"/>
          </p:cNvSpPr>
          <p:nvPr>
            <p:ph type="sldNum" sz="quarter" idx="5"/>
          </p:nvPr>
        </p:nvSpPr>
        <p:spPr/>
        <p:txBody>
          <a:bodyPr/>
          <a:lstStyle/>
          <a:p>
            <a:fld id="{2F3CA7A2-A12C-4F58-BD84-685881E692C2}" type="slidenum">
              <a:rPr lang="en-US" smtClean="0"/>
              <a:t>24</a:t>
            </a:fld>
            <a:endParaRPr lang="en-US"/>
          </a:p>
        </p:txBody>
      </p:sp>
      <p:sp>
        <p:nvSpPr>
          <p:cNvPr id="11" name="Header Placeholder 10">
            <a:extLst>
              <a:ext uri="{FF2B5EF4-FFF2-40B4-BE49-F238E27FC236}">
                <a16:creationId xmlns:a16="http://schemas.microsoft.com/office/drawing/2014/main" id="{8748E734-C17B-5221-6DFA-D0A80D729418}"/>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132564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71525"/>
            <a:ext cx="5759450" cy="3240088"/>
          </a:xfrm>
        </p:spPr>
      </p:sp>
      <p:sp>
        <p:nvSpPr>
          <p:cNvPr id="3" name="Notes Placeholder 2"/>
          <p:cNvSpPr>
            <a:spLocks noGrp="1"/>
          </p:cNvSpPr>
          <p:nvPr>
            <p:ph type="body" idx="1"/>
          </p:nvPr>
        </p:nvSpPr>
        <p:spPr/>
        <p:txBody>
          <a:bodyPr/>
          <a:lstStyle/>
          <a:p>
            <a:r>
              <a:rPr lang="en-US" dirty="0"/>
              <a:t>Some additional notes:</a:t>
            </a:r>
          </a:p>
          <a:p>
            <a:endParaRPr lang="en-US" dirty="0"/>
          </a:p>
          <a:p>
            <a:r>
              <a:rPr lang="en-US" dirty="0"/>
              <a:t>The continuum of substance use is not linear. </a:t>
            </a:r>
          </a:p>
          <a:p>
            <a:r>
              <a:rPr lang="en-US" dirty="0"/>
              <a:t>A person can move back and forth within the continuum, its not just a one-way path. </a:t>
            </a:r>
          </a:p>
          <a:p>
            <a:endParaRPr lang="en-US" dirty="0"/>
          </a:p>
          <a:p>
            <a:r>
              <a:rPr lang="en-US" dirty="0"/>
              <a:t>For example, starting at the experimental stage does not automatically lead to the other end of the continuum. </a:t>
            </a:r>
          </a:p>
          <a:p>
            <a:endParaRPr lang="en-US" dirty="0"/>
          </a:p>
          <a:p>
            <a:endParaRPr lang="en-US" i="1" dirty="0"/>
          </a:p>
          <a:p>
            <a:r>
              <a:rPr lang="en-US" i="1" dirty="0"/>
              <a:t>Source: Jeannie Little, LCSW, CGP What's Under the Harm Reduction Umbrella?, The Fix, May 2015</a:t>
            </a:r>
          </a:p>
          <a:p>
            <a:endParaRPr lang="en-US" dirty="0"/>
          </a:p>
          <a:p>
            <a:endParaRPr lang="en-US" dirty="0"/>
          </a:p>
        </p:txBody>
      </p:sp>
      <p:sp>
        <p:nvSpPr>
          <p:cNvPr id="8" name="Date Placeholder 7">
            <a:extLst>
              <a:ext uri="{FF2B5EF4-FFF2-40B4-BE49-F238E27FC236}">
                <a16:creationId xmlns:a16="http://schemas.microsoft.com/office/drawing/2014/main" id="{514ABA37-28F3-9F69-C4CA-BE35B87E5F10}"/>
              </a:ext>
            </a:extLst>
          </p:cNvPr>
          <p:cNvSpPr>
            <a:spLocks noGrp="1"/>
          </p:cNvSpPr>
          <p:nvPr>
            <p:ph type="dt" idx="1"/>
          </p:nvPr>
        </p:nvSpPr>
        <p:spPr/>
        <p:txBody>
          <a:bodyPr/>
          <a:lstStyle/>
          <a:p>
            <a:r>
              <a:rPr lang="en-US"/>
              <a:t>Introduction to Harm Reduction</a:t>
            </a:r>
            <a:endParaRPr lang="en-US" dirty="0"/>
          </a:p>
        </p:txBody>
      </p:sp>
      <p:sp>
        <p:nvSpPr>
          <p:cNvPr id="9" name="Footer Placeholder 8">
            <a:extLst>
              <a:ext uri="{FF2B5EF4-FFF2-40B4-BE49-F238E27FC236}">
                <a16:creationId xmlns:a16="http://schemas.microsoft.com/office/drawing/2014/main" id="{F0CBB8D0-9E40-4F6C-A0BD-E679FD4D06FC}"/>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6D02FB81-240E-3105-2B33-5479A844DB0D}"/>
              </a:ext>
            </a:extLst>
          </p:cNvPr>
          <p:cNvSpPr>
            <a:spLocks noGrp="1"/>
          </p:cNvSpPr>
          <p:nvPr>
            <p:ph type="sldNum" sz="quarter" idx="5"/>
          </p:nvPr>
        </p:nvSpPr>
        <p:spPr/>
        <p:txBody>
          <a:bodyPr/>
          <a:lstStyle/>
          <a:p>
            <a:fld id="{2F3CA7A2-A12C-4F58-BD84-685881E692C2}" type="slidenum">
              <a:rPr lang="en-US" smtClean="0"/>
              <a:t>25</a:t>
            </a:fld>
            <a:endParaRPr lang="en-US"/>
          </a:p>
        </p:txBody>
      </p:sp>
      <p:sp>
        <p:nvSpPr>
          <p:cNvPr id="11" name="Header Placeholder 10">
            <a:extLst>
              <a:ext uri="{FF2B5EF4-FFF2-40B4-BE49-F238E27FC236}">
                <a16:creationId xmlns:a16="http://schemas.microsoft.com/office/drawing/2014/main" id="{5A06281A-5EF8-1D74-E6A0-F04F5B1778D7}"/>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54706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71525"/>
            <a:ext cx="5759450" cy="3240088"/>
          </a:xfrm>
        </p:spPr>
      </p:sp>
      <p:sp>
        <p:nvSpPr>
          <p:cNvPr id="3" name="Notes Placeholder 2"/>
          <p:cNvSpPr>
            <a:spLocks noGrp="1"/>
          </p:cNvSpPr>
          <p:nvPr>
            <p:ph type="body" idx="1"/>
          </p:nvPr>
        </p:nvSpPr>
        <p:spPr/>
        <p:txBody>
          <a:bodyPr/>
          <a:lstStyle/>
          <a:p>
            <a:r>
              <a:rPr lang="en-US" dirty="0"/>
              <a:t>People can also be at different points for different substances. This is important to acknowledge, there are multiple pathways to recovery. </a:t>
            </a:r>
          </a:p>
          <a:p>
            <a:endParaRPr lang="en-US" dirty="0"/>
          </a:p>
          <a:p>
            <a:r>
              <a:rPr lang="en-US" dirty="0"/>
              <a:t>Example: some people may want to abstain from a substance that is problematic, but still use something that is social or something that helps them through regular use that’s not chaotic. </a:t>
            </a:r>
          </a:p>
          <a:p>
            <a:endParaRPr lang="en-US" dirty="0"/>
          </a:p>
          <a:p>
            <a:endParaRPr lang="en-US" i="1" dirty="0"/>
          </a:p>
          <a:p>
            <a:r>
              <a:rPr lang="en-US" i="1" dirty="0"/>
              <a:t>Source: Jeannie Little, LCSW, CGP What's Under the Harm Reduction Umbrella?, The Fix, May 2015</a:t>
            </a:r>
          </a:p>
          <a:p>
            <a:endParaRPr lang="en-US" dirty="0"/>
          </a:p>
          <a:p>
            <a:endParaRPr lang="en-US" dirty="0"/>
          </a:p>
        </p:txBody>
      </p:sp>
      <p:sp>
        <p:nvSpPr>
          <p:cNvPr id="8" name="Date Placeholder 7">
            <a:extLst>
              <a:ext uri="{FF2B5EF4-FFF2-40B4-BE49-F238E27FC236}">
                <a16:creationId xmlns:a16="http://schemas.microsoft.com/office/drawing/2014/main" id="{2166999F-81D2-4CBD-BA85-7CFBE049472B}"/>
              </a:ext>
            </a:extLst>
          </p:cNvPr>
          <p:cNvSpPr>
            <a:spLocks noGrp="1"/>
          </p:cNvSpPr>
          <p:nvPr>
            <p:ph type="dt" idx="1"/>
          </p:nvPr>
        </p:nvSpPr>
        <p:spPr/>
        <p:txBody>
          <a:bodyPr/>
          <a:lstStyle/>
          <a:p>
            <a:r>
              <a:rPr lang="en-US"/>
              <a:t>Introduction to Harm Reduction</a:t>
            </a:r>
            <a:endParaRPr lang="en-US" dirty="0"/>
          </a:p>
        </p:txBody>
      </p:sp>
      <p:sp>
        <p:nvSpPr>
          <p:cNvPr id="9" name="Footer Placeholder 8">
            <a:extLst>
              <a:ext uri="{FF2B5EF4-FFF2-40B4-BE49-F238E27FC236}">
                <a16:creationId xmlns:a16="http://schemas.microsoft.com/office/drawing/2014/main" id="{51F1E537-5641-6BC9-8BFC-DB0D604A915A}"/>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A1F3E49B-C4A4-7194-449A-5AC0DA4F6B11}"/>
              </a:ext>
            </a:extLst>
          </p:cNvPr>
          <p:cNvSpPr>
            <a:spLocks noGrp="1"/>
          </p:cNvSpPr>
          <p:nvPr>
            <p:ph type="sldNum" sz="quarter" idx="5"/>
          </p:nvPr>
        </p:nvSpPr>
        <p:spPr/>
        <p:txBody>
          <a:bodyPr/>
          <a:lstStyle/>
          <a:p>
            <a:fld id="{2F3CA7A2-A12C-4F58-BD84-685881E692C2}" type="slidenum">
              <a:rPr lang="en-US" smtClean="0"/>
              <a:t>26</a:t>
            </a:fld>
            <a:endParaRPr lang="en-US"/>
          </a:p>
        </p:txBody>
      </p:sp>
      <p:sp>
        <p:nvSpPr>
          <p:cNvPr id="11" name="Header Placeholder 10">
            <a:extLst>
              <a:ext uri="{FF2B5EF4-FFF2-40B4-BE49-F238E27FC236}">
                <a16:creationId xmlns:a16="http://schemas.microsoft.com/office/drawing/2014/main" id="{548BB7EF-5A4E-C6C7-F4E8-0D449397A73D}"/>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56990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2</a:t>
            </a:fld>
            <a:endParaRPr lang="en-US"/>
          </a:p>
        </p:txBody>
      </p:sp>
    </p:spTree>
    <p:extLst>
      <p:ext uri="{BB962C8B-B14F-4D97-AF65-F5344CB8AC3E}">
        <p14:creationId xmlns:p14="http://schemas.microsoft.com/office/powerpoint/2010/main" val="424639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71525"/>
            <a:ext cx="5759450" cy="3240088"/>
          </a:xfrm>
        </p:spPr>
      </p:sp>
      <p:sp>
        <p:nvSpPr>
          <p:cNvPr id="3" name="Notes Placeholder 2"/>
          <p:cNvSpPr>
            <a:spLocks noGrp="1"/>
          </p:cNvSpPr>
          <p:nvPr>
            <p:ph type="body" idx="1"/>
          </p:nvPr>
        </p:nvSpPr>
        <p:spPr/>
        <p:txBody>
          <a:bodyPr/>
          <a:lstStyle/>
          <a:p>
            <a:r>
              <a:rPr lang="en-US" dirty="0"/>
              <a:t>Traditional notions of recovery do not always make space for this option which can cause more challenges for individuals. </a:t>
            </a:r>
          </a:p>
          <a:p>
            <a:endParaRPr lang="en-US" i="1" dirty="0"/>
          </a:p>
          <a:p>
            <a:r>
              <a:rPr lang="en-US" i="1" dirty="0"/>
              <a:t>Source: Jeannie Little, LCSW, CGP What's Under the Harm Reduction Umbrella?, The Fix, May 2015</a:t>
            </a:r>
          </a:p>
          <a:p>
            <a:endParaRPr lang="en-US" dirty="0"/>
          </a:p>
          <a:p>
            <a:endParaRPr lang="en-US" dirty="0"/>
          </a:p>
        </p:txBody>
      </p:sp>
      <p:sp>
        <p:nvSpPr>
          <p:cNvPr id="8" name="Date Placeholder 7">
            <a:extLst>
              <a:ext uri="{FF2B5EF4-FFF2-40B4-BE49-F238E27FC236}">
                <a16:creationId xmlns:a16="http://schemas.microsoft.com/office/drawing/2014/main" id="{2D09FCF8-569E-AF25-D39C-7F131C3A5187}"/>
              </a:ext>
            </a:extLst>
          </p:cNvPr>
          <p:cNvSpPr>
            <a:spLocks noGrp="1"/>
          </p:cNvSpPr>
          <p:nvPr>
            <p:ph type="dt" idx="1"/>
          </p:nvPr>
        </p:nvSpPr>
        <p:spPr/>
        <p:txBody>
          <a:bodyPr/>
          <a:lstStyle/>
          <a:p>
            <a:r>
              <a:rPr lang="en-US"/>
              <a:t>Introduction to Harm Reduction</a:t>
            </a:r>
            <a:endParaRPr lang="en-US" dirty="0"/>
          </a:p>
        </p:txBody>
      </p:sp>
      <p:sp>
        <p:nvSpPr>
          <p:cNvPr id="9" name="Footer Placeholder 8">
            <a:extLst>
              <a:ext uri="{FF2B5EF4-FFF2-40B4-BE49-F238E27FC236}">
                <a16:creationId xmlns:a16="http://schemas.microsoft.com/office/drawing/2014/main" id="{CFA6178F-583F-D0FB-85DF-78767A0F2A0A}"/>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148A3744-2C88-6699-4BA7-3E1C94ACC578}"/>
              </a:ext>
            </a:extLst>
          </p:cNvPr>
          <p:cNvSpPr>
            <a:spLocks noGrp="1"/>
          </p:cNvSpPr>
          <p:nvPr>
            <p:ph type="sldNum" sz="quarter" idx="5"/>
          </p:nvPr>
        </p:nvSpPr>
        <p:spPr/>
        <p:txBody>
          <a:bodyPr/>
          <a:lstStyle/>
          <a:p>
            <a:fld id="{2F3CA7A2-A12C-4F58-BD84-685881E692C2}" type="slidenum">
              <a:rPr lang="en-US" smtClean="0"/>
              <a:t>27</a:t>
            </a:fld>
            <a:endParaRPr lang="en-US"/>
          </a:p>
        </p:txBody>
      </p:sp>
      <p:sp>
        <p:nvSpPr>
          <p:cNvPr id="11" name="Header Placeholder 10">
            <a:extLst>
              <a:ext uri="{FF2B5EF4-FFF2-40B4-BE49-F238E27FC236}">
                <a16:creationId xmlns:a16="http://schemas.microsoft.com/office/drawing/2014/main" id="{97FCA4B8-AD73-B5CE-0719-5FD5C93817CA}"/>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270287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28</a:t>
            </a:fld>
            <a:endParaRPr lang="en-US"/>
          </a:p>
        </p:txBody>
      </p:sp>
    </p:spTree>
    <p:extLst>
      <p:ext uri="{BB962C8B-B14F-4D97-AF65-F5344CB8AC3E}">
        <p14:creationId xmlns:p14="http://schemas.microsoft.com/office/powerpoint/2010/main" val="744912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sz="quarter" idx="1"/>
          </p:nvPr>
        </p:nvSpPr>
        <p:spPr/>
        <p:txBody>
          <a:bodyPr/>
          <a:lstStyle/>
          <a:p>
            <a:r>
              <a:rPr lang="en-US" dirty="0"/>
              <a:t>An estimated 20 million Americans are symptomatic, or their disease is active. </a:t>
            </a:r>
          </a:p>
          <a:p>
            <a:endParaRPr lang="en-US" b="1" dirty="0"/>
          </a:p>
          <a:p>
            <a:r>
              <a:rPr lang="en-US" b="1" i="1" dirty="0"/>
              <a:t>[CLICK MOUSE]</a:t>
            </a:r>
          </a:p>
          <a:p>
            <a:r>
              <a:rPr lang="en-US" dirty="0"/>
              <a:t>Another estimated 23 million Americans are living in recovery from addiction.</a:t>
            </a:r>
          </a:p>
          <a:p>
            <a:endParaRPr lang="en-US" dirty="0"/>
          </a:p>
          <a:p>
            <a:r>
              <a:rPr lang="en-US" dirty="0"/>
              <a:t>Recovery means that a person is no longer active in their addiction – they are non-symptomatic, have improved health, wellness, and quality of life.</a:t>
            </a:r>
          </a:p>
          <a:p>
            <a:endParaRPr lang="en-US" dirty="0"/>
          </a:p>
          <a:p>
            <a:r>
              <a:rPr lang="en-US" b="1" i="1" dirty="0"/>
              <a:t>[CLICK MOUSE]</a:t>
            </a:r>
          </a:p>
          <a:p>
            <a:r>
              <a:rPr lang="en-US" dirty="0"/>
              <a:t>When we combine these two – 43 million Americans are affected.</a:t>
            </a:r>
          </a:p>
          <a:p>
            <a:endParaRPr lang="en-US" dirty="0"/>
          </a:p>
          <a:p>
            <a:r>
              <a:rPr lang="en-US" i="1" dirty="0"/>
              <a:t>Source: Substance Abuse and Mental Health Services Association, SAMHSA, 2019 National Survey of Drug Use and Health (NSDUH) (HHS Publication No. PEP20-07-01-001, NSDUH Series H-55), September 2020.</a:t>
            </a:r>
          </a:p>
          <a:p>
            <a:endParaRPr lang="en-US" i="1" dirty="0"/>
          </a:p>
          <a:p>
            <a:r>
              <a:rPr lang="en-US" i="1" dirty="0"/>
              <a:t>Note: We are not referencing the 2020 or 2021 NSDUH studies as data collection was impacted due to the pandemic. We expect to update the source when the 2022 NSDUH is published. </a:t>
            </a:r>
          </a:p>
          <a:p>
            <a:endParaRPr lang="en-US" b="1" i="1" dirty="0"/>
          </a:p>
          <a:p>
            <a:r>
              <a:rPr lang="en-US" b="1" i="1" dirty="0"/>
              <a:t>ANIMATIONS ARE TIMED TO APPEAR ON SCREEN WITHOUT NEED FOR MOUSE CLICK</a:t>
            </a:r>
          </a:p>
          <a:p>
            <a:endParaRPr lang="en-US" dirty="0"/>
          </a:p>
          <a:p>
            <a:endParaRPr lang="en-US" dirty="0"/>
          </a:p>
        </p:txBody>
      </p:sp>
      <p:sp>
        <p:nvSpPr>
          <p:cNvPr id="21" name="Slide Image Placeholder 20">
            <a:extLst>
              <a:ext uri="{FF2B5EF4-FFF2-40B4-BE49-F238E27FC236}">
                <a16:creationId xmlns:a16="http://schemas.microsoft.com/office/drawing/2014/main" id="{92BDFB85-E489-4379-867A-68A4F7C9EC4B}"/>
              </a:ext>
            </a:extLst>
          </p:cNvPr>
          <p:cNvSpPr>
            <a:spLocks noGrp="1" noRot="1" noChangeAspect="1"/>
          </p:cNvSpPr>
          <p:nvPr>
            <p:ph type="sldImg"/>
          </p:nvPr>
        </p:nvSpPr>
        <p:spPr>
          <a:xfrm>
            <a:off x="823913" y="590550"/>
            <a:ext cx="5886450" cy="3311525"/>
          </a:xfrm>
          <a:prstGeom prst="rect">
            <a:avLst/>
          </a:prstGeom>
        </p:spPr>
      </p:sp>
      <p:sp>
        <p:nvSpPr>
          <p:cNvPr id="2" name="Date Placeholder 1">
            <a:extLst>
              <a:ext uri="{FF2B5EF4-FFF2-40B4-BE49-F238E27FC236}">
                <a16:creationId xmlns:a16="http://schemas.microsoft.com/office/drawing/2014/main" id="{6B60A049-C13D-5CBC-5496-ADC9E7A16E03}"/>
              </a:ext>
            </a:extLst>
          </p:cNvPr>
          <p:cNvSpPr>
            <a:spLocks noGrp="1"/>
          </p:cNvSpPr>
          <p:nvPr>
            <p:ph type="dt" idx="1"/>
          </p:nvPr>
        </p:nvSpPr>
        <p:spPr/>
        <p:txBody>
          <a:bodyPr/>
          <a:lstStyle/>
          <a:p>
            <a:r>
              <a:rPr lang="en-US"/>
              <a:t>OverdoseLifeline.org</a:t>
            </a:r>
            <a:endParaRPr lang="en-US" dirty="0"/>
          </a:p>
        </p:txBody>
      </p:sp>
      <p:sp>
        <p:nvSpPr>
          <p:cNvPr id="3" name="Footer Placeholder 2">
            <a:extLst>
              <a:ext uri="{FF2B5EF4-FFF2-40B4-BE49-F238E27FC236}">
                <a16:creationId xmlns:a16="http://schemas.microsoft.com/office/drawing/2014/main" id="{967573A0-CECB-7C18-4E92-92A7D3743828}"/>
              </a:ext>
            </a:extLst>
          </p:cNvPr>
          <p:cNvSpPr>
            <a:spLocks noGrp="1"/>
          </p:cNvSpPr>
          <p:nvPr>
            <p:ph type="ftr" sz="quarter" idx="4"/>
          </p:nvPr>
        </p:nvSpPr>
        <p:spPr/>
        <p:txBody>
          <a:bodyPr/>
          <a:lstStyle/>
          <a:p>
            <a:r>
              <a:rPr lang="en-US"/>
              <a:t>Copyright Overdose Lifeline, Inc.</a:t>
            </a:r>
            <a:endParaRPr lang="en-US" dirty="0"/>
          </a:p>
        </p:txBody>
      </p:sp>
      <p:sp>
        <p:nvSpPr>
          <p:cNvPr id="4" name="Slide Number Placeholder 3">
            <a:extLst>
              <a:ext uri="{FF2B5EF4-FFF2-40B4-BE49-F238E27FC236}">
                <a16:creationId xmlns:a16="http://schemas.microsoft.com/office/drawing/2014/main" id="{5670E598-0317-1B62-9C84-2B9EE5A8A79F}"/>
              </a:ext>
            </a:extLst>
          </p:cNvPr>
          <p:cNvSpPr>
            <a:spLocks noGrp="1"/>
          </p:cNvSpPr>
          <p:nvPr>
            <p:ph type="sldNum" sz="quarter" idx="5"/>
          </p:nvPr>
        </p:nvSpPr>
        <p:spPr/>
        <p:txBody>
          <a:bodyPr/>
          <a:lstStyle/>
          <a:p>
            <a:fld id="{2F3CA7A2-A12C-4F58-BD84-685881E692C2}" type="slidenum">
              <a:rPr lang="en-US" smtClean="0"/>
              <a:t>29</a:t>
            </a:fld>
            <a:endParaRPr lang="en-US"/>
          </a:p>
        </p:txBody>
      </p:sp>
      <p:sp>
        <p:nvSpPr>
          <p:cNvPr id="5" name="Header Placeholder 4">
            <a:extLst>
              <a:ext uri="{FF2B5EF4-FFF2-40B4-BE49-F238E27FC236}">
                <a16:creationId xmlns:a16="http://schemas.microsoft.com/office/drawing/2014/main" id="{B196B5E6-7435-8717-646A-257DDD66213E}"/>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738200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733425" y="722313"/>
            <a:ext cx="5727700" cy="3222625"/>
          </a:xfrm>
          <a:prstGeom prst="rect">
            <a:avLst/>
          </a:prstGeom>
        </p:spPr>
        <p:txBody>
          <a:bodyPr/>
          <a:lstStyle/>
          <a:p>
            <a:endParaRPr/>
          </a:p>
        </p:txBody>
      </p:sp>
      <p:sp>
        <p:nvSpPr>
          <p:cNvPr id="291" name="Shape 291"/>
          <p:cNvSpPr>
            <a:spLocks noGrp="1"/>
          </p:cNvSpPr>
          <p:nvPr>
            <p:ph type="body" sz="quarter" idx="1"/>
          </p:nvPr>
        </p:nvSpPr>
        <p:spPr>
          <a:xfrm>
            <a:off x="747712" y="4414965"/>
            <a:ext cx="5729287" cy="3814635"/>
          </a:xfrm>
          <a:prstGeom prst="rect">
            <a:avLst/>
          </a:prstGeom>
        </p:spPr>
        <p:txBody>
          <a:bodyPr/>
          <a:lstStyle/>
          <a:p>
            <a:pPr>
              <a:defRPr i="1"/>
            </a:pPr>
            <a:r>
              <a:rPr i="0" dirty="0"/>
              <a:t>Yet only 1 in 10 people with </a:t>
            </a:r>
            <a:r>
              <a:rPr lang="en-US" i="0" dirty="0"/>
              <a:t>addiction</a:t>
            </a:r>
            <a:r>
              <a:rPr i="0" dirty="0"/>
              <a:t> receive treatment. This treatment gap leaves millions without the proper treatment. </a:t>
            </a:r>
            <a:endParaRPr lang="en-US" i="0" dirty="0"/>
          </a:p>
          <a:p>
            <a:pPr>
              <a:defRPr i="1"/>
            </a:pPr>
            <a:endParaRPr i="0" dirty="0"/>
          </a:p>
          <a:p>
            <a:pPr>
              <a:defRPr b="1" i="1"/>
            </a:pPr>
            <a:endParaRPr i="0" dirty="0"/>
          </a:p>
          <a:p>
            <a:pPr>
              <a:defRPr b="1" i="1"/>
            </a:pPr>
            <a:r>
              <a:rPr dirty="0"/>
              <a:t>ANIMATIONS ARE TIMED TO APPEAR ON-SCREEN WITHOUT NEED TO [CLICK MOUSE]</a:t>
            </a:r>
          </a:p>
          <a:p>
            <a:endParaRPr dirty="0"/>
          </a:p>
          <a:p>
            <a:pPr>
              <a:defRPr i="1"/>
            </a:pPr>
            <a:r>
              <a:rPr lang="en-US" sz="1000" dirty="0"/>
              <a:t>Sources: Hoge, Mental Health and Addiction Workforce Development: Federal Leadership Is Needed To Address The Growing Crisis, Health Affairs Journal, November 2013 vol. 32.</a:t>
            </a:r>
          </a:p>
        </p:txBody>
      </p:sp>
      <p:sp>
        <p:nvSpPr>
          <p:cNvPr id="2" name="Date Placeholder 1">
            <a:extLst>
              <a:ext uri="{FF2B5EF4-FFF2-40B4-BE49-F238E27FC236}">
                <a16:creationId xmlns:a16="http://schemas.microsoft.com/office/drawing/2014/main" id="{B9A72F29-02D4-6863-AB7B-C4AC80C3C9E4}"/>
              </a:ext>
            </a:extLst>
          </p:cNvPr>
          <p:cNvSpPr>
            <a:spLocks noGrp="1"/>
          </p:cNvSpPr>
          <p:nvPr>
            <p:ph type="dt" idx="1"/>
          </p:nvPr>
        </p:nvSpPr>
        <p:spPr/>
        <p:txBody>
          <a:bodyPr/>
          <a:lstStyle/>
          <a:p>
            <a:r>
              <a:rPr lang="en-US"/>
              <a:t>OverdoseLifeline.org</a:t>
            </a:r>
            <a:endParaRPr lang="en-US" dirty="0"/>
          </a:p>
        </p:txBody>
      </p:sp>
      <p:sp>
        <p:nvSpPr>
          <p:cNvPr id="3" name="Footer Placeholder 2">
            <a:extLst>
              <a:ext uri="{FF2B5EF4-FFF2-40B4-BE49-F238E27FC236}">
                <a16:creationId xmlns:a16="http://schemas.microsoft.com/office/drawing/2014/main" id="{6456B930-48F8-7BA2-1316-1779E783B2E4}"/>
              </a:ext>
            </a:extLst>
          </p:cNvPr>
          <p:cNvSpPr>
            <a:spLocks noGrp="1"/>
          </p:cNvSpPr>
          <p:nvPr>
            <p:ph type="ftr" sz="quarter" idx="4"/>
          </p:nvPr>
        </p:nvSpPr>
        <p:spPr/>
        <p:txBody>
          <a:bodyPr/>
          <a:lstStyle/>
          <a:p>
            <a:r>
              <a:rPr lang="en-US"/>
              <a:t>Copyright Overdose Lifeline, Inc.</a:t>
            </a:r>
            <a:endParaRPr lang="en-US" dirty="0"/>
          </a:p>
        </p:txBody>
      </p:sp>
      <p:sp>
        <p:nvSpPr>
          <p:cNvPr id="4" name="Slide Number Placeholder 3">
            <a:extLst>
              <a:ext uri="{FF2B5EF4-FFF2-40B4-BE49-F238E27FC236}">
                <a16:creationId xmlns:a16="http://schemas.microsoft.com/office/drawing/2014/main" id="{1ECF34AB-9AEE-24C7-DC3C-88B6C5B0DB85}"/>
              </a:ext>
            </a:extLst>
          </p:cNvPr>
          <p:cNvSpPr>
            <a:spLocks noGrp="1"/>
          </p:cNvSpPr>
          <p:nvPr>
            <p:ph type="sldNum" sz="quarter" idx="5"/>
          </p:nvPr>
        </p:nvSpPr>
        <p:spPr/>
        <p:txBody>
          <a:bodyPr/>
          <a:lstStyle/>
          <a:p>
            <a:fld id="{2F3CA7A2-A12C-4F58-BD84-685881E692C2}" type="slidenum">
              <a:rPr lang="en-US" smtClean="0"/>
              <a:t>30</a:t>
            </a:fld>
            <a:endParaRPr lang="en-US"/>
          </a:p>
        </p:txBody>
      </p:sp>
      <p:sp>
        <p:nvSpPr>
          <p:cNvPr id="5" name="Header Placeholder 4">
            <a:extLst>
              <a:ext uri="{FF2B5EF4-FFF2-40B4-BE49-F238E27FC236}">
                <a16:creationId xmlns:a16="http://schemas.microsoft.com/office/drawing/2014/main" id="{37CB8905-C54E-FE54-C71B-0F27822525A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446485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pPr marL="0" indent="0">
              <a:buNone/>
            </a:pPr>
            <a:r>
              <a:rPr lang="en-US" dirty="0"/>
              <a:t>Alcohol use disorder is the largest SUD affecting 14.8 million Americans. </a:t>
            </a:r>
          </a:p>
          <a:p>
            <a:pPr marL="0" indent="0">
              <a:buNone/>
            </a:pPr>
            <a:endParaRPr lang="en-US" dirty="0"/>
          </a:p>
          <a:p>
            <a:r>
              <a:rPr lang="en-US" sz="1000" i="1" dirty="0"/>
              <a:t>Source: Substance Abuse and Mental Health Services Association SAMHSA 2018 National Survey on Drug Use and Health, August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b="1" i="1"/>
            </a:pPr>
            <a:r>
              <a:rPr kumimoji="0" lang="en-US" sz="1200" b="1" i="1" u="none" strike="noStrike" kern="1200" cap="none" spc="0" normalizeH="0" baseline="0" noProof="0" dirty="0">
                <a:ln>
                  <a:noFill/>
                </a:ln>
                <a:solidFill>
                  <a:prstClr val="black"/>
                </a:solidFill>
                <a:effectLst/>
                <a:uLnTx/>
                <a:uFillTx/>
                <a:latin typeface="+mn-lt"/>
                <a:ea typeface="+mn-ea"/>
                <a:cs typeface="+mn-cs"/>
              </a:rPr>
              <a:t>ANIMATIONS ARE TIMED TO APPEAR ON-SCREEN WITHOUT NEED TO [CLICK MOUSE]</a:t>
            </a:r>
          </a:p>
          <a:p>
            <a:pPr marL="0" marR="0" lvl="0" indent="0" algn="l" defTabSz="914400" rtl="0" eaLnBrk="1" fontAlgn="auto" latinLnBrk="0" hangingPunct="1">
              <a:lnSpc>
                <a:spcPct val="100000"/>
              </a:lnSpc>
              <a:spcBef>
                <a:spcPts val="0"/>
              </a:spcBef>
              <a:spcAft>
                <a:spcPts val="0"/>
              </a:spcAft>
              <a:buClrTx/>
              <a:buSzTx/>
              <a:buFontTx/>
              <a:buNone/>
              <a:tabLst/>
              <a:defRPr b="1" i="1"/>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b="1" i="1"/>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8" name="Date Placeholder 7">
            <a:extLst>
              <a:ext uri="{FF2B5EF4-FFF2-40B4-BE49-F238E27FC236}">
                <a16:creationId xmlns:a16="http://schemas.microsoft.com/office/drawing/2014/main" id="{F41156A7-497B-2E0E-292E-AA6E403BC9AF}"/>
              </a:ext>
            </a:extLst>
          </p:cNvPr>
          <p:cNvSpPr>
            <a:spLocks noGrp="1"/>
          </p:cNvSpPr>
          <p:nvPr>
            <p:ph type="dt" idx="1"/>
          </p:nvPr>
        </p:nvSpPr>
        <p:spPr/>
        <p:txBody>
          <a:bodyPr/>
          <a:lstStyle/>
          <a:p>
            <a:r>
              <a:rPr lang="en-US"/>
              <a:t>The Brain and the Disease of Addiction</a:t>
            </a:r>
            <a:endParaRPr lang="en-US" dirty="0"/>
          </a:p>
        </p:txBody>
      </p:sp>
      <p:sp>
        <p:nvSpPr>
          <p:cNvPr id="9" name="Footer Placeholder 8">
            <a:extLst>
              <a:ext uri="{FF2B5EF4-FFF2-40B4-BE49-F238E27FC236}">
                <a16:creationId xmlns:a16="http://schemas.microsoft.com/office/drawing/2014/main" id="{A57F4232-4D6B-E72E-4A9F-1971298B5552}"/>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A8F13B85-D336-17D1-0B37-071806583E9B}"/>
              </a:ext>
            </a:extLst>
          </p:cNvPr>
          <p:cNvSpPr>
            <a:spLocks noGrp="1"/>
          </p:cNvSpPr>
          <p:nvPr>
            <p:ph type="sldNum" sz="quarter" idx="5"/>
          </p:nvPr>
        </p:nvSpPr>
        <p:spPr/>
        <p:txBody>
          <a:bodyPr/>
          <a:lstStyle/>
          <a:p>
            <a:fld id="{2F3CA7A2-A12C-4F58-BD84-685881E692C2}" type="slidenum">
              <a:rPr lang="en-US" smtClean="0"/>
              <a:t>31</a:t>
            </a:fld>
            <a:endParaRPr lang="en-US"/>
          </a:p>
        </p:txBody>
      </p:sp>
      <p:sp>
        <p:nvSpPr>
          <p:cNvPr id="11" name="Header Placeholder 10">
            <a:extLst>
              <a:ext uri="{FF2B5EF4-FFF2-40B4-BE49-F238E27FC236}">
                <a16:creationId xmlns:a16="http://schemas.microsoft.com/office/drawing/2014/main" id="{6102873C-055D-2D1F-5B41-57EF12845F54}"/>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558030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More than 53 million Americans reported using an Illicit drug in 2018.</a:t>
            </a:r>
          </a:p>
          <a:p>
            <a:r>
              <a:rPr lang="en-US" dirty="0"/>
              <a:t>Marijuana 43.5 million – which was an increase over 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Prescription Opioids 9.9 million – which was lower than the 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Prescription Tranquilizers, with the majority being benzodiazepines 6.4 million – which was similar to the 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Hallucinogens 5.6 million – which was similar to the 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Cocaine, including Crack Cocaine 5.5 million – which was similar to the past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RX Prescription Stimulants 5.1 million – which was lower than the past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[CLICK MOUSE]</a:t>
            </a:r>
          </a:p>
          <a:p>
            <a:r>
              <a:rPr lang="en-US" dirty="0"/>
              <a:t>The last three were all at similar rates to the last year:</a:t>
            </a:r>
          </a:p>
          <a:p>
            <a:r>
              <a:rPr lang="en-US" dirty="0"/>
              <a:t>Inhalants 2.0 million </a:t>
            </a:r>
          </a:p>
          <a:p>
            <a:r>
              <a:rPr lang="en-US" dirty="0"/>
              <a:t>Methamphetamines 1.9 million</a:t>
            </a:r>
          </a:p>
          <a:p>
            <a:r>
              <a:rPr lang="en-US" dirty="0"/>
              <a:t>And Heroin 808,000</a:t>
            </a:r>
          </a:p>
          <a:p>
            <a:endParaRPr lang="en-US" dirty="0"/>
          </a:p>
          <a:p>
            <a:r>
              <a:rPr lang="en-US" sz="1000" i="1" dirty="0"/>
              <a:t>Source: Substance Abuse and Mental Health Services Association SAMHSA 2018 National Survey on Drug Use and Health, August 2019</a:t>
            </a:r>
          </a:p>
        </p:txBody>
      </p:sp>
      <p:sp>
        <p:nvSpPr>
          <p:cNvPr id="8" name="Date Placeholder 7">
            <a:extLst>
              <a:ext uri="{FF2B5EF4-FFF2-40B4-BE49-F238E27FC236}">
                <a16:creationId xmlns:a16="http://schemas.microsoft.com/office/drawing/2014/main" id="{C8E3A51F-3FAE-8771-4FCA-06EB6EAEC72A}"/>
              </a:ext>
            </a:extLst>
          </p:cNvPr>
          <p:cNvSpPr>
            <a:spLocks noGrp="1"/>
          </p:cNvSpPr>
          <p:nvPr>
            <p:ph type="dt" idx="1"/>
          </p:nvPr>
        </p:nvSpPr>
        <p:spPr/>
        <p:txBody>
          <a:bodyPr/>
          <a:lstStyle/>
          <a:p>
            <a:r>
              <a:rPr lang="en-US"/>
              <a:t>The Brain and the Disease of Addiction</a:t>
            </a:r>
            <a:endParaRPr lang="en-US" dirty="0"/>
          </a:p>
        </p:txBody>
      </p:sp>
      <p:sp>
        <p:nvSpPr>
          <p:cNvPr id="9" name="Footer Placeholder 8">
            <a:extLst>
              <a:ext uri="{FF2B5EF4-FFF2-40B4-BE49-F238E27FC236}">
                <a16:creationId xmlns:a16="http://schemas.microsoft.com/office/drawing/2014/main" id="{79487264-C9FF-FAA6-DBEF-0B4B17053AF2}"/>
              </a:ext>
            </a:extLst>
          </p:cNvPr>
          <p:cNvSpPr>
            <a:spLocks noGrp="1"/>
          </p:cNvSpPr>
          <p:nvPr>
            <p:ph type="ftr" sz="quarter" idx="4"/>
          </p:nvPr>
        </p:nvSpPr>
        <p:spPr/>
        <p:txBody>
          <a:bodyPr/>
          <a:lstStyle/>
          <a:p>
            <a:r>
              <a:rPr lang="en-US"/>
              <a:t>Copyright Overdose Lifeline, Inc.</a:t>
            </a:r>
            <a:endParaRPr lang="en-US" dirty="0"/>
          </a:p>
        </p:txBody>
      </p:sp>
      <p:sp>
        <p:nvSpPr>
          <p:cNvPr id="10" name="Slide Number Placeholder 9">
            <a:extLst>
              <a:ext uri="{FF2B5EF4-FFF2-40B4-BE49-F238E27FC236}">
                <a16:creationId xmlns:a16="http://schemas.microsoft.com/office/drawing/2014/main" id="{31CD3CD3-A77E-9FB9-22F0-52AF6A537B09}"/>
              </a:ext>
            </a:extLst>
          </p:cNvPr>
          <p:cNvSpPr>
            <a:spLocks noGrp="1"/>
          </p:cNvSpPr>
          <p:nvPr>
            <p:ph type="sldNum" sz="quarter" idx="5"/>
          </p:nvPr>
        </p:nvSpPr>
        <p:spPr/>
        <p:txBody>
          <a:bodyPr/>
          <a:lstStyle/>
          <a:p>
            <a:fld id="{2F3CA7A2-A12C-4F58-BD84-685881E692C2}" type="slidenum">
              <a:rPr lang="en-US" smtClean="0"/>
              <a:t>32</a:t>
            </a:fld>
            <a:endParaRPr lang="en-US"/>
          </a:p>
        </p:txBody>
      </p:sp>
      <p:sp>
        <p:nvSpPr>
          <p:cNvPr id="11" name="Header Placeholder 10">
            <a:extLst>
              <a:ext uri="{FF2B5EF4-FFF2-40B4-BE49-F238E27FC236}">
                <a16:creationId xmlns:a16="http://schemas.microsoft.com/office/drawing/2014/main" id="{4144CAF5-7A8D-6026-741C-F8E2AD17A8A6}"/>
              </a:ext>
            </a:extLst>
          </p:cNvPr>
          <p:cNvSpPr>
            <a:spLocks noGrp="1"/>
          </p:cNvSpPr>
          <p:nvPr>
            <p:ph type="hdr" sz="quarter"/>
          </p:nvPr>
        </p:nvSpPr>
        <p:spPr/>
        <p:txBody>
          <a:bodyPr/>
          <a:lstStyle/>
          <a:p>
            <a:r>
              <a:rPr lang="en-US"/>
              <a:t>OverdoseLifeline.org</a:t>
            </a:r>
            <a:endParaRPr lang="en-US" dirty="0"/>
          </a:p>
        </p:txBody>
      </p:sp>
    </p:spTree>
    <p:extLst>
      <p:ext uri="{BB962C8B-B14F-4D97-AF65-F5344CB8AC3E}">
        <p14:creationId xmlns:p14="http://schemas.microsoft.com/office/powerpoint/2010/main" val="503925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733425"/>
            <a:ext cx="5722938" cy="3219450"/>
          </a:xfrm>
        </p:spPr>
      </p:sp>
      <p:sp>
        <p:nvSpPr>
          <p:cNvPr id="3" name="Notes Placeholder 2"/>
          <p:cNvSpPr>
            <a:spLocks noGrp="1"/>
          </p:cNvSpPr>
          <p:nvPr>
            <p:ph type="body" idx="1"/>
          </p:nvPr>
        </p:nvSpPr>
        <p:spPr>
          <a:xfrm>
            <a:off x="479426" y="4302126"/>
            <a:ext cx="5851525" cy="3779837"/>
          </a:xfrm>
        </p:spPr>
        <p:txBody>
          <a:bodyPr/>
          <a:lstStyle/>
          <a:p>
            <a:pPr defTabSz="914265">
              <a:defRPr/>
            </a:pPr>
            <a:r>
              <a:rPr lang="en-US" dirty="0"/>
              <a:t>Of the 20 million people who needed treatment for an illicit drug or alcohol use problem, only 2.3 million received substance use treatment. Few who have a need get access. </a:t>
            </a:r>
          </a:p>
          <a:p>
            <a:pPr defTabSz="914265">
              <a:defRPr/>
            </a:pPr>
            <a:endParaRPr lang="en-US" dirty="0"/>
          </a:p>
          <a:p>
            <a:pPr defTabSz="914265">
              <a:defRPr/>
            </a:pPr>
            <a:r>
              <a:rPr lang="en-US" dirty="0"/>
              <a:t>Availability of evidence-based treatment programs – prior to the health crisis, Indiana ranked low nationally for availability of treatment. This health crisis is straining the limited programs across the state. We are well behind</a:t>
            </a:r>
          </a:p>
          <a:p>
            <a:pPr defTabSz="914265">
              <a:defRPr/>
            </a:pPr>
            <a:endParaRPr lang="en-US" dirty="0"/>
          </a:p>
          <a:p>
            <a:pPr defTabSz="914265">
              <a:defRPr/>
            </a:pPr>
            <a:r>
              <a:rPr lang="en-US" dirty="0"/>
              <a:t>High Costs of treatment services</a:t>
            </a:r>
          </a:p>
          <a:p>
            <a:pPr defTabSz="914265">
              <a:defRPr/>
            </a:pPr>
            <a:endParaRPr lang="en-US" dirty="0"/>
          </a:p>
          <a:p>
            <a:pPr defTabSz="914265">
              <a:defRPr/>
            </a:pPr>
            <a:r>
              <a:rPr lang="en-US" dirty="0"/>
              <a:t>Often, there is a Lack of Insurance Coverage, or suitable coverage for a chronic disease.</a:t>
            </a:r>
          </a:p>
          <a:p>
            <a:pPr defTabSz="914265">
              <a:defRPr/>
            </a:pPr>
            <a:endParaRPr lang="en-US" dirty="0"/>
          </a:p>
          <a:p>
            <a:pPr defTabSz="914265">
              <a:defRPr/>
            </a:pPr>
            <a:r>
              <a:rPr lang="en-US" dirty="0"/>
              <a:t>Travel time for outpatient treatments is a barrier across Indiana’s rural communities.</a:t>
            </a:r>
          </a:p>
          <a:p>
            <a:pPr defTabSz="914265">
              <a:defRPr/>
            </a:pPr>
            <a:endParaRPr lang="en-US" dirty="0"/>
          </a:p>
          <a:p>
            <a:pPr>
              <a:defRPr/>
            </a:pPr>
            <a:r>
              <a:rPr lang="en-US" sz="1000" i="1" dirty="0"/>
              <a:t>Source: Substance Abuse and Mental Health Services Association (SAMHSA), 2018 National Survey of Drug Use, August 2019</a:t>
            </a:r>
          </a:p>
          <a:p>
            <a:pPr defTabSz="914265">
              <a:defRPr/>
            </a:pPr>
            <a:endParaRPr lang="en-US" dirty="0"/>
          </a:p>
          <a:p>
            <a:endParaRPr lang="en-US" dirty="0"/>
          </a:p>
        </p:txBody>
      </p:sp>
      <p:sp>
        <p:nvSpPr>
          <p:cNvPr id="4" name="Date Placeholder 3">
            <a:extLst>
              <a:ext uri="{FF2B5EF4-FFF2-40B4-BE49-F238E27FC236}">
                <a16:creationId xmlns:a16="http://schemas.microsoft.com/office/drawing/2014/main" id="{7FA6BD1A-4E21-7FC2-1026-AE6B8FE2D3E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A5C76653-6C53-F8C2-BCF0-5F54D5C5BCF7}"/>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DB43FA1F-C8CD-2C01-D57F-19F519549D7F}"/>
              </a:ext>
            </a:extLst>
          </p:cNvPr>
          <p:cNvSpPr>
            <a:spLocks noGrp="1"/>
          </p:cNvSpPr>
          <p:nvPr>
            <p:ph type="sldNum" sz="quarter" idx="5"/>
          </p:nvPr>
        </p:nvSpPr>
        <p:spPr/>
        <p:txBody>
          <a:bodyPr/>
          <a:lstStyle/>
          <a:p>
            <a:fld id="{2F3CA7A2-A12C-4F58-BD84-685881E692C2}" type="slidenum">
              <a:rPr lang="en-US" smtClean="0"/>
              <a:t>33</a:t>
            </a:fld>
            <a:endParaRPr lang="en-US"/>
          </a:p>
        </p:txBody>
      </p:sp>
      <p:sp>
        <p:nvSpPr>
          <p:cNvPr id="7" name="Header Placeholder 6">
            <a:extLst>
              <a:ext uri="{FF2B5EF4-FFF2-40B4-BE49-F238E27FC236}">
                <a16:creationId xmlns:a16="http://schemas.microsoft.com/office/drawing/2014/main" id="{7747662D-0C7D-68DF-0B80-D8043216A90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089273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1063" y="1389063"/>
            <a:ext cx="5640387" cy="3171825"/>
          </a:xfrm>
        </p:spPr>
      </p:sp>
      <p:sp>
        <p:nvSpPr>
          <p:cNvPr id="3" name="Notes Placeholder 2"/>
          <p:cNvSpPr>
            <a:spLocks noGrp="1"/>
          </p:cNvSpPr>
          <p:nvPr>
            <p:ph type="body" idx="1"/>
          </p:nvPr>
        </p:nvSpPr>
        <p:spPr>
          <a:xfrm>
            <a:off x="780288" y="4687747"/>
            <a:ext cx="5956178" cy="4133355"/>
          </a:xfrm>
        </p:spPr>
        <p:txBody>
          <a:bodyPr/>
          <a:lstStyle/>
          <a:p>
            <a:r>
              <a:rPr lang="en-US" dirty="0"/>
              <a:t>Worst of all, stigma often causes people with addiction to become so embarrassed or ashamed that they conceal symptoms—and avoid seeking the very treatment, services, and supports they need and deserve.</a:t>
            </a:r>
          </a:p>
          <a:p>
            <a:endParaRPr lang="en-US" dirty="0"/>
          </a:p>
          <a:p>
            <a:pPr defTabSz="966469">
              <a:buClr>
                <a:srgbClr val="000000"/>
              </a:buClr>
              <a:buSzPts val="1400"/>
              <a:defRPr/>
            </a:pPr>
            <a:r>
              <a:rPr lang="en-US" i="1" dirty="0"/>
              <a:t>Source: Substance Abuse and Mental Health Services Administration. Developing a Stigma Reduction Initiative. SAMHSA Pub No. SMA-4176, 2006.</a:t>
            </a:r>
          </a:p>
          <a:p>
            <a:endParaRPr lang="en-US" dirty="0"/>
          </a:p>
          <a:p>
            <a:endParaRPr lang="en-US" dirty="0"/>
          </a:p>
        </p:txBody>
      </p:sp>
      <p:sp>
        <p:nvSpPr>
          <p:cNvPr id="4" name="Date Placeholder 3">
            <a:extLst>
              <a:ext uri="{FF2B5EF4-FFF2-40B4-BE49-F238E27FC236}">
                <a16:creationId xmlns:a16="http://schemas.microsoft.com/office/drawing/2014/main" id="{3F8865D6-0ECB-BA2B-0119-33DFA196AAC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3DC5CBFC-BCD2-E231-6C0A-0F4FB2E4353E}"/>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B8363C48-6503-1B74-2246-97586FDC80BD}"/>
              </a:ext>
            </a:extLst>
          </p:cNvPr>
          <p:cNvSpPr>
            <a:spLocks noGrp="1"/>
          </p:cNvSpPr>
          <p:nvPr>
            <p:ph type="sldNum" sz="quarter" idx="5"/>
          </p:nvPr>
        </p:nvSpPr>
        <p:spPr/>
        <p:txBody>
          <a:bodyPr/>
          <a:lstStyle/>
          <a:p>
            <a:fld id="{2F3CA7A2-A12C-4F58-BD84-685881E692C2}" type="slidenum">
              <a:rPr lang="en-US" smtClean="0"/>
              <a:t>34</a:t>
            </a:fld>
            <a:endParaRPr lang="en-US"/>
          </a:p>
        </p:txBody>
      </p:sp>
      <p:sp>
        <p:nvSpPr>
          <p:cNvPr id="7" name="Header Placeholder 6">
            <a:extLst>
              <a:ext uri="{FF2B5EF4-FFF2-40B4-BE49-F238E27FC236}">
                <a16:creationId xmlns:a16="http://schemas.microsoft.com/office/drawing/2014/main" id="{2F07F3B8-362D-83AC-27E3-4EF49F048873}"/>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34681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1363663"/>
            <a:ext cx="5561013" cy="3127375"/>
          </a:xfrm>
        </p:spPr>
      </p:sp>
      <p:sp>
        <p:nvSpPr>
          <p:cNvPr id="3" name="Notes Placeholder 2"/>
          <p:cNvSpPr>
            <a:spLocks noGrp="1"/>
          </p:cNvSpPr>
          <p:nvPr>
            <p:ph type="body" idx="1"/>
          </p:nvPr>
        </p:nvSpPr>
        <p:spPr>
          <a:xfrm>
            <a:off x="780288" y="4653024"/>
            <a:ext cx="5803392" cy="4240957"/>
          </a:xfrm>
        </p:spPr>
        <p:txBody>
          <a:bodyPr/>
          <a:lstStyle/>
          <a:p>
            <a:pPr defTabSz="1021655">
              <a:defRPr/>
            </a:pPr>
            <a:r>
              <a:rPr lang="en-US" dirty="0"/>
              <a:t>Family and loved one’s experience stigma-by-association. Due to this they may be hesitant to take action, to ask for help. They carry guilt and shame. Affecting their own health and wellness. </a:t>
            </a:r>
          </a:p>
          <a:p>
            <a:pPr defTabSz="1021655">
              <a:defRPr/>
            </a:pPr>
            <a:endParaRPr lang="en-US" dirty="0"/>
          </a:p>
          <a:p>
            <a:pPr defTabSz="1021655">
              <a:defRPr/>
            </a:pPr>
            <a:r>
              <a:rPr lang="en-US" i="1" dirty="0"/>
              <a:t>Source: Substance Abuse and Mental Health Services Administration. Developing a Stigma Reduction Initiative. SAMHSA Pub No. SMA-4176, 2006.</a:t>
            </a:r>
          </a:p>
          <a:p>
            <a:pPr defTabSz="1021655">
              <a:defRPr/>
            </a:pPr>
            <a:endParaRPr lang="en-US" dirty="0"/>
          </a:p>
          <a:p>
            <a:pPr defTabSz="1021655">
              <a:defRPr/>
            </a:pPr>
            <a:endParaRPr lang="en-US" dirty="0"/>
          </a:p>
          <a:p>
            <a:endParaRPr lang="en-US" dirty="0"/>
          </a:p>
        </p:txBody>
      </p:sp>
      <p:sp>
        <p:nvSpPr>
          <p:cNvPr id="4" name="Date Placeholder 3">
            <a:extLst>
              <a:ext uri="{FF2B5EF4-FFF2-40B4-BE49-F238E27FC236}">
                <a16:creationId xmlns:a16="http://schemas.microsoft.com/office/drawing/2014/main" id="{D5ABBD17-6680-F297-34BD-7916E33D5EC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0FE3D34-F418-A854-FE05-7FC704343349}"/>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B31F09D8-D351-B8D2-4A46-B7678D2CE683}"/>
              </a:ext>
            </a:extLst>
          </p:cNvPr>
          <p:cNvSpPr>
            <a:spLocks noGrp="1"/>
          </p:cNvSpPr>
          <p:nvPr>
            <p:ph type="sldNum" sz="quarter" idx="5"/>
          </p:nvPr>
        </p:nvSpPr>
        <p:spPr/>
        <p:txBody>
          <a:bodyPr/>
          <a:lstStyle/>
          <a:p>
            <a:fld id="{2F3CA7A2-A12C-4F58-BD84-685881E692C2}" type="slidenum">
              <a:rPr lang="en-US" smtClean="0"/>
              <a:t>35</a:t>
            </a:fld>
            <a:endParaRPr lang="en-US"/>
          </a:p>
        </p:txBody>
      </p:sp>
      <p:sp>
        <p:nvSpPr>
          <p:cNvPr id="7" name="Header Placeholder 6">
            <a:extLst>
              <a:ext uri="{FF2B5EF4-FFF2-40B4-BE49-F238E27FC236}">
                <a16:creationId xmlns:a16="http://schemas.microsoft.com/office/drawing/2014/main" id="{C8B40690-A698-5C1E-17AB-121D1789FEE9}"/>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421761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1063" y="1389063"/>
            <a:ext cx="5761037" cy="3240087"/>
          </a:xfrm>
        </p:spPr>
      </p:sp>
      <p:sp>
        <p:nvSpPr>
          <p:cNvPr id="3" name="Notes Placeholder 2"/>
          <p:cNvSpPr>
            <a:spLocks noGrp="1"/>
          </p:cNvSpPr>
          <p:nvPr>
            <p:ph type="body" idx="1"/>
          </p:nvPr>
        </p:nvSpPr>
        <p:spPr>
          <a:xfrm>
            <a:off x="780288" y="4800601"/>
            <a:ext cx="5861812" cy="3657956"/>
          </a:xfrm>
        </p:spPr>
        <p:txBody>
          <a:bodyPr/>
          <a:lstStyle/>
          <a:p>
            <a:r>
              <a:rPr lang="en-US" dirty="0"/>
              <a:t>As with many chronic diseases - the sooner you intervene, the better the outcome—yet stigma causes patients and families to keep the disease a secret for fear of being judged and marginalized.</a:t>
            </a:r>
          </a:p>
          <a:p>
            <a:endParaRPr lang="en-US" dirty="0"/>
          </a:p>
          <a:p>
            <a:pPr defTabSz="966469">
              <a:buClr>
                <a:srgbClr val="000000"/>
              </a:buClr>
              <a:buSzPts val="1400"/>
              <a:defRPr/>
            </a:pPr>
            <a:r>
              <a:rPr lang="en-US" i="1" dirty="0"/>
              <a:t>Source: Substance Abuse and Mental Health Services Administration. Developing a Stigma Reduction Initiative. SAMHSA Pub No. SMA-4176, 2006.</a:t>
            </a:r>
          </a:p>
          <a:p>
            <a:endParaRPr lang="en-US" dirty="0"/>
          </a:p>
        </p:txBody>
      </p:sp>
      <p:sp>
        <p:nvSpPr>
          <p:cNvPr id="4" name="Date Placeholder 3">
            <a:extLst>
              <a:ext uri="{FF2B5EF4-FFF2-40B4-BE49-F238E27FC236}">
                <a16:creationId xmlns:a16="http://schemas.microsoft.com/office/drawing/2014/main" id="{A481812B-BB17-EB63-AA28-3CA83DCD315D}"/>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CA09C410-0D26-E4EC-B1B8-BF54370B749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FFBE488-BEA7-F116-FB6E-D3AFAD4B4AF8}"/>
              </a:ext>
            </a:extLst>
          </p:cNvPr>
          <p:cNvSpPr>
            <a:spLocks noGrp="1"/>
          </p:cNvSpPr>
          <p:nvPr>
            <p:ph type="sldNum" sz="quarter" idx="5"/>
          </p:nvPr>
        </p:nvSpPr>
        <p:spPr/>
        <p:txBody>
          <a:bodyPr/>
          <a:lstStyle/>
          <a:p>
            <a:fld id="{2F3CA7A2-A12C-4F58-BD84-685881E692C2}" type="slidenum">
              <a:rPr lang="en-US" smtClean="0"/>
              <a:t>36</a:t>
            </a:fld>
            <a:endParaRPr lang="en-US"/>
          </a:p>
        </p:txBody>
      </p:sp>
      <p:sp>
        <p:nvSpPr>
          <p:cNvPr id="7" name="Header Placeholder 6">
            <a:extLst>
              <a:ext uri="{FF2B5EF4-FFF2-40B4-BE49-F238E27FC236}">
                <a16:creationId xmlns:a16="http://schemas.microsoft.com/office/drawing/2014/main" id="{AD05DCDF-9207-D1F7-0B93-B66387D3F984}"/>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22161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3</a:t>
            </a:fld>
            <a:endParaRPr lang="en-US"/>
          </a:p>
        </p:txBody>
      </p:sp>
    </p:spTree>
    <p:extLst>
      <p:ext uri="{BB962C8B-B14F-4D97-AF65-F5344CB8AC3E}">
        <p14:creationId xmlns:p14="http://schemas.microsoft.com/office/powerpoint/2010/main" val="2060025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3:notes"/>
          <p:cNvSpPr txBox="1">
            <a:spLocks noGrp="1"/>
          </p:cNvSpPr>
          <p:nvPr>
            <p:ph type="body" idx="1"/>
          </p:nvPr>
        </p:nvSpPr>
        <p:spPr>
          <a:xfrm>
            <a:off x="748506" y="4026174"/>
            <a:ext cx="5892800" cy="3969497"/>
          </a:xfrm>
          <a:prstGeom prst="rect">
            <a:avLst/>
          </a:prstGeom>
        </p:spPr>
        <p:txBody>
          <a:bodyPr spcFirstLastPara="1" wrap="square" lIns="102147" tIns="51059" rIns="102147" bIns="51059" anchor="t" anchorCtr="0">
            <a:noAutofit/>
          </a:bodyPr>
          <a:lstStyle/>
          <a:p>
            <a:pPr>
              <a:lnSpc>
                <a:spcPct val="115000"/>
              </a:lnSpc>
              <a:buClr>
                <a:schemeClr val="dk1"/>
              </a:buClr>
              <a:buSzPts val="1100"/>
            </a:pPr>
            <a:r>
              <a:rPr lang="en-US" dirty="0">
                <a:latin typeface="Calibri" panose="020F0502020204030204" pitchFamily="34" charset="0"/>
              </a:rPr>
              <a:t>Words matter and continued use of stigmatizing language perpetuates false stereotypes, spreads misinformation, and keeps people out of care.</a:t>
            </a:r>
          </a:p>
          <a:p>
            <a:pPr>
              <a:lnSpc>
                <a:spcPct val="115000"/>
              </a:lnSpc>
              <a:buClr>
                <a:schemeClr val="dk1"/>
              </a:buClr>
              <a:buSzPts val="1100"/>
            </a:pPr>
            <a:endParaRPr lang="en-US" dirty="0">
              <a:latin typeface="Calibri" panose="020F0502020204030204" pitchFamily="34" charset="0"/>
            </a:endParaRPr>
          </a:p>
          <a:p>
            <a:pPr>
              <a:lnSpc>
                <a:spcPct val="115000"/>
              </a:lnSpc>
              <a:buClr>
                <a:schemeClr val="dk1"/>
              </a:buClr>
              <a:buSzPts val="1100"/>
            </a:pPr>
            <a:r>
              <a:rPr lang="en-US" dirty="0">
                <a:latin typeface="Calibri" panose="020F0502020204030204" pitchFamily="34" charset="0"/>
              </a:rPr>
              <a:t>"Research shows that the language we use to describe [addiction] can either perpetuate or overcome the stereotypes, prejudice and lack of empathy that keep people from getting treatment they need." </a:t>
            </a:r>
          </a:p>
          <a:p>
            <a:pPr>
              <a:lnSpc>
                <a:spcPct val="115000"/>
              </a:lnSpc>
              <a:buClr>
                <a:schemeClr val="dk1"/>
              </a:buClr>
              <a:buSzPts val="1100"/>
            </a:pPr>
            <a:r>
              <a:rPr lang="en-US" dirty="0">
                <a:latin typeface="Calibri" panose="020F0502020204030204" pitchFamily="34" charset="0"/>
              </a:rPr>
              <a:t>- Michael Botticelli, leading addictions expert and former Director of the White House Office of National Drug Control Policy</a:t>
            </a:r>
          </a:p>
        </p:txBody>
      </p:sp>
      <p:sp>
        <p:nvSpPr>
          <p:cNvPr id="565" name="Google Shape;565;p33:notes"/>
          <p:cNvSpPr>
            <a:spLocks noGrp="1" noRot="1" noChangeAspect="1"/>
          </p:cNvSpPr>
          <p:nvPr>
            <p:ph type="sldImg" idx="2"/>
          </p:nvPr>
        </p:nvSpPr>
        <p:spPr>
          <a:xfrm>
            <a:off x="746125" y="692150"/>
            <a:ext cx="5514975" cy="31019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B1874FE6-FB75-02EB-C8E5-A5EF1A492E25}"/>
              </a:ext>
            </a:extLst>
          </p:cNvPr>
          <p:cNvSpPr>
            <a:spLocks noGrp="1"/>
          </p:cNvSpPr>
          <p:nvPr>
            <p:ph type="dt" idx="1"/>
          </p:nvPr>
        </p:nvSpPr>
        <p:spPr/>
        <p:txBody>
          <a:bodyPr/>
          <a:lstStyle/>
          <a:p>
            <a:r>
              <a:rPr lang="en-US"/>
              <a:t>OverdoseLifeline.org</a:t>
            </a:r>
            <a:endParaRPr lang="en-US" dirty="0"/>
          </a:p>
        </p:txBody>
      </p:sp>
      <p:sp>
        <p:nvSpPr>
          <p:cNvPr id="3" name="Footer Placeholder 2">
            <a:extLst>
              <a:ext uri="{FF2B5EF4-FFF2-40B4-BE49-F238E27FC236}">
                <a16:creationId xmlns:a16="http://schemas.microsoft.com/office/drawing/2014/main" id="{60B51084-10F1-4493-3A06-FF02BED5F2C9}"/>
              </a:ext>
            </a:extLst>
          </p:cNvPr>
          <p:cNvSpPr>
            <a:spLocks noGrp="1"/>
          </p:cNvSpPr>
          <p:nvPr>
            <p:ph type="ftr" sz="quarter" idx="4"/>
          </p:nvPr>
        </p:nvSpPr>
        <p:spPr/>
        <p:txBody>
          <a:bodyPr/>
          <a:lstStyle/>
          <a:p>
            <a:r>
              <a:rPr lang="en-US"/>
              <a:t>Copyright Overdose Lifeline, Inc.</a:t>
            </a:r>
            <a:endParaRPr lang="en-US" dirty="0"/>
          </a:p>
        </p:txBody>
      </p:sp>
      <p:sp>
        <p:nvSpPr>
          <p:cNvPr id="4" name="Slide Number Placeholder 3">
            <a:extLst>
              <a:ext uri="{FF2B5EF4-FFF2-40B4-BE49-F238E27FC236}">
                <a16:creationId xmlns:a16="http://schemas.microsoft.com/office/drawing/2014/main" id="{D03B494B-4912-37CA-05EB-276D951BC503}"/>
              </a:ext>
            </a:extLst>
          </p:cNvPr>
          <p:cNvSpPr>
            <a:spLocks noGrp="1"/>
          </p:cNvSpPr>
          <p:nvPr>
            <p:ph type="sldNum" sz="quarter" idx="5"/>
          </p:nvPr>
        </p:nvSpPr>
        <p:spPr/>
        <p:txBody>
          <a:bodyPr/>
          <a:lstStyle/>
          <a:p>
            <a:fld id="{2F3CA7A2-A12C-4F58-BD84-685881E692C2}" type="slidenum">
              <a:rPr lang="en-US" smtClean="0"/>
              <a:t>37</a:t>
            </a:fld>
            <a:endParaRPr lang="en-US"/>
          </a:p>
        </p:txBody>
      </p:sp>
      <p:sp>
        <p:nvSpPr>
          <p:cNvPr id="5" name="Header Placeholder 4">
            <a:extLst>
              <a:ext uri="{FF2B5EF4-FFF2-40B4-BE49-F238E27FC236}">
                <a16:creationId xmlns:a16="http://schemas.microsoft.com/office/drawing/2014/main" id="{1204BB2E-13BC-48EC-5D37-B4741AD87679}"/>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097436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sz="1100" dirty="0"/>
              <a:t>Addiction is the preferred term. Substance Use Disorder is also applicable and </a:t>
            </a:r>
          </a:p>
          <a:p>
            <a:r>
              <a:rPr lang="en-US" sz="1100" dirty="0"/>
              <a:t>preferred by some health professionals.</a:t>
            </a:r>
          </a:p>
          <a:p>
            <a:endParaRPr lang="en-US" sz="1100" dirty="0"/>
          </a:p>
          <a:p>
            <a:r>
              <a:rPr lang="en-US" sz="1100" b="1" i="1" dirty="0"/>
              <a:t>[CLICK MOUSE]</a:t>
            </a:r>
          </a:p>
          <a:p>
            <a:r>
              <a:rPr lang="en-US" sz="1100" dirty="0"/>
              <a:t>Avoid using negative terms like addict, user, abuser, junkie - all of which sensationalize </a:t>
            </a:r>
          </a:p>
          <a:p>
            <a:r>
              <a:rPr lang="en-US" sz="1100" dirty="0"/>
              <a:t>the disease - unless they are in quotations. Instead, choose </a:t>
            </a:r>
          </a:p>
          <a:p>
            <a:r>
              <a:rPr lang="en-US" sz="1100" dirty="0"/>
              <a:t>phrasing like he was addicted, people with opioid addiction, or he was using drugs. </a:t>
            </a:r>
          </a:p>
          <a:p>
            <a:pPr defTabSz="914265">
              <a:defRPr/>
            </a:pPr>
            <a:r>
              <a:rPr lang="en-US" sz="1100" b="1" i="1" dirty="0"/>
              <a:t>[CLICK MOUSE]</a:t>
            </a:r>
          </a:p>
          <a:p>
            <a:r>
              <a:rPr lang="en-US" sz="1100" dirty="0"/>
              <a:t>We must avoid terms like ‘abuse’ or ‘problem’ which imply judgement of the person, in </a:t>
            </a:r>
          </a:p>
          <a:p>
            <a:r>
              <a:rPr lang="en-US" sz="1100" dirty="0"/>
              <a:t>favor of the word use. In some cases, misuse is also acceptable. </a:t>
            </a:r>
          </a:p>
          <a:p>
            <a:pPr defTabSz="914265">
              <a:defRPr/>
            </a:pPr>
            <a:r>
              <a:rPr lang="en-US" sz="1100" b="1" i="1" dirty="0"/>
              <a:t>[CLICK MOUSE]</a:t>
            </a:r>
          </a:p>
          <a:p>
            <a:r>
              <a:rPr lang="en-US" sz="1100" dirty="0"/>
              <a:t>Instead of saying ‘relapsed,’ say had a ‘setback’, ‘return to use’, or incident of use’.</a:t>
            </a:r>
          </a:p>
          <a:p>
            <a:endParaRPr lang="en-US" sz="1100" dirty="0"/>
          </a:p>
          <a:p>
            <a:r>
              <a:rPr lang="en-US" sz="1000" i="1" dirty="0"/>
              <a:t>Source: Recovery Research Institute, Words Matter: How we describe individuals with substance problems affects perceptions, </a:t>
            </a:r>
            <a:r>
              <a:rPr lang="en-US" sz="1000" i="1" dirty="0">
                <a:hlinkClick r:id="rId3"/>
              </a:rPr>
              <a:t>https://www.recoveryanswers.org/research-post/how-we-describe-individuals-substance-problems-affects-perceptions/</a:t>
            </a:r>
            <a:r>
              <a:rPr lang="en-US" sz="1000" i="1" dirty="0"/>
              <a:t> Accessed July 2019</a:t>
            </a:r>
            <a:endParaRPr lang="en-US" sz="1100" i="1" dirty="0"/>
          </a:p>
        </p:txBody>
      </p:sp>
      <p:sp>
        <p:nvSpPr>
          <p:cNvPr id="4" name="Date Placeholder 3">
            <a:extLst>
              <a:ext uri="{FF2B5EF4-FFF2-40B4-BE49-F238E27FC236}">
                <a16:creationId xmlns:a16="http://schemas.microsoft.com/office/drawing/2014/main" id="{77E8A4AE-2DB5-6306-123E-DC6DC9AC25CD}"/>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F198BD64-AFF1-C18C-59FD-88CE6A11A4E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F52105E3-C0E2-B092-7074-AF1122B38431}"/>
              </a:ext>
            </a:extLst>
          </p:cNvPr>
          <p:cNvSpPr>
            <a:spLocks noGrp="1"/>
          </p:cNvSpPr>
          <p:nvPr>
            <p:ph type="sldNum" sz="quarter" idx="5"/>
          </p:nvPr>
        </p:nvSpPr>
        <p:spPr/>
        <p:txBody>
          <a:bodyPr/>
          <a:lstStyle/>
          <a:p>
            <a:fld id="{2F3CA7A2-A12C-4F58-BD84-685881E692C2}" type="slidenum">
              <a:rPr lang="en-US" smtClean="0"/>
              <a:t>38</a:t>
            </a:fld>
            <a:endParaRPr lang="en-US"/>
          </a:p>
        </p:txBody>
      </p:sp>
      <p:sp>
        <p:nvSpPr>
          <p:cNvPr id="7" name="Header Placeholder 6">
            <a:extLst>
              <a:ext uri="{FF2B5EF4-FFF2-40B4-BE49-F238E27FC236}">
                <a16:creationId xmlns:a16="http://schemas.microsoft.com/office/drawing/2014/main" id="{F8629858-32D8-40CA-98D6-4E49C76E57C6}"/>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596663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r>
              <a:rPr lang="en-US" dirty="0"/>
              <a:t>Cause and Risk Factors</a:t>
            </a:r>
          </a:p>
          <a:p>
            <a:endParaRPr lang="en-US" dirty="0"/>
          </a:p>
          <a:p>
            <a:r>
              <a:rPr lang="en-US" dirty="0"/>
              <a:t>This section of the course will review the risk factors or causes of addiction / substance use disorder.</a:t>
            </a:r>
          </a:p>
          <a:p>
            <a:endParaRPr lang="en-US" dirty="0"/>
          </a:p>
        </p:txBody>
      </p:sp>
      <p:sp>
        <p:nvSpPr>
          <p:cNvPr id="4" name="Date Placeholder 3">
            <a:extLst>
              <a:ext uri="{FF2B5EF4-FFF2-40B4-BE49-F238E27FC236}">
                <a16:creationId xmlns:a16="http://schemas.microsoft.com/office/drawing/2014/main" id="{11E59EE7-A16C-6DE5-3BDF-2E6F93D0FD4E}"/>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72CE3A88-9094-FD59-BADC-69E745D63E1E}"/>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7C3852A0-5465-5DA7-3EE3-682AF7DAE63C}"/>
              </a:ext>
            </a:extLst>
          </p:cNvPr>
          <p:cNvSpPr>
            <a:spLocks noGrp="1"/>
          </p:cNvSpPr>
          <p:nvPr>
            <p:ph type="sldNum" sz="quarter" idx="5"/>
          </p:nvPr>
        </p:nvSpPr>
        <p:spPr/>
        <p:txBody>
          <a:bodyPr/>
          <a:lstStyle/>
          <a:p>
            <a:fld id="{2F3CA7A2-A12C-4F58-BD84-685881E692C2}" type="slidenum">
              <a:rPr lang="en-US" smtClean="0"/>
              <a:t>39</a:t>
            </a:fld>
            <a:endParaRPr lang="en-US"/>
          </a:p>
        </p:txBody>
      </p:sp>
      <p:sp>
        <p:nvSpPr>
          <p:cNvPr id="7" name="Header Placeholder 6">
            <a:extLst>
              <a:ext uri="{FF2B5EF4-FFF2-40B4-BE49-F238E27FC236}">
                <a16:creationId xmlns:a16="http://schemas.microsoft.com/office/drawing/2014/main" id="{6A4C347C-7C74-CA5C-380F-55DDD46125E0}"/>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26610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40</a:t>
            </a:fld>
            <a:endParaRPr lang="en-US"/>
          </a:p>
        </p:txBody>
      </p:sp>
    </p:spTree>
    <p:extLst>
      <p:ext uri="{BB962C8B-B14F-4D97-AF65-F5344CB8AC3E}">
        <p14:creationId xmlns:p14="http://schemas.microsoft.com/office/powerpoint/2010/main" val="4018102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508000"/>
            <a:ext cx="5759450" cy="3240088"/>
          </a:xfrm>
        </p:spPr>
      </p:sp>
      <p:sp>
        <p:nvSpPr>
          <p:cNvPr id="3" name="Notes Placeholder 2"/>
          <p:cNvSpPr>
            <a:spLocks noGrp="1"/>
          </p:cNvSpPr>
          <p:nvPr>
            <p:ph type="body" idx="1"/>
          </p:nvPr>
        </p:nvSpPr>
        <p:spPr>
          <a:xfrm>
            <a:off x="731521" y="3867151"/>
            <a:ext cx="6075679" cy="4533900"/>
          </a:xfrm>
        </p:spPr>
        <p:txBody>
          <a:bodyPr/>
          <a:lstStyle/>
          <a:p>
            <a:pPr defTabSz="914265">
              <a:defRPr/>
            </a:pPr>
            <a:r>
              <a:rPr lang="en-US" dirty="0">
                <a:solidFill>
                  <a:prstClr val="black">
                    <a:lumMod val="75000"/>
                    <a:lumOff val="25000"/>
                  </a:prstClr>
                </a:solidFill>
              </a:rPr>
              <a:t>As with other diseases, vulnerability to the disease of addiction varies from individual to individual. </a:t>
            </a:r>
          </a:p>
          <a:p>
            <a:pPr defTabSz="914265">
              <a:defRPr/>
            </a:pPr>
            <a:endParaRPr lang="en-US" dirty="0">
              <a:solidFill>
                <a:prstClr val="black">
                  <a:lumMod val="75000"/>
                  <a:lumOff val="25000"/>
                </a:prstClr>
              </a:solidFill>
            </a:endParaRPr>
          </a:p>
          <a:p>
            <a:pPr defTabSz="914265">
              <a:defRPr/>
            </a:pPr>
            <a:r>
              <a:rPr lang="en-US" dirty="0">
                <a:solidFill>
                  <a:prstClr val="black">
                    <a:lumMod val="75000"/>
                    <a:lumOff val="25000"/>
                  </a:prstClr>
                </a:solidFill>
              </a:rPr>
              <a:t>Not one single factor, but several factors contribute to the development of addiction. </a:t>
            </a:r>
          </a:p>
          <a:p>
            <a:pPr defTabSz="914265">
              <a:defRPr/>
            </a:pPr>
            <a:endParaRPr lang="en-US" sz="1000" dirty="0">
              <a:solidFill>
                <a:prstClr val="black">
                  <a:lumMod val="75000"/>
                  <a:lumOff val="25000"/>
                </a:prstClr>
              </a:solidFill>
            </a:endParaRPr>
          </a:p>
          <a:p>
            <a:r>
              <a:rPr lang="en-US" sz="1000" i="1" dirty="0"/>
              <a:t>Source: National Institute of Drug Abuse, Drugs, Brains, and Behavior: The Science of Addiction https://www.drugabuse.gov/publications/drugs-brains-behavior-science-addiction/drug-abuse-addiction,  Accessed July 2019</a:t>
            </a:r>
            <a:r>
              <a:rPr lang="en-US" sz="1100" i="1" dirty="0"/>
              <a:t>.</a:t>
            </a:r>
          </a:p>
          <a:p>
            <a:endParaRPr lang="en-US" dirty="0"/>
          </a:p>
          <a:p>
            <a:pPr defTabSz="914265">
              <a:defRPr b="1" i="1"/>
            </a:pPr>
            <a:r>
              <a:rPr lang="en-US" b="1" i="1" dirty="0">
                <a:solidFill>
                  <a:prstClr val="black"/>
                </a:solidFill>
              </a:rPr>
              <a:t>ANIMATIONS ARE TIMED TO APPEAR ON-SCREEN WITHOUT NEED TO [CLICK MOUSE]</a:t>
            </a:r>
          </a:p>
          <a:p>
            <a:endParaRPr lang="en-US" dirty="0"/>
          </a:p>
        </p:txBody>
      </p:sp>
      <p:sp>
        <p:nvSpPr>
          <p:cNvPr id="4" name="Date Placeholder 3">
            <a:extLst>
              <a:ext uri="{FF2B5EF4-FFF2-40B4-BE49-F238E27FC236}">
                <a16:creationId xmlns:a16="http://schemas.microsoft.com/office/drawing/2014/main" id="{87D943DC-EF4E-49CF-D871-28C1F0FC9A5D}"/>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89F3217-5396-D354-94D2-E90AA1F9FE3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807F3FC-9A74-FC4D-C2F3-3363C351A457}"/>
              </a:ext>
            </a:extLst>
          </p:cNvPr>
          <p:cNvSpPr>
            <a:spLocks noGrp="1"/>
          </p:cNvSpPr>
          <p:nvPr>
            <p:ph type="sldNum" sz="quarter" idx="5"/>
          </p:nvPr>
        </p:nvSpPr>
        <p:spPr/>
        <p:txBody>
          <a:bodyPr/>
          <a:lstStyle/>
          <a:p>
            <a:fld id="{2F3CA7A2-A12C-4F58-BD84-685881E692C2}" type="slidenum">
              <a:rPr lang="en-US" smtClean="0"/>
              <a:t>41</a:t>
            </a:fld>
            <a:endParaRPr lang="en-US"/>
          </a:p>
        </p:txBody>
      </p:sp>
      <p:sp>
        <p:nvSpPr>
          <p:cNvPr id="7" name="Header Placeholder 6">
            <a:extLst>
              <a:ext uri="{FF2B5EF4-FFF2-40B4-BE49-F238E27FC236}">
                <a16:creationId xmlns:a16="http://schemas.microsoft.com/office/drawing/2014/main" id="{EBBF6BC0-715D-EFC4-3D10-ED5BF4F4D1CF}"/>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39592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508000"/>
            <a:ext cx="5759450" cy="3240088"/>
          </a:xfrm>
        </p:spPr>
      </p:sp>
      <p:sp>
        <p:nvSpPr>
          <p:cNvPr id="3" name="Notes Placeholder 2"/>
          <p:cNvSpPr>
            <a:spLocks noGrp="1"/>
          </p:cNvSpPr>
          <p:nvPr>
            <p:ph type="body" idx="1"/>
          </p:nvPr>
        </p:nvSpPr>
        <p:spPr>
          <a:xfrm>
            <a:off x="731521" y="3867151"/>
            <a:ext cx="6075679" cy="4533900"/>
          </a:xfrm>
        </p:spPr>
        <p:txBody>
          <a:bodyPr/>
          <a:lstStyle/>
          <a:p>
            <a:r>
              <a:rPr lang="en-US" dirty="0"/>
              <a:t>The main factors fall within two categories: Biological and Environmental.</a:t>
            </a:r>
          </a:p>
          <a:p>
            <a:endParaRPr lang="en-US" dirty="0"/>
          </a:p>
          <a:p>
            <a:r>
              <a:rPr lang="en-US" b="1" i="1" dirty="0"/>
              <a:t>[CLICK MOUSE]</a:t>
            </a:r>
          </a:p>
          <a:p>
            <a:r>
              <a:rPr lang="en-US" dirty="0"/>
              <a:t>Environmental factors include home environment and history of trauma or abuse, family’s use, beliefs and attitudes. Exposure to a peer group that encourages drug use, community attitudes, and low academic achievement.</a:t>
            </a:r>
          </a:p>
          <a:p>
            <a:endParaRPr lang="en-US" dirty="0"/>
          </a:p>
          <a:p>
            <a:pPr defTabSz="914265">
              <a:defRPr/>
            </a:pPr>
            <a:r>
              <a:rPr lang="en-US" b="1" i="1" dirty="0"/>
              <a:t>[CLICK MOUSE]</a:t>
            </a:r>
          </a:p>
          <a:p>
            <a:r>
              <a:rPr lang="en-US" dirty="0"/>
              <a:t>Once you've started using a drug, the development into addiction may be influenced by Biological traits such as genetics, biological sex, or mental disorders, which may delay or speed up the disease progression.</a:t>
            </a:r>
          </a:p>
          <a:p>
            <a:endParaRPr lang="en-US" dirty="0"/>
          </a:p>
          <a:p>
            <a:r>
              <a:rPr lang="en-US" sz="1100" i="1" dirty="0"/>
              <a:t>Source: https://www.drugabuse.gov/publications/drugs-brains-behavior-science-addiction/drug-abuse-addiction, last update July 2014.</a:t>
            </a:r>
          </a:p>
          <a:p>
            <a:endParaRPr lang="en-US" dirty="0"/>
          </a:p>
        </p:txBody>
      </p:sp>
      <p:sp>
        <p:nvSpPr>
          <p:cNvPr id="4" name="Date Placeholder 3">
            <a:extLst>
              <a:ext uri="{FF2B5EF4-FFF2-40B4-BE49-F238E27FC236}">
                <a16:creationId xmlns:a16="http://schemas.microsoft.com/office/drawing/2014/main" id="{CE3518A0-4A64-391B-953E-70C605FE8C8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36A65E06-F7AC-6568-D902-7280446707DA}"/>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0AFD2EC4-6E98-55FC-50C3-45C8EF623588}"/>
              </a:ext>
            </a:extLst>
          </p:cNvPr>
          <p:cNvSpPr>
            <a:spLocks noGrp="1"/>
          </p:cNvSpPr>
          <p:nvPr>
            <p:ph type="sldNum" sz="quarter" idx="5"/>
          </p:nvPr>
        </p:nvSpPr>
        <p:spPr/>
        <p:txBody>
          <a:bodyPr/>
          <a:lstStyle/>
          <a:p>
            <a:fld id="{2F3CA7A2-A12C-4F58-BD84-685881E692C2}" type="slidenum">
              <a:rPr lang="en-US" smtClean="0"/>
              <a:t>42</a:t>
            </a:fld>
            <a:endParaRPr lang="en-US"/>
          </a:p>
        </p:txBody>
      </p:sp>
      <p:sp>
        <p:nvSpPr>
          <p:cNvPr id="7" name="Header Placeholder 6">
            <a:extLst>
              <a:ext uri="{FF2B5EF4-FFF2-40B4-BE49-F238E27FC236}">
                <a16:creationId xmlns:a16="http://schemas.microsoft.com/office/drawing/2014/main" id="{AE807991-DD0F-E534-753D-E8B33BE243C5}"/>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311768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508000"/>
            <a:ext cx="5759450" cy="3240088"/>
          </a:xfrm>
        </p:spPr>
      </p:sp>
      <p:sp>
        <p:nvSpPr>
          <p:cNvPr id="3" name="Notes Placeholder 2"/>
          <p:cNvSpPr>
            <a:spLocks noGrp="1"/>
          </p:cNvSpPr>
          <p:nvPr>
            <p:ph type="body" idx="1"/>
          </p:nvPr>
        </p:nvSpPr>
        <p:spPr>
          <a:xfrm>
            <a:off x="731521" y="3867151"/>
            <a:ext cx="6075679" cy="4533900"/>
          </a:xfrm>
        </p:spPr>
        <p:txBody>
          <a:bodyPr/>
          <a:lstStyle/>
          <a:p>
            <a:r>
              <a:rPr lang="en-US" dirty="0"/>
              <a:t>Early use of a substance or drug increases one’s risk factor. Research shows that the earlier a person begins to use drugs, the more likely he or she is to develop serious problems. </a:t>
            </a:r>
          </a:p>
          <a:p>
            <a:endParaRPr lang="en-US" dirty="0"/>
          </a:p>
          <a:p>
            <a:pPr defTabSz="914265">
              <a:defRPr/>
            </a:pPr>
            <a:r>
              <a:rPr lang="en-US" b="1" i="1" dirty="0"/>
              <a:t>[CLICK MOUSE]</a:t>
            </a:r>
            <a:endParaRPr lang="en-US" dirty="0"/>
          </a:p>
          <a:p>
            <a:r>
              <a:rPr lang="en-US" dirty="0"/>
              <a:t>How the substance is administered – or the route in which the substance is used – increases the risks. Smoking a drug or injecting a drug will increase the drugs addictive potential due to the speed of the substance reaching and affecting the brain.</a:t>
            </a:r>
          </a:p>
          <a:p>
            <a:endParaRPr lang="en-US" dirty="0"/>
          </a:p>
          <a:p>
            <a:r>
              <a:rPr lang="en-US" dirty="0"/>
              <a:t>The substance itself also has an effect. Drugs such as Cocaine, Methamphetamine, Nicotine, Opioids and alcohol have a higher addiction rate due to their effects on the brain mechanisms.  Finally, the lower the cost and the availability of the substance will affect the individual risk factors.</a:t>
            </a:r>
          </a:p>
          <a:p>
            <a:endParaRPr lang="en-US" dirty="0"/>
          </a:p>
          <a:p>
            <a:r>
              <a:rPr lang="en-US" sz="1100" i="1" dirty="0"/>
              <a:t>Source: https://www.drugabuse.gov/publications/drugs-brains-behavior-science-addiction/drug-abuse-addiction, last update July 2014.</a:t>
            </a:r>
          </a:p>
          <a:p>
            <a:endParaRPr lang="en-US" dirty="0"/>
          </a:p>
        </p:txBody>
      </p:sp>
      <p:sp>
        <p:nvSpPr>
          <p:cNvPr id="4" name="Date Placeholder 3">
            <a:extLst>
              <a:ext uri="{FF2B5EF4-FFF2-40B4-BE49-F238E27FC236}">
                <a16:creationId xmlns:a16="http://schemas.microsoft.com/office/drawing/2014/main" id="{CE926004-5567-8F38-EDEF-EE4CF4F3D8E1}"/>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56FA8671-36D6-60D3-3489-67FEAF6F98CB}"/>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71F0AC19-12DF-C5B7-C024-22AB57C7AAA6}"/>
              </a:ext>
            </a:extLst>
          </p:cNvPr>
          <p:cNvSpPr>
            <a:spLocks noGrp="1"/>
          </p:cNvSpPr>
          <p:nvPr>
            <p:ph type="sldNum" sz="quarter" idx="5"/>
          </p:nvPr>
        </p:nvSpPr>
        <p:spPr/>
        <p:txBody>
          <a:bodyPr/>
          <a:lstStyle/>
          <a:p>
            <a:fld id="{2F3CA7A2-A12C-4F58-BD84-685881E692C2}" type="slidenum">
              <a:rPr lang="en-US" smtClean="0"/>
              <a:t>43</a:t>
            </a:fld>
            <a:endParaRPr lang="en-US"/>
          </a:p>
        </p:txBody>
      </p:sp>
      <p:sp>
        <p:nvSpPr>
          <p:cNvPr id="7" name="Header Placeholder 6">
            <a:extLst>
              <a:ext uri="{FF2B5EF4-FFF2-40B4-BE49-F238E27FC236}">
                <a16:creationId xmlns:a16="http://schemas.microsoft.com/office/drawing/2014/main" id="{74F728A3-C088-43A0-6C36-57F450C59C29}"/>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05969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508000"/>
            <a:ext cx="5759450" cy="3240088"/>
          </a:xfrm>
        </p:spPr>
      </p:sp>
      <p:sp>
        <p:nvSpPr>
          <p:cNvPr id="3" name="Notes Placeholder 2"/>
          <p:cNvSpPr>
            <a:spLocks noGrp="1"/>
          </p:cNvSpPr>
          <p:nvPr>
            <p:ph type="body" idx="1"/>
          </p:nvPr>
        </p:nvSpPr>
        <p:spPr>
          <a:xfrm>
            <a:off x="731521" y="3867151"/>
            <a:ext cx="6075679" cy="4533900"/>
          </a:xfrm>
        </p:spPr>
        <p:txBody>
          <a:bodyPr/>
          <a:lstStyle/>
          <a:p>
            <a:pPr defTabSz="914265">
              <a:defRPr/>
            </a:pPr>
            <a:r>
              <a:rPr lang="en-US" dirty="0"/>
              <a:t>In general, the more risk factors a person has, the greater the chance that taking drugs/using alcohol will lead to </a:t>
            </a:r>
            <a:r>
              <a:rPr lang="en-US" b="1" dirty="0"/>
              <a:t>changes in the brain mechanism</a:t>
            </a:r>
            <a:r>
              <a:rPr lang="en-US" dirty="0"/>
              <a:t>, leading to addiction/substance use disorder.</a:t>
            </a:r>
          </a:p>
          <a:p>
            <a:endParaRPr lang="en-US" dirty="0"/>
          </a:p>
          <a:p>
            <a:r>
              <a:rPr lang="en-US" sz="1100" i="1" dirty="0"/>
              <a:t>Source: https://www.drugabuse.gov/publications/drugs-brains-behavior-science-addiction/drug-abuse-addiction, last update July 2014.</a:t>
            </a:r>
          </a:p>
          <a:p>
            <a:endParaRPr lang="en-US" dirty="0"/>
          </a:p>
          <a:p>
            <a:pPr defTabSz="914265">
              <a:defRPr/>
            </a:pPr>
            <a:r>
              <a:rPr lang="en-US" b="1" i="1" dirty="0">
                <a:solidFill>
                  <a:prstClr val="black"/>
                </a:solidFill>
              </a:rPr>
              <a:t>ANIMATIONS ARE TIMED TO APPEAR ON-SCREEN WITHOUT NEED TO [CLICK MOUSE]</a:t>
            </a:r>
          </a:p>
          <a:p>
            <a:endParaRPr lang="en-US" dirty="0"/>
          </a:p>
        </p:txBody>
      </p:sp>
      <p:sp>
        <p:nvSpPr>
          <p:cNvPr id="4" name="Date Placeholder 3">
            <a:extLst>
              <a:ext uri="{FF2B5EF4-FFF2-40B4-BE49-F238E27FC236}">
                <a16:creationId xmlns:a16="http://schemas.microsoft.com/office/drawing/2014/main" id="{C99B5326-D04D-9653-9161-F648C586DFD9}"/>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30555404-2289-E524-71F7-278167ABA166}"/>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8BEBC6A-C86E-0CB0-99F7-10BC39AE0FE5}"/>
              </a:ext>
            </a:extLst>
          </p:cNvPr>
          <p:cNvSpPr>
            <a:spLocks noGrp="1"/>
          </p:cNvSpPr>
          <p:nvPr>
            <p:ph type="sldNum" sz="quarter" idx="5"/>
          </p:nvPr>
        </p:nvSpPr>
        <p:spPr/>
        <p:txBody>
          <a:bodyPr/>
          <a:lstStyle/>
          <a:p>
            <a:fld id="{2F3CA7A2-A12C-4F58-BD84-685881E692C2}" type="slidenum">
              <a:rPr lang="en-US" smtClean="0"/>
              <a:t>44</a:t>
            </a:fld>
            <a:endParaRPr lang="en-US"/>
          </a:p>
        </p:txBody>
      </p:sp>
      <p:sp>
        <p:nvSpPr>
          <p:cNvPr id="7" name="Header Placeholder 6">
            <a:extLst>
              <a:ext uri="{FF2B5EF4-FFF2-40B4-BE49-F238E27FC236}">
                <a16:creationId xmlns:a16="http://schemas.microsoft.com/office/drawing/2014/main" id="{89771B0E-B2B7-2354-8C94-035E03CBF446}"/>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196500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The majority of those who have a substance use disorder started using before age 18 and developed their disorder by age 20.</a:t>
            </a:r>
          </a:p>
          <a:p>
            <a:endParaRPr lang="en-US" dirty="0"/>
          </a:p>
          <a:p>
            <a:r>
              <a:rPr lang="en-US" sz="1000" i="1" dirty="0"/>
              <a:t>Source: National Institute of Drug Abuse, Drugs, Brains, and Behavior: The Science of Addiction https://www.drugabuse.gov/publications/drugs-brains-behavior-science-addiction/drug-abuse-addiction, Accessed July 2019</a:t>
            </a:r>
            <a:r>
              <a:rPr lang="en-US" i="1" dirty="0"/>
              <a:t>.</a:t>
            </a:r>
          </a:p>
          <a:p>
            <a:endParaRPr lang="en-US" dirty="0"/>
          </a:p>
          <a:p>
            <a:pPr defTabSz="914265">
              <a:defRPr/>
            </a:pPr>
            <a:r>
              <a:rPr lang="en-US" b="1" i="1" dirty="0">
                <a:solidFill>
                  <a:prstClr val="black"/>
                </a:solidFill>
              </a:rPr>
              <a:t>ANIMATIONS ARE TIMED TO APPEAR ON-SCREEN WITHOUT NEED TO [CLICK MOUSE]</a:t>
            </a:r>
          </a:p>
          <a:p>
            <a:endParaRPr lang="en-US" dirty="0"/>
          </a:p>
        </p:txBody>
      </p:sp>
      <p:sp>
        <p:nvSpPr>
          <p:cNvPr id="4" name="Date Placeholder 3">
            <a:extLst>
              <a:ext uri="{FF2B5EF4-FFF2-40B4-BE49-F238E27FC236}">
                <a16:creationId xmlns:a16="http://schemas.microsoft.com/office/drawing/2014/main" id="{D828B2DB-949D-3263-6DD3-18579EF77CA3}"/>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9A607DD5-C097-5EBC-2CEA-A6651F5A15E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B46B4F8F-4AB1-4244-BA96-D74C1AA78FA7}"/>
              </a:ext>
            </a:extLst>
          </p:cNvPr>
          <p:cNvSpPr>
            <a:spLocks noGrp="1"/>
          </p:cNvSpPr>
          <p:nvPr>
            <p:ph type="sldNum" sz="quarter" idx="5"/>
          </p:nvPr>
        </p:nvSpPr>
        <p:spPr/>
        <p:txBody>
          <a:bodyPr/>
          <a:lstStyle/>
          <a:p>
            <a:fld id="{2F3CA7A2-A12C-4F58-BD84-685881E692C2}" type="slidenum">
              <a:rPr lang="en-US" smtClean="0"/>
              <a:t>45</a:t>
            </a:fld>
            <a:endParaRPr lang="en-US"/>
          </a:p>
        </p:txBody>
      </p:sp>
      <p:sp>
        <p:nvSpPr>
          <p:cNvPr id="7" name="Header Placeholder 6">
            <a:extLst>
              <a:ext uri="{FF2B5EF4-FFF2-40B4-BE49-F238E27FC236}">
                <a16:creationId xmlns:a16="http://schemas.microsoft.com/office/drawing/2014/main" id="{C4AE291F-A876-F9D9-8C73-B71342CD3B1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07695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The likelihood of developing a substance use disorder is greatest for those who begin use in their early teens – prior to the brain’s full development during the early to late 20’s. </a:t>
            </a:r>
          </a:p>
          <a:p>
            <a:endParaRPr lang="en-US" dirty="0"/>
          </a:p>
          <a:p>
            <a:r>
              <a:rPr lang="en-US" b="1" i="1" dirty="0"/>
              <a:t>[CLICK MOUSE]</a:t>
            </a:r>
          </a:p>
          <a:p>
            <a:r>
              <a:rPr lang="en-US" dirty="0"/>
              <a:t>For example, 15.2 percent of people who start drinking by age 14 eventually develop alcohol use disorder—as compared to just 2.1 percent of those who wait until they are 21 or older.</a:t>
            </a:r>
          </a:p>
          <a:p>
            <a:endParaRPr lang="en-US" sz="1000" i="1" dirty="0"/>
          </a:p>
          <a:p>
            <a:r>
              <a:rPr lang="en-US" sz="1000" i="1" dirty="0"/>
              <a:t>Source: National Institute of Drug Abuse, Drugs, Brains, and Behavior: The Science of Addiction https://www.drugabuse.gov/publications/drugs-brains-behavior-science-addiction/drug-abuse-addiction,  Accessed July 2019</a:t>
            </a:r>
            <a:r>
              <a:rPr lang="en-US" i="1" dirty="0"/>
              <a:t>.</a:t>
            </a:r>
          </a:p>
          <a:p>
            <a:endParaRPr lang="en-US" sz="1000" i="1" dirty="0"/>
          </a:p>
          <a:p>
            <a:endParaRPr lang="en-US" sz="1000" i="1" dirty="0"/>
          </a:p>
          <a:p>
            <a:endParaRPr lang="en-US" dirty="0"/>
          </a:p>
        </p:txBody>
      </p:sp>
      <p:sp>
        <p:nvSpPr>
          <p:cNvPr id="4" name="Date Placeholder 3">
            <a:extLst>
              <a:ext uri="{FF2B5EF4-FFF2-40B4-BE49-F238E27FC236}">
                <a16:creationId xmlns:a16="http://schemas.microsoft.com/office/drawing/2014/main" id="{A21DD8DB-9418-A7EC-3748-CAE4368FF7A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DBF20520-DFDE-5DA4-A271-162ECF51418B}"/>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16365D58-BD54-21F7-5ACC-F0E7B3175174}"/>
              </a:ext>
            </a:extLst>
          </p:cNvPr>
          <p:cNvSpPr>
            <a:spLocks noGrp="1"/>
          </p:cNvSpPr>
          <p:nvPr>
            <p:ph type="sldNum" sz="quarter" idx="5"/>
          </p:nvPr>
        </p:nvSpPr>
        <p:spPr/>
        <p:txBody>
          <a:bodyPr/>
          <a:lstStyle/>
          <a:p>
            <a:fld id="{2F3CA7A2-A12C-4F58-BD84-685881E692C2}" type="slidenum">
              <a:rPr lang="en-US" smtClean="0"/>
              <a:t>46</a:t>
            </a:fld>
            <a:endParaRPr lang="en-US"/>
          </a:p>
        </p:txBody>
      </p:sp>
      <p:sp>
        <p:nvSpPr>
          <p:cNvPr id="7" name="Header Placeholder 6">
            <a:extLst>
              <a:ext uri="{FF2B5EF4-FFF2-40B4-BE49-F238E27FC236}">
                <a16:creationId xmlns:a16="http://schemas.microsoft.com/office/drawing/2014/main" id="{3E75116D-7A48-9EAD-A4DE-9D8079C02504}"/>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5152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4</a:t>
            </a:fld>
            <a:endParaRPr lang="en-US"/>
          </a:p>
        </p:txBody>
      </p:sp>
    </p:spTree>
    <p:extLst>
      <p:ext uri="{BB962C8B-B14F-4D97-AF65-F5344CB8AC3E}">
        <p14:creationId xmlns:p14="http://schemas.microsoft.com/office/powerpoint/2010/main" val="136238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Research shows that adverse childhood experiences (or ACE) have a profound effect on health, functioning and addiction over the course of a lifetime. The ACE study is a large longitudinal study now co-sponsored by Kaiser Permanente and the Center for Disease Control (or CDC).</a:t>
            </a:r>
          </a:p>
          <a:p>
            <a:endParaRPr lang="en-US" dirty="0"/>
          </a:p>
          <a:p>
            <a:r>
              <a:rPr lang="en-US" dirty="0"/>
              <a:t>The ACE test asks about ten types of negative childhood experiences and then tracks health outcomes. </a:t>
            </a:r>
          </a:p>
          <a:p>
            <a:endParaRPr lang="en-US" dirty="0"/>
          </a:p>
          <a:p>
            <a:pPr defTabSz="914265">
              <a:defRPr/>
            </a:pPr>
            <a:r>
              <a:rPr lang="en-US" b="1" i="1" dirty="0"/>
              <a:t>[CLICK MOUSE]</a:t>
            </a:r>
            <a:endParaRPr lang="en-US" dirty="0"/>
          </a:p>
          <a:p>
            <a:r>
              <a:rPr lang="en-US" dirty="0"/>
              <a:t>Risk for addiction, other health problems and suicide all go up with each adverse event. </a:t>
            </a:r>
          </a:p>
          <a:p>
            <a:endParaRPr lang="en-US" sz="900" dirty="0"/>
          </a:p>
          <a:p>
            <a:r>
              <a:rPr lang="en-US" sz="1100" i="1" dirty="0"/>
              <a:t>Source: Centers for Disease Control, (CDC) Adverse Childhood Experiences </a:t>
            </a:r>
            <a:r>
              <a:rPr lang="en-US" sz="1100" i="1" dirty="0">
                <a:hlinkClick r:id="rId3"/>
              </a:rPr>
              <a:t>https://www.cdc.gov/violenceprevention/childabuseandneglect/acestudy/about.html</a:t>
            </a:r>
            <a:r>
              <a:rPr lang="en-US" sz="1100" i="1" dirty="0"/>
              <a:t>, Accessed July 2019</a:t>
            </a:r>
          </a:p>
          <a:p>
            <a:endParaRPr lang="en-US" dirty="0"/>
          </a:p>
          <a:p>
            <a:endParaRPr lang="en-US" dirty="0"/>
          </a:p>
        </p:txBody>
      </p:sp>
      <p:sp>
        <p:nvSpPr>
          <p:cNvPr id="4" name="Date Placeholder 3">
            <a:extLst>
              <a:ext uri="{FF2B5EF4-FFF2-40B4-BE49-F238E27FC236}">
                <a16:creationId xmlns:a16="http://schemas.microsoft.com/office/drawing/2014/main" id="{3809CAE3-9FA5-878B-3141-698E1109C916}"/>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072374F9-3F11-21A9-0C2C-05EDB9879264}"/>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1FBBAB95-2477-7EE2-4069-6053E6335515}"/>
              </a:ext>
            </a:extLst>
          </p:cNvPr>
          <p:cNvSpPr>
            <a:spLocks noGrp="1"/>
          </p:cNvSpPr>
          <p:nvPr>
            <p:ph type="sldNum" sz="quarter" idx="5"/>
          </p:nvPr>
        </p:nvSpPr>
        <p:spPr/>
        <p:txBody>
          <a:bodyPr/>
          <a:lstStyle/>
          <a:p>
            <a:fld id="{2F3CA7A2-A12C-4F58-BD84-685881E692C2}" type="slidenum">
              <a:rPr lang="en-US" smtClean="0"/>
              <a:t>47</a:t>
            </a:fld>
            <a:endParaRPr lang="en-US"/>
          </a:p>
        </p:txBody>
      </p:sp>
      <p:sp>
        <p:nvSpPr>
          <p:cNvPr id="7" name="Header Placeholder 6">
            <a:extLst>
              <a:ext uri="{FF2B5EF4-FFF2-40B4-BE49-F238E27FC236}">
                <a16:creationId xmlns:a16="http://schemas.microsoft.com/office/drawing/2014/main" id="{348D249D-9042-5E48-940E-A33FE86104FB}"/>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605233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1270000"/>
            <a:ext cx="6021387" cy="3387725"/>
          </a:xfrm>
        </p:spPr>
      </p:sp>
      <p:sp>
        <p:nvSpPr>
          <p:cNvPr id="3" name="Notes Placeholder 2"/>
          <p:cNvSpPr>
            <a:spLocks noGrp="1"/>
          </p:cNvSpPr>
          <p:nvPr>
            <p:ph type="body" idx="1"/>
          </p:nvPr>
        </p:nvSpPr>
        <p:spPr>
          <a:xfrm>
            <a:off x="753431" y="4844605"/>
            <a:ext cx="6027437" cy="3388182"/>
          </a:xfrm>
        </p:spPr>
        <p:txBody>
          <a:bodyPr/>
          <a:lstStyle/>
          <a:p>
            <a:r>
              <a:rPr lang="en-US" dirty="0"/>
              <a:t>A child who experiences four or more traumatic events is </a:t>
            </a:r>
          </a:p>
          <a:p>
            <a:r>
              <a:rPr lang="en-US" b="1" i="1" dirty="0"/>
              <a:t>[CLICK MOUSE]</a:t>
            </a:r>
          </a:p>
          <a:p>
            <a:r>
              <a:rPr lang="en-US" dirty="0"/>
              <a:t>five times more likely to develop alcohol use disorder, </a:t>
            </a:r>
          </a:p>
          <a:p>
            <a:pPr defTabSz="962004">
              <a:defRPr/>
            </a:pPr>
            <a:r>
              <a:rPr lang="en-US" b="1" i="1" dirty="0"/>
              <a:t>[CLICK MOUSE]</a:t>
            </a:r>
          </a:p>
          <a:p>
            <a:r>
              <a:rPr lang="en-US" dirty="0"/>
              <a:t>40-50% Increased Risk of Depression Disorders</a:t>
            </a:r>
          </a:p>
          <a:p>
            <a:pPr defTabSz="962004">
              <a:defRPr/>
            </a:pPr>
            <a:r>
              <a:rPr lang="en-US" b="1" i="1" dirty="0"/>
              <a:t>[CLICK MOUSE]</a:t>
            </a:r>
          </a:p>
          <a:p>
            <a:r>
              <a:rPr lang="en-US" dirty="0"/>
              <a:t>and up to 46 times more likely to become an injection-drug user (or IV drug user) than the general population. </a:t>
            </a:r>
          </a:p>
          <a:p>
            <a:endParaRPr lang="en-US" dirty="0"/>
          </a:p>
          <a:p>
            <a:r>
              <a:rPr lang="en-US" i="1" dirty="0"/>
              <a:t>Source: Centers for Disease Control and Prevention, Adverse Childhood Experiences (ACEs) https://www.cdc.gov/violenceprevention/aces/index.html accessed September 2022. Hughes et al, The effect of multiple adverse childhood experiences on health, August 1, 2017, </a:t>
            </a:r>
            <a:r>
              <a:rPr lang="en-US" dirty="0">
                <a:effectLst/>
              </a:rPr>
              <a:t>DOI: </a:t>
            </a:r>
            <a:r>
              <a:rPr lang="en-US" u="none" strike="noStrike" dirty="0">
                <a:effectLst/>
                <a:hlinkClick r:id="rId3"/>
              </a:rPr>
              <a:t>https://doi.org/10.1016/S2468-2667(17)30118-4</a:t>
            </a:r>
            <a:endParaRPr lang="en-US" dirty="0">
              <a:effectLst/>
            </a:endParaRPr>
          </a:p>
          <a:p>
            <a:endParaRPr lang="en-US" dirty="0"/>
          </a:p>
          <a:p>
            <a:endParaRPr lang="en-US" dirty="0"/>
          </a:p>
        </p:txBody>
      </p:sp>
      <p:sp>
        <p:nvSpPr>
          <p:cNvPr id="4" name="Date Placeholder 3">
            <a:extLst>
              <a:ext uri="{FF2B5EF4-FFF2-40B4-BE49-F238E27FC236}">
                <a16:creationId xmlns:a16="http://schemas.microsoft.com/office/drawing/2014/main" id="{6F040ECD-FCE5-AA53-08F0-C14D12D31D02}"/>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75A340CF-4877-377C-DB3D-A96225654D2A}"/>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FDFD8D3-2CD5-BE3E-D413-E78E69CFB993}"/>
              </a:ext>
            </a:extLst>
          </p:cNvPr>
          <p:cNvSpPr>
            <a:spLocks noGrp="1"/>
          </p:cNvSpPr>
          <p:nvPr>
            <p:ph type="sldNum" sz="quarter" idx="5"/>
          </p:nvPr>
        </p:nvSpPr>
        <p:spPr/>
        <p:txBody>
          <a:bodyPr/>
          <a:lstStyle/>
          <a:p>
            <a:fld id="{2F3CA7A2-A12C-4F58-BD84-685881E692C2}" type="slidenum">
              <a:rPr lang="en-US" smtClean="0"/>
              <a:t>48</a:t>
            </a:fld>
            <a:endParaRPr lang="en-US"/>
          </a:p>
        </p:txBody>
      </p:sp>
      <p:sp>
        <p:nvSpPr>
          <p:cNvPr id="7" name="Header Placeholder 6">
            <a:extLst>
              <a:ext uri="{FF2B5EF4-FFF2-40B4-BE49-F238E27FC236}">
                <a16:creationId xmlns:a16="http://schemas.microsoft.com/office/drawing/2014/main" id="{68E41148-172C-942F-3A33-06320BC03CB6}"/>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96350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r>
              <a:rPr lang="en-US" dirty="0"/>
              <a:t>Effects on the Brain</a:t>
            </a:r>
          </a:p>
          <a:p>
            <a:r>
              <a:rPr lang="en-US" dirty="0"/>
              <a:t>This section of the course will look at the effects on the brain from substances such as drugs and alcohol.</a:t>
            </a:r>
          </a:p>
          <a:p>
            <a:endParaRPr lang="en-US" dirty="0"/>
          </a:p>
        </p:txBody>
      </p:sp>
      <p:sp>
        <p:nvSpPr>
          <p:cNvPr id="4" name="Date Placeholder 3">
            <a:extLst>
              <a:ext uri="{FF2B5EF4-FFF2-40B4-BE49-F238E27FC236}">
                <a16:creationId xmlns:a16="http://schemas.microsoft.com/office/drawing/2014/main" id="{89C8F33B-F8A2-8961-C2E1-9B7037469CDF}"/>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8EC9339F-FC86-9189-050F-55BF14930348}"/>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DDF7A15A-43C6-C019-01A5-DF31CCE751B9}"/>
              </a:ext>
            </a:extLst>
          </p:cNvPr>
          <p:cNvSpPr>
            <a:spLocks noGrp="1"/>
          </p:cNvSpPr>
          <p:nvPr>
            <p:ph type="sldNum" sz="quarter" idx="5"/>
          </p:nvPr>
        </p:nvSpPr>
        <p:spPr/>
        <p:txBody>
          <a:bodyPr/>
          <a:lstStyle/>
          <a:p>
            <a:fld id="{2F3CA7A2-A12C-4F58-BD84-685881E692C2}" type="slidenum">
              <a:rPr lang="en-US" smtClean="0"/>
              <a:t>49</a:t>
            </a:fld>
            <a:endParaRPr lang="en-US"/>
          </a:p>
        </p:txBody>
      </p:sp>
      <p:sp>
        <p:nvSpPr>
          <p:cNvPr id="7" name="Header Placeholder 6">
            <a:extLst>
              <a:ext uri="{FF2B5EF4-FFF2-40B4-BE49-F238E27FC236}">
                <a16:creationId xmlns:a16="http://schemas.microsoft.com/office/drawing/2014/main" id="{D2410449-521F-8668-B01E-E1B735EAE1FA}"/>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996535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50</a:t>
            </a:fld>
            <a:endParaRPr lang="en-US"/>
          </a:p>
        </p:txBody>
      </p:sp>
    </p:spTree>
    <p:extLst>
      <p:ext uri="{BB962C8B-B14F-4D97-AF65-F5344CB8AC3E}">
        <p14:creationId xmlns:p14="http://schemas.microsoft.com/office/powerpoint/2010/main" val="2963559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a:xfrm>
            <a:off x="753757" y="4266127"/>
            <a:ext cx="5650722" cy="3682029"/>
          </a:xfrm>
        </p:spPr>
        <p:txBody>
          <a:bodyPr/>
          <a:lstStyle/>
          <a:p>
            <a:r>
              <a:rPr lang="en-US" dirty="0"/>
              <a:t>We used to think addiction was a moral failing. But there is a growing body of research showing that there are differences between those who use substances and those with addiction. </a:t>
            </a:r>
          </a:p>
          <a:p>
            <a:endParaRPr lang="en-US" dirty="0"/>
          </a:p>
          <a:p>
            <a:r>
              <a:rPr lang="en-US" sz="1100" i="1" dirty="0"/>
              <a:t>Source: National Institute of Drug Abuse: The Science of Drug Abuse and Addiction, Updated  August 2016</a:t>
            </a:r>
          </a:p>
          <a:p>
            <a:endParaRPr lang="en-US" dirty="0"/>
          </a:p>
        </p:txBody>
      </p:sp>
      <p:sp>
        <p:nvSpPr>
          <p:cNvPr id="4" name="Date Placeholder 3">
            <a:extLst>
              <a:ext uri="{FF2B5EF4-FFF2-40B4-BE49-F238E27FC236}">
                <a16:creationId xmlns:a16="http://schemas.microsoft.com/office/drawing/2014/main" id="{BCFC462F-3C7F-5209-D431-3B13DDABB46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BFF451C0-4A52-DFB5-2DD5-0BB34DDC45C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D7DD576C-C346-5F7E-90E5-5D95B8231775}"/>
              </a:ext>
            </a:extLst>
          </p:cNvPr>
          <p:cNvSpPr>
            <a:spLocks noGrp="1"/>
          </p:cNvSpPr>
          <p:nvPr>
            <p:ph type="sldNum" sz="quarter" idx="5"/>
          </p:nvPr>
        </p:nvSpPr>
        <p:spPr/>
        <p:txBody>
          <a:bodyPr/>
          <a:lstStyle/>
          <a:p>
            <a:fld id="{2F3CA7A2-A12C-4F58-BD84-685881E692C2}" type="slidenum">
              <a:rPr lang="en-US" smtClean="0"/>
              <a:t>51</a:t>
            </a:fld>
            <a:endParaRPr lang="en-US"/>
          </a:p>
        </p:txBody>
      </p:sp>
      <p:sp>
        <p:nvSpPr>
          <p:cNvPr id="7" name="Header Placeholder 6">
            <a:extLst>
              <a:ext uri="{FF2B5EF4-FFF2-40B4-BE49-F238E27FC236}">
                <a16:creationId xmlns:a16="http://schemas.microsoft.com/office/drawing/2014/main" id="{C169DC29-2EEE-5728-9754-9F41D865A85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831331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a:xfrm>
            <a:off x="753757" y="4266127"/>
            <a:ext cx="5650722" cy="3682029"/>
          </a:xfrm>
        </p:spPr>
        <p:txBody>
          <a:bodyPr/>
          <a:lstStyle/>
          <a:p>
            <a:r>
              <a:rPr lang="en-US" dirty="0"/>
              <a:t>One can be mentally dependent on things, but addiction suggests a more severe turning point where changes in the brain occur. </a:t>
            </a:r>
          </a:p>
          <a:p>
            <a:endParaRPr lang="en-US" dirty="0"/>
          </a:p>
          <a:p>
            <a:r>
              <a:rPr lang="en-US" sz="1100" i="1" dirty="0"/>
              <a:t>Source: National Institute of Drug Abuse: The Science of Drug Abuse and Addiction, Updated  August 2016</a:t>
            </a:r>
          </a:p>
          <a:p>
            <a:endParaRPr lang="en-US" dirty="0"/>
          </a:p>
        </p:txBody>
      </p:sp>
      <p:sp>
        <p:nvSpPr>
          <p:cNvPr id="4" name="Date Placeholder 3">
            <a:extLst>
              <a:ext uri="{FF2B5EF4-FFF2-40B4-BE49-F238E27FC236}">
                <a16:creationId xmlns:a16="http://schemas.microsoft.com/office/drawing/2014/main" id="{C7269936-5401-779E-E6AA-DBA32D3DCFD4}"/>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CA7726B2-8084-B0A0-9576-61E12E3CD47D}"/>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342F5037-465F-9142-97FF-91354270E21D}"/>
              </a:ext>
            </a:extLst>
          </p:cNvPr>
          <p:cNvSpPr>
            <a:spLocks noGrp="1"/>
          </p:cNvSpPr>
          <p:nvPr>
            <p:ph type="sldNum" sz="quarter" idx="5"/>
          </p:nvPr>
        </p:nvSpPr>
        <p:spPr/>
        <p:txBody>
          <a:bodyPr/>
          <a:lstStyle/>
          <a:p>
            <a:fld id="{2F3CA7A2-A12C-4F58-BD84-685881E692C2}" type="slidenum">
              <a:rPr lang="en-US" smtClean="0"/>
              <a:t>52</a:t>
            </a:fld>
            <a:endParaRPr lang="en-US"/>
          </a:p>
        </p:txBody>
      </p:sp>
      <p:sp>
        <p:nvSpPr>
          <p:cNvPr id="7" name="Header Placeholder 6">
            <a:extLst>
              <a:ext uri="{FF2B5EF4-FFF2-40B4-BE49-F238E27FC236}">
                <a16:creationId xmlns:a16="http://schemas.microsoft.com/office/drawing/2014/main" id="{DD9D5770-4DD9-494B-4C58-13B364271E89}"/>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654453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a:xfrm>
            <a:off x="753757" y="4263662"/>
            <a:ext cx="5650722" cy="3682029"/>
          </a:xfrm>
        </p:spPr>
        <p:txBody>
          <a:bodyPr/>
          <a:lstStyle/>
          <a:p>
            <a:r>
              <a:rPr lang="en-US" dirty="0"/>
              <a:t>Addiction changes both the brain structure and function. What began as a choice, is hardwired as CRITICAL for our survival.</a:t>
            </a:r>
          </a:p>
          <a:p>
            <a:endParaRPr lang="en-US" dirty="0"/>
          </a:p>
          <a:p>
            <a:r>
              <a:rPr lang="en-US" sz="1100" i="1" dirty="0"/>
              <a:t>Source: National Institute of Drug Abuse: The Science of Drug Abuse and Addiction, Updated  August 2016</a:t>
            </a:r>
          </a:p>
          <a:p>
            <a:endParaRPr lang="en-US" sz="1100" i="1" dirty="0"/>
          </a:p>
          <a:p>
            <a:pPr defTabSz="937900">
              <a:defRPr/>
            </a:pPr>
            <a:r>
              <a:rPr lang="en-US" sz="1100" b="1" i="1" dirty="0">
                <a:solidFill>
                  <a:prstClr val="black"/>
                </a:solidFill>
              </a:rPr>
              <a:t>ANIMATIONS ARE TIMED TO APPEAR ON-SCREEN WITHOUT NEED TO [CLICK MOUSE]</a:t>
            </a:r>
          </a:p>
          <a:p>
            <a:endParaRPr lang="en-US" sz="1100" i="1" dirty="0"/>
          </a:p>
          <a:p>
            <a:endParaRPr lang="en-US" dirty="0"/>
          </a:p>
        </p:txBody>
      </p:sp>
      <p:sp>
        <p:nvSpPr>
          <p:cNvPr id="4" name="Date Placeholder 3">
            <a:extLst>
              <a:ext uri="{FF2B5EF4-FFF2-40B4-BE49-F238E27FC236}">
                <a16:creationId xmlns:a16="http://schemas.microsoft.com/office/drawing/2014/main" id="{A444C15C-7315-B70B-CC07-6DE1619CB44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05F1745-5C92-E266-8504-6208621267D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0255A7AD-5BEB-6DF9-CBBA-9C4EA71072E9}"/>
              </a:ext>
            </a:extLst>
          </p:cNvPr>
          <p:cNvSpPr>
            <a:spLocks noGrp="1"/>
          </p:cNvSpPr>
          <p:nvPr>
            <p:ph type="sldNum" sz="quarter" idx="5"/>
          </p:nvPr>
        </p:nvSpPr>
        <p:spPr/>
        <p:txBody>
          <a:bodyPr/>
          <a:lstStyle/>
          <a:p>
            <a:fld id="{2F3CA7A2-A12C-4F58-BD84-685881E692C2}" type="slidenum">
              <a:rPr lang="en-US" smtClean="0"/>
              <a:t>53</a:t>
            </a:fld>
            <a:endParaRPr lang="en-US"/>
          </a:p>
        </p:txBody>
      </p:sp>
      <p:sp>
        <p:nvSpPr>
          <p:cNvPr id="7" name="Header Placeholder 6">
            <a:extLst>
              <a:ext uri="{FF2B5EF4-FFF2-40B4-BE49-F238E27FC236}">
                <a16:creationId xmlns:a16="http://schemas.microsoft.com/office/drawing/2014/main" id="{FD4F39A1-9DC7-B67B-D4E7-0CEA9AD1EAE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227494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568325"/>
            <a:ext cx="5915025" cy="3327400"/>
          </a:xfrm>
        </p:spPr>
      </p:sp>
      <p:sp>
        <p:nvSpPr>
          <p:cNvPr id="3" name="Notes Placeholder 2"/>
          <p:cNvSpPr>
            <a:spLocks noGrp="1"/>
          </p:cNvSpPr>
          <p:nvPr>
            <p:ph type="body" idx="1"/>
          </p:nvPr>
        </p:nvSpPr>
        <p:spPr>
          <a:xfrm>
            <a:off x="729884" y="4100946"/>
            <a:ext cx="6362164" cy="5344049"/>
          </a:xfrm>
        </p:spPr>
        <p:txBody>
          <a:bodyPr/>
          <a:lstStyle/>
          <a:p>
            <a:r>
              <a:rPr lang="en-US" dirty="0"/>
              <a:t>Within the Limbic System is the Brain’s Reward Pathway.</a:t>
            </a:r>
          </a:p>
          <a:p>
            <a:endParaRPr lang="en-US" dirty="0"/>
          </a:p>
          <a:p>
            <a:r>
              <a:rPr lang="en-US" dirty="0"/>
              <a:t>The main job of the brain’s reward pathway is to help us avoid painful/harmful experiences and to make us feel good when we engage in behaviors that are necessary for our survival. The reward pathway connects to other areas of our brain to </a:t>
            </a:r>
            <a:r>
              <a:rPr lang="en-US" u="sng" dirty="0"/>
              <a:t>collect</a:t>
            </a:r>
            <a:r>
              <a:rPr lang="en-US" dirty="0"/>
              <a:t> information and to </a:t>
            </a:r>
            <a:r>
              <a:rPr lang="en-US" u="sng" dirty="0"/>
              <a:t>communicate</a:t>
            </a:r>
            <a:r>
              <a:rPr lang="en-US" dirty="0"/>
              <a:t> information that results in our behavior.</a:t>
            </a:r>
          </a:p>
          <a:p>
            <a:pPr lvl="2"/>
            <a:endParaRPr lang="en-US" dirty="0"/>
          </a:p>
          <a:p>
            <a:r>
              <a:rPr lang="en-US" i="1" dirty="0"/>
              <a:t>Source: The Science of Addiction: Genetics and the Brain, Genetic Science Learning Center. 2016. University of Utah. April 2016 http://learn.genetics.utah.edu/content/addiction/</a:t>
            </a:r>
          </a:p>
        </p:txBody>
      </p:sp>
      <p:sp>
        <p:nvSpPr>
          <p:cNvPr id="4" name="Date Placeholder 3">
            <a:extLst>
              <a:ext uri="{FF2B5EF4-FFF2-40B4-BE49-F238E27FC236}">
                <a16:creationId xmlns:a16="http://schemas.microsoft.com/office/drawing/2014/main" id="{56B5FAB1-7227-A4BB-D1A2-F3FEC4CB44D2}"/>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E2C57FF-6C95-189E-226C-FE25E97EA7E0}"/>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94B21DBE-9E61-0262-E6BE-D4F64C49C13D}"/>
              </a:ext>
            </a:extLst>
          </p:cNvPr>
          <p:cNvSpPr>
            <a:spLocks noGrp="1"/>
          </p:cNvSpPr>
          <p:nvPr>
            <p:ph type="sldNum" sz="quarter" idx="5"/>
          </p:nvPr>
        </p:nvSpPr>
        <p:spPr/>
        <p:txBody>
          <a:bodyPr/>
          <a:lstStyle/>
          <a:p>
            <a:fld id="{2F3CA7A2-A12C-4F58-BD84-685881E692C2}" type="slidenum">
              <a:rPr lang="en-US" smtClean="0"/>
              <a:t>54</a:t>
            </a:fld>
            <a:endParaRPr lang="en-US"/>
          </a:p>
        </p:txBody>
      </p:sp>
      <p:sp>
        <p:nvSpPr>
          <p:cNvPr id="7" name="Header Placeholder 6">
            <a:extLst>
              <a:ext uri="{FF2B5EF4-FFF2-40B4-BE49-F238E27FC236}">
                <a16:creationId xmlns:a16="http://schemas.microsoft.com/office/drawing/2014/main" id="{CED6F687-2296-3584-4002-28D01825EB93}"/>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537061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490538"/>
            <a:ext cx="5813425" cy="3270250"/>
          </a:xfrm>
        </p:spPr>
      </p:sp>
      <p:sp>
        <p:nvSpPr>
          <p:cNvPr id="3" name="Notes Placeholder 2"/>
          <p:cNvSpPr>
            <a:spLocks noGrp="1"/>
          </p:cNvSpPr>
          <p:nvPr>
            <p:ph type="body" idx="1"/>
          </p:nvPr>
        </p:nvSpPr>
        <p:spPr>
          <a:xfrm>
            <a:off x="729884" y="4027056"/>
            <a:ext cx="5918566" cy="5417939"/>
          </a:xfrm>
        </p:spPr>
        <p:txBody>
          <a:bodyPr/>
          <a:lstStyle/>
          <a:p>
            <a:r>
              <a:rPr lang="en-US" dirty="0"/>
              <a:t>Our brain decides what behaviors to do based on motivation which is </a:t>
            </a:r>
            <a:r>
              <a:rPr lang="en-US" u="sng" dirty="0"/>
              <a:t>driven by a brain chemical (or neurotransmitter) called dopamine.</a:t>
            </a:r>
            <a:r>
              <a:rPr lang="en-US" u="none" dirty="0"/>
              <a:t> </a:t>
            </a:r>
            <a:r>
              <a:rPr lang="en-US" b="0" i="0" kern="1200" dirty="0">
                <a:solidFill>
                  <a:schemeClr val="tx1"/>
                </a:solidFill>
                <a:effectLst/>
                <a:latin typeface="+mn-lt"/>
                <a:ea typeface="+mn-ea"/>
                <a:cs typeface="+mn-cs"/>
              </a:rPr>
              <a:t>Neurotransmitters control communication throughout our body and brain and react differently to various drugs. </a:t>
            </a:r>
          </a:p>
          <a:p>
            <a:endParaRPr lang="en-US" b="0" i="0" kern="1200" dirty="0">
              <a:solidFill>
                <a:schemeClr val="tx1"/>
              </a:solidFill>
              <a:effectLst/>
              <a:latin typeface="+mn-lt"/>
              <a:ea typeface="+mn-ea"/>
              <a:cs typeface="+mn-cs"/>
            </a:endParaRPr>
          </a:p>
          <a:p>
            <a:r>
              <a:rPr lang="en-US" b="1" i="1" kern="1200" dirty="0">
                <a:solidFill>
                  <a:schemeClr val="tx1"/>
                </a:solidFill>
                <a:effectLst/>
                <a:latin typeface="+mn-lt"/>
                <a:ea typeface="+mn-ea"/>
                <a:cs typeface="+mn-cs"/>
              </a:rPr>
              <a:t>[CLICK MOUSE]</a:t>
            </a:r>
          </a:p>
          <a:p>
            <a:r>
              <a:rPr lang="en-US" b="0" i="0" kern="1200" dirty="0">
                <a:solidFill>
                  <a:schemeClr val="tx1"/>
                </a:solidFill>
                <a:effectLst/>
                <a:latin typeface="+mn-lt"/>
                <a:ea typeface="+mn-ea"/>
                <a:cs typeface="+mn-cs"/>
              </a:rPr>
              <a:t>Dopamine </a:t>
            </a:r>
            <a:r>
              <a:rPr lang="en-US" dirty="0"/>
              <a:t>is released when it recognizes that something is “good” and important for our survival. Dopamine causes us to experience pleasure, it’s the Brain telling us…</a:t>
            </a:r>
          </a:p>
          <a:p>
            <a:pPr lvl="2"/>
            <a:r>
              <a:rPr lang="en-US" u="sng" dirty="0"/>
              <a:t>This is good for you. It’s important for your survival. Do this again.</a:t>
            </a:r>
          </a:p>
          <a:p>
            <a:endParaRPr lang="en-US" dirty="0"/>
          </a:p>
          <a:p>
            <a:pPr lvl="0"/>
            <a:endParaRPr lang="en-US" sz="1400" dirty="0"/>
          </a:p>
          <a:p>
            <a:pPr defTabSz="914265">
              <a:defRPr/>
            </a:pPr>
            <a:r>
              <a:rPr lang="en-US" sz="1100" i="1" dirty="0"/>
              <a:t>Sources: National Institute of Drug Abuse: Drugs, Brains, and Behavior: The Science of Addiction, </a:t>
            </a:r>
            <a:r>
              <a:rPr lang="en-US" sz="1100" i="1" dirty="0">
                <a:hlinkClick r:id="rId3"/>
              </a:rPr>
              <a:t>https://www.drugabuse.gov/publications/drugs-brains-behavior-science-addiction/drugs-brain</a:t>
            </a:r>
            <a:r>
              <a:rPr lang="en-US" sz="1100" i="1" dirty="0"/>
              <a:t>, accessed July 2019and The Science of Addiction: Genetics and the Brain, Genetic Science Learning Center. 2016. University of Utah. April 2016 http://learn.genetics.utah.edu/content/addiction/</a:t>
            </a:r>
          </a:p>
          <a:p>
            <a:pPr defTabSz="914265">
              <a:defRPr/>
            </a:pPr>
            <a:endParaRPr lang="en-US" sz="900" i="1" dirty="0"/>
          </a:p>
          <a:p>
            <a:pPr defTabSz="914265">
              <a:defRPr/>
            </a:pPr>
            <a:r>
              <a:rPr lang="en-US" b="1" i="1" baseline="0" dirty="0"/>
              <a:t>ANIMATIONS ARE TIMED TO APPEAR ON-SCREEN WITHOUT NEED TO [CLICK MOUSE]</a:t>
            </a:r>
            <a:endParaRPr lang="en-US" dirty="0"/>
          </a:p>
          <a:p>
            <a:pPr defTabSz="914265">
              <a:defRPr/>
            </a:pPr>
            <a:endParaRPr lang="en-US" i="1" dirty="0"/>
          </a:p>
        </p:txBody>
      </p:sp>
      <p:sp>
        <p:nvSpPr>
          <p:cNvPr id="4" name="Date Placeholder 3">
            <a:extLst>
              <a:ext uri="{FF2B5EF4-FFF2-40B4-BE49-F238E27FC236}">
                <a16:creationId xmlns:a16="http://schemas.microsoft.com/office/drawing/2014/main" id="{62B32940-9D35-871F-4D22-A9D745F18C29}"/>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10C6A123-4781-A74D-D9C7-87C3B7874919}"/>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02500C6E-7AF8-40BC-4430-BDBBC46811A1}"/>
              </a:ext>
            </a:extLst>
          </p:cNvPr>
          <p:cNvSpPr>
            <a:spLocks noGrp="1"/>
          </p:cNvSpPr>
          <p:nvPr>
            <p:ph type="sldNum" sz="quarter" idx="5"/>
          </p:nvPr>
        </p:nvSpPr>
        <p:spPr/>
        <p:txBody>
          <a:bodyPr/>
          <a:lstStyle/>
          <a:p>
            <a:fld id="{2F3CA7A2-A12C-4F58-BD84-685881E692C2}" type="slidenum">
              <a:rPr lang="en-US" smtClean="0"/>
              <a:t>55</a:t>
            </a:fld>
            <a:endParaRPr lang="en-US"/>
          </a:p>
        </p:txBody>
      </p:sp>
      <p:sp>
        <p:nvSpPr>
          <p:cNvPr id="7" name="Header Placeholder 6">
            <a:extLst>
              <a:ext uri="{FF2B5EF4-FFF2-40B4-BE49-F238E27FC236}">
                <a16:creationId xmlns:a16="http://schemas.microsoft.com/office/drawing/2014/main" id="{07D46295-659F-1805-FA7B-7402E51E070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935659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490538"/>
            <a:ext cx="5813425" cy="3270250"/>
          </a:xfrm>
        </p:spPr>
      </p:sp>
      <p:sp>
        <p:nvSpPr>
          <p:cNvPr id="3" name="Notes Placeholder 2"/>
          <p:cNvSpPr>
            <a:spLocks noGrp="1"/>
          </p:cNvSpPr>
          <p:nvPr>
            <p:ph type="body" idx="1"/>
          </p:nvPr>
        </p:nvSpPr>
        <p:spPr>
          <a:xfrm>
            <a:off x="729884" y="4027056"/>
            <a:ext cx="5918566" cy="5417939"/>
          </a:xfrm>
        </p:spPr>
        <p:txBody>
          <a:bodyPr/>
          <a:lstStyle/>
          <a:p>
            <a:pPr defTabSz="914265">
              <a:defRPr/>
            </a:pPr>
            <a:r>
              <a:rPr lang="en-US" dirty="0"/>
              <a:t>Dopamine not only contributes to the experience of pleasure, but also plays a role in behaviors, learning, and memory—three key elements in the transition from liking something to becoming addicted to it.</a:t>
            </a:r>
          </a:p>
          <a:p>
            <a:pPr lvl="0"/>
            <a:endParaRPr lang="en-US" sz="1400" dirty="0"/>
          </a:p>
          <a:p>
            <a:pPr defTabSz="914265">
              <a:defRPr/>
            </a:pPr>
            <a:r>
              <a:rPr lang="en-US" sz="1000" i="1" dirty="0"/>
              <a:t>Sources: National Institute of Drug Abuse: Drugs, Brains, and Behavior: The Science of Addiction, https://www.drugabuse.gov/publications/drugs-brains-behavior-science-addiction/drugs-brain, accessed July 2019and The Science of Addiction: Genetics and the Brain, Genetic Science Learning Center. 2016. University of Utah. April 2016 http://learn.genetics.utah.edu/content/addiction/</a:t>
            </a:r>
          </a:p>
          <a:p>
            <a:pPr defTabSz="914265">
              <a:defRPr/>
            </a:pPr>
            <a:endParaRPr lang="en-US" sz="900" i="1" dirty="0"/>
          </a:p>
          <a:p>
            <a:pPr defTabSz="914265">
              <a:defRPr/>
            </a:pPr>
            <a:r>
              <a:rPr lang="en-US" b="1" i="1" baseline="0" dirty="0"/>
              <a:t>ANIMATIONS ARE TIMED TO APPEAR ON-SCREEN WITHOUT NEED TO [CLICK MOUSE]</a:t>
            </a:r>
            <a:endParaRPr lang="en-US" dirty="0"/>
          </a:p>
          <a:p>
            <a:pPr defTabSz="914265">
              <a:defRPr/>
            </a:pPr>
            <a:endParaRPr lang="en-US" i="1" dirty="0"/>
          </a:p>
        </p:txBody>
      </p:sp>
      <p:sp>
        <p:nvSpPr>
          <p:cNvPr id="4" name="Date Placeholder 3">
            <a:extLst>
              <a:ext uri="{FF2B5EF4-FFF2-40B4-BE49-F238E27FC236}">
                <a16:creationId xmlns:a16="http://schemas.microsoft.com/office/drawing/2014/main" id="{AFC9DA58-F691-F90E-F9CF-E56C8BE12860}"/>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77B2CE1-66EC-EEC4-AA2F-9D249EC653E7}"/>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45442A46-B70F-AF20-E704-CCEF14BBDE96}"/>
              </a:ext>
            </a:extLst>
          </p:cNvPr>
          <p:cNvSpPr>
            <a:spLocks noGrp="1"/>
          </p:cNvSpPr>
          <p:nvPr>
            <p:ph type="sldNum" sz="quarter" idx="5"/>
          </p:nvPr>
        </p:nvSpPr>
        <p:spPr/>
        <p:txBody>
          <a:bodyPr/>
          <a:lstStyle/>
          <a:p>
            <a:fld id="{2F3CA7A2-A12C-4F58-BD84-685881E692C2}" type="slidenum">
              <a:rPr lang="en-US" smtClean="0"/>
              <a:t>56</a:t>
            </a:fld>
            <a:endParaRPr lang="en-US"/>
          </a:p>
        </p:txBody>
      </p:sp>
      <p:sp>
        <p:nvSpPr>
          <p:cNvPr id="7" name="Header Placeholder 6">
            <a:extLst>
              <a:ext uri="{FF2B5EF4-FFF2-40B4-BE49-F238E27FC236}">
                <a16:creationId xmlns:a16="http://schemas.microsoft.com/office/drawing/2014/main" id="{E27BC446-A4E0-7E4D-F3F0-643380D8C19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51427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Brain and the Disease of Addiction Shortened (2/2024)</a:t>
            </a:r>
            <a:endParaRPr lang="en-US" dirty="0"/>
          </a:p>
        </p:txBody>
      </p:sp>
      <p:sp>
        <p:nvSpPr>
          <p:cNvPr id="5" name="Date Placeholder 4"/>
          <p:cNvSpPr>
            <a:spLocks noGrp="1"/>
          </p:cNvSpPr>
          <p:nvPr>
            <p:ph type="dt" idx="1"/>
          </p:nvPr>
        </p:nvSpPr>
        <p:spPr/>
        <p:txBody>
          <a:bodyPr/>
          <a:lstStyle/>
          <a:p>
            <a:r>
              <a:rPr lang="en-US"/>
              <a:t>OverdoseLifeline.org</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6</a:t>
            </a:fld>
            <a:endParaRPr lang="en-US"/>
          </a:p>
        </p:txBody>
      </p:sp>
    </p:spTree>
    <p:extLst>
      <p:ext uri="{BB962C8B-B14F-4D97-AF65-F5344CB8AC3E}">
        <p14:creationId xmlns:p14="http://schemas.microsoft.com/office/powerpoint/2010/main" val="839854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Drugs release an incredible amount of dopamine at far greater levels than other activities such as eating or drinking. Flooding our brain.</a:t>
            </a:r>
          </a:p>
          <a:p>
            <a:endParaRPr lang="en-US" dirty="0"/>
          </a:p>
          <a:p>
            <a:pPr defTabSz="914265">
              <a:defRPr/>
            </a:pPr>
            <a:r>
              <a:rPr lang="en-US" dirty="0">
                <a:solidFill>
                  <a:prstClr val="black">
                    <a:lumMod val="75000"/>
                    <a:lumOff val="25000"/>
                  </a:prstClr>
                </a:solidFill>
              </a:rPr>
              <a:t>The initial decision to take drugs is typically voluntary. </a:t>
            </a:r>
            <a:endParaRPr lang="en-US" dirty="0"/>
          </a:p>
          <a:p>
            <a:endParaRPr lang="en-US" sz="1000" i="1" dirty="0"/>
          </a:p>
          <a:p>
            <a:r>
              <a:rPr lang="en-US" sz="1000" i="1" dirty="0"/>
              <a:t>Sources: National Institute of Drug Abuse: Drugs, Brains, and Behavior: The Science of Addiction, https://www.drugabuse.gov/publications/drugs-brains-behavior-science-addiction/drugs-brain, accessed July 2019and The Science of Addiction: Genetics and the Brain, Genetic Science Learning Center. 2016. University of Utah. April 2016 http://learn.genetics.utah.edu/content/addiction/</a:t>
            </a:r>
          </a:p>
          <a:p>
            <a:endParaRPr lang="en-US" sz="1000" i="1" dirty="0"/>
          </a:p>
          <a:p>
            <a:pPr defTabSz="914265">
              <a:defRPr/>
            </a:pPr>
            <a:r>
              <a:rPr lang="en-US" sz="1000" b="1" i="1" dirty="0"/>
              <a:t>ANIMATIONS ARE TIMED TO APPEAR ON-SCREEN WITHOUT NEED TO [CLICK MOUSE]</a:t>
            </a:r>
            <a:endParaRPr lang="en-US" sz="1000" dirty="0"/>
          </a:p>
          <a:p>
            <a:endParaRPr lang="en-US" sz="1000" i="1" dirty="0"/>
          </a:p>
          <a:p>
            <a:endParaRPr lang="en-US" dirty="0"/>
          </a:p>
        </p:txBody>
      </p:sp>
      <p:sp>
        <p:nvSpPr>
          <p:cNvPr id="4" name="Date Placeholder 3">
            <a:extLst>
              <a:ext uri="{FF2B5EF4-FFF2-40B4-BE49-F238E27FC236}">
                <a16:creationId xmlns:a16="http://schemas.microsoft.com/office/drawing/2014/main" id="{4FEEEC7C-171E-8F3F-AE6D-1E0B3E3078A6}"/>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001C930A-CD4E-B480-E5F8-7053F7EEA942}"/>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67CBB9D8-1689-EBE7-B326-B732861CB898}"/>
              </a:ext>
            </a:extLst>
          </p:cNvPr>
          <p:cNvSpPr>
            <a:spLocks noGrp="1"/>
          </p:cNvSpPr>
          <p:nvPr>
            <p:ph type="sldNum" sz="quarter" idx="5"/>
          </p:nvPr>
        </p:nvSpPr>
        <p:spPr/>
        <p:txBody>
          <a:bodyPr/>
          <a:lstStyle/>
          <a:p>
            <a:fld id="{2F3CA7A2-A12C-4F58-BD84-685881E692C2}" type="slidenum">
              <a:rPr lang="en-US" smtClean="0"/>
              <a:t>57</a:t>
            </a:fld>
            <a:endParaRPr lang="en-US"/>
          </a:p>
        </p:txBody>
      </p:sp>
      <p:sp>
        <p:nvSpPr>
          <p:cNvPr id="7" name="Header Placeholder 6">
            <a:extLst>
              <a:ext uri="{FF2B5EF4-FFF2-40B4-BE49-F238E27FC236}">
                <a16:creationId xmlns:a16="http://schemas.microsoft.com/office/drawing/2014/main" id="{D569F6CD-627E-771E-CB46-E7C88DCD34AC}"/>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833306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554038"/>
            <a:ext cx="5759450" cy="3240087"/>
          </a:xfrm>
        </p:spPr>
      </p:sp>
      <p:sp>
        <p:nvSpPr>
          <p:cNvPr id="3" name="Notes Placeholder 2"/>
          <p:cNvSpPr>
            <a:spLocks noGrp="1"/>
          </p:cNvSpPr>
          <p:nvPr>
            <p:ph type="body" idx="1"/>
          </p:nvPr>
        </p:nvSpPr>
        <p:spPr>
          <a:xfrm>
            <a:off x="731521" y="3999345"/>
            <a:ext cx="5955606" cy="4401705"/>
          </a:xfrm>
        </p:spPr>
        <p:txBody>
          <a:bodyPr/>
          <a:lstStyle/>
          <a:p>
            <a:pPr defTabSz="937762">
              <a:defRPr/>
            </a:pPr>
            <a:r>
              <a:rPr lang="en-US" dirty="0">
                <a:solidFill>
                  <a:schemeClr val="tx1">
                    <a:lumMod val="75000"/>
                    <a:lumOff val="25000"/>
                  </a:schemeClr>
                </a:solidFill>
              </a:rPr>
              <a:t>However, with continued use, the brain makes less dopamine naturally, relying on and needing more of the drug to get the same effect.  This is called “Reliance” and “Tolerance”. </a:t>
            </a:r>
          </a:p>
          <a:p>
            <a:pPr defTabSz="937762">
              <a:defRPr/>
            </a:pPr>
            <a:endParaRPr lang="en-US" dirty="0">
              <a:solidFill>
                <a:schemeClr val="tx1">
                  <a:lumMod val="75000"/>
                  <a:lumOff val="25000"/>
                </a:schemeClr>
              </a:solidFill>
            </a:endParaRPr>
          </a:p>
          <a:p>
            <a:pPr defTabSz="937762">
              <a:defRPr/>
            </a:pPr>
            <a:r>
              <a:rPr lang="en-US" b="1" i="1" dirty="0">
                <a:solidFill>
                  <a:schemeClr val="tx1">
                    <a:lumMod val="75000"/>
                    <a:lumOff val="25000"/>
                  </a:schemeClr>
                </a:solidFill>
              </a:rPr>
              <a:t>[CLICK MOUSE]</a:t>
            </a:r>
          </a:p>
          <a:p>
            <a:pPr defTabSz="937762">
              <a:defRPr/>
            </a:pPr>
            <a:r>
              <a:rPr lang="en-US" dirty="0">
                <a:solidFill>
                  <a:schemeClr val="tx1">
                    <a:lumMod val="75000"/>
                    <a:lumOff val="25000"/>
                  </a:schemeClr>
                </a:solidFill>
              </a:rPr>
              <a:t>The ability to exert self-control can become seriously impaired; this impairment in self-control is the hallmark of addiction.</a:t>
            </a:r>
          </a:p>
          <a:p>
            <a:endParaRPr lang="en-US" dirty="0"/>
          </a:p>
          <a:p>
            <a:r>
              <a:rPr lang="en-US" sz="1000" i="1" dirty="0"/>
              <a:t>Source: The Science of Addiction: Genetics and the Brain, Genetic Science Learning Center. 2016. University of Utah. April 2016 http://learn.genetics.utah.edu/content/addiction</a:t>
            </a:r>
          </a:p>
          <a:p>
            <a:endParaRPr lang="en-US" i="1" dirty="0"/>
          </a:p>
          <a:p>
            <a:endParaRPr lang="en-US" i="1" dirty="0"/>
          </a:p>
        </p:txBody>
      </p:sp>
      <p:sp>
        <p:nvSpPr>
          <p:cNvPr id="4" name="Date Placeholder 3">
            <a:extLst>
              <a:ext uri="{FF2B5EF4-FFF2-40B4-BE49-F238E27FC236}">
                <a16:creationId xmlns:a16="http://schemas.microsoft.com/office/drawing/2014/main" id="{F15E1187-C683-2E5C-E7F8-3C4DB456AA89}"/>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C999998-D4A2-E09F-197E-0B76AD94A2D8}"/>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41930F49-0039-A852-2E79-9D45D231D0A4}"/>
              </a:ext>
            </a:extLst>
          </p:cNvPr>
          <p:cNvSpPr>
            <a:spLocks noGrp="1"/>
          </p:cNvSpPr>
          <p:nvPr>
            <p:ph type="sldNum" sz="quarter" idx="5"/>
          </p:nvPr>
        </p:nvSpPr>
        <p:spPr/>
        <p:txBody>
          <a:bodyPr/>
          <a:lstStyle/>
          <a:p>
            <a:fld id="{2F3CA7A2-A12C-4F58-BD84-685881E692C2}" type="slidenum">
              <a:rPr lang="en-US" smtClean="0"/>
              <a:t>58</a:t>
            </a:fld>
            <a:endParaRPr lang="en-US"/>
          </a:p>
        </p:txBody>
      </p:sp>
      <p:sp>
        <p:nvSpPr>
          <p:cNvPr id="7" name="Header Placeholder 6">
            <a:extLst>
              <a:ext uri="{FF2B5EF4-FFF2-40B4-BE49-F238E27FC236}">
                <a16:creationId xmlns:a16="http://schemas.microsoft.com/office/drawing/2014/main" id="{A6B0AD9D-CDC4-F98F-0D60-FE775C9B93A3}"/>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590334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pPr defTabSz="914265">
              <a:defRPr/>
            </a:pPr>
            <a:r>
              <a:rPr lang="en-US" dirty="0"/>
              <a:t>As the brain continues to adapt to the substance, areas outside of the reward pathway are also affected. </a:t>
            </a:r>
            <a:endParaRPr lang="en-US" b="0" i="0" dirty="0"/>
          </a:p>
          <a:p>
            <a:endParaRPr lang="en-US" b="0" i="0" dirty="0"/>
          </a:p>
          <a:p>
            <a:r>
              <a:rPr lang="en-US" b="1" i="1" dirty="0"/>
              <a:t>[CLICK MOUSE]</a:t>
            </a:r>
          </a:p>
          <a:p>
            <a:r>
              <a:rPr lang="en-US" b="0" i="0" dirty="0"/>
              <a:t>Ov</a:t>
            </a:r>
            <a:r>
              <a:rPr lang="en-US" dirty="0"/>
              <a:t>er time, areas of our brain responsible for decision-making, judgment, learning and memory physically change, and certain behaviors are altered. “hard-wired”.</a:t>
            </a:r>
          </a:p>
          <a:p>
            <a:endParaRPr lang="en-US" sz="1000" i="1" dirty="0"/>
          </a:p>
          <a:p>
            <a:r>
              <a:rPr lang="en-US" sz="1000" i="1" dirty="0"/>
              <a:t>Sources: National Institute of Drug Abuse: Drugs, Brains, and Behavior: The Science of Addiction, https://www.drugabuse.gov/publications/drugs-brains-behavior-science-addiction/drugs-brain, accessed July 2019and The Science of Addiction: Genetics and the Brain, Genetic Science Learning Center. 2016. University of Utah. April 2016 http://learn.genetics.utah.edu/content/addiction/</a:t>
            </a:r>
          </a:p>
          <a:p>
            <a:endParaRPr lang="en-US" sz="1000" i="1" dirty="0"/>
          </a:p>
          <a:p>
            <a:pPr defTabSz="914265">
              <a:defRPr/>
            </a:pPr>
            <a:r>
              <a:rPr lang="en-US" sz="1000" b="1" i="1" dirty="0"/>
              <a:t>ANIMATIONS ARE TIMED TO APPEAR ON-SCREEN WITHOUT NEED TO [CLICK MOUSE]</a:t>
            </a:r>
            <a:endParaRPr lang="en-US" sz="1000" dirty="0"/>
          </a:p>
          <a:p>
            <a:endParaRPr lang="en-US" sz="1000" i="1" dirty="0"/>
          </a:p>
          <a:p>
            <a:endParaRPr lang="en-US" dirty="0"/>
          </a:p>
        </p:txBody>
      </p:sp>
      <p:sp>
        <p:nvSpPr>
          <p:cNvPr id="4" name="Date Placeholder 3">
            <a:extLst>
              <a:ext uri="{FF2B5EF4-FFF2-40B4-BE49-F238E27FC236}">
                <a16:creationId xmlns:a16="http://schemas.microsoft.com/office/drawing/2014/main" id="{B8D8B76A-04B5-675C-4DCE-5556F07044A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246A322-767D-6178-2A22-E20DE116AC77}"/>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CCECCB66-5369-7987-2C93-AF170DC40995}"/>
              </a:ext>
            </a:extLst>
          </p:cNvPr>
          <p:cNvSpPr>
            <a:spLocks noGrp="1"/>
          </p:cNvSpPr>
          <p:nvPr>
            <p:ph type="sldNum" sz="quarter" idx="5"/>
          </p:nvPr>
        </p:nvSpPr>
        <p:spPr/>
        <p:txBody>
          <a:bodyPr/>
          <a:lstStyle/>
          <a:p>
            <a:fld id="{2F3CA7A2-A12C-4F58-BD84-685881E692C2}" type="slidenum">
              <a:rPr lang="en-US" smtClean="0"/>
              <a:t>59</a:t>
            </a:fld>
            <a:endParaRPr lang="en-US"/>
          </a:p>
        </p:txBody>
      </p:sp>
      <p:sp>
        <p:nvSpPr>
          <p:cNvPr id="7" name="Header Placeholder 6">
            <a:extLst>
              <a:ext uri="{FF2B5EF4-FFF2-40B4-BE49-F238E27FC236}">
                <a16:creationId xmlns:a16="http://schemas.microsoft.com/office/drawing/2014/main" id="{017BAD36-E488-4842-FC26-16AA803326D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429004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633413"/>
            <a:ext cx="5759450" cy="3240087"/>
          </a:xfrm>
        </p:spPr>
      </p:sp>
      <p:sp>
        <p:nvSpPr>
          <p:cNvPr id="3" name="Notes Placeholder 2"/>
          <p:cNvSpPr>
            <a:spLocks noGrp="1"/>
          </p:cNvSpPr>
          <p:nvPr>
            <p:ph type="body" idx="1"/>
          </p:nvPr>
        </p:nvSpPr>
        <p:spPr>
          <a:xfrm>
            <a:off x="731521" y="4091709"/>
            <a:ext cx="5852160" cy="4309341"/>
          </a:xfrm>
        </p:spPr>
        <p:txBody>
          <a:bodyPr/>
          <a:lstStyle/>
          <a:p>
            <a:r>
              <a:rPr lang="en-US" dirty="0"/>
              <a:t>In some areas, connections between neurons are pruned back. In others, neurons form more connections.</a:t>
            </a:r>
          </a:p>
          <a:p>
            <a:endParaRPr lang="en-US" dirty="0"/>
          </a:p>
          <a:p>
            <a:r>
              <a:rPr lang="en-US" b="1" i="1" dirty="0"/>
              <a:t>[CLICK MOUSE]</a:t>
            </a:r>
          </a:p>
          <a:p>
            <a:r>
              <a:rPr lang="en-US" dirty="0"/>
              <a:t>For example: After cocaine use, connections between neurons in the nucleus </a:t>
            </a:r>
            <a:r>
              <a:rPr lang="en-US" dirty="0" err="1"/>
              <a:t>accumbens</a:t>
            </a:r>
            <a:r>
              <a:rPr lang="en-US" dirty="0"/>
              <a:t>, part of the reward pathway, increase in number, size, and strength.</a:t>
            </a:r>
            <a:endParaRPr lang="en-US" i="0" dirty="0"/>
          </a:p>
          <a:p>
            <a:endParaRPr lang="en-US" dirty="0"/>
          </a:p>
          <a:p>
            <a:pPr defTabSz="937762">
              <a:defRPr/>
            </a:pPr>
            <a:r>
              <a:rPr lang="en-US" dirty="0"/>
              <a:t>Once these changes take place, drug-seeking behavior becomes driven by habit, almost reflex. </a:t>
            </a:r>
          </a:p>
          <a:p>
            <a:pPr defTabSz="937762">
              <a:defRPr/>
            </a:pPr>
            <a:endParaRPr lang="en-US" dirty="0"/>
          </a:p>
          <a:p>
            <a:r>
              <a:rPr lang="en-US" sz="1000" i="1" dirty="0">
                <a:solidFill>
                  <a:schemeClr val="tx1">
                    <a:lumMod val="75000"/>
                    <a:lumOff val="25000"/>
                  </a:schemeClr>
                </a:solidFill>
              </a:rPr>
              <a:t>Source: The Science of Addiction: Genetics and the Brain, Genetic Science Learning Center. 2016. University of Utah. April 2016 http://learn.genetics.utah.edu/content/addiction</a:t>
            </a:r>
          </a:p>
          <a:p>
            <a:endParaRPr lang="en-US" i="1" dirty="0">
              <a:solidFill>
                <a:schemeClr val="tx1">
                  <a:lumMod val="75000"/>
                  <a:lumOff val="25000"/>
                </a:schemeClr>
              </a:solidFill>
            </a:endParaRPr>
          </a:p>
          <a:p>
            <a:pPr defTabSz="914265">
              <a:defRPr/>
            </a:pPr>
            <a:r>
              <a:rPr lang="en-US" b="1" i="1" baseline="0" dirty="0"/>
              <a:t>ANIMATIONS ARE TIMED TO APPEAR ON-SCREEN WITHOUT NEED TO [CLICK MOUSE]</a:t>
            </a:r>
            <a:endParaRPr lang="en-US" dirty="0"/>
          </a:p>
          <a:p>
            <a:endParaRPr lang="en-US" dirty="0"/>
          </a:p>
        </p:txBody>
      </p:sp>
      <p:sp>
        <p:nvSpPr>
          <p:cNvPr id="4" name="Date Placeholder 3">
            <a:extLst>
              <a:ext uri="{FF2B5EF4-FFF2-40B4-BE49-F238E27FC236}">
                <a16:creationId xmlns:a16="http://schemas.microsoft.com/office/drawing/2014/main" id="{7F94E3F4-8C6C-EAB8-9070-783174BD1964}"/>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8A746BC8-81B9-2996-746C-F8E3D22416F7}"/>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42716961-66B3-08F5-E2EB-1EDB1A6422C2}"/>
              </a:ext>
            </a:extLst>
          </p:cNvPr>
          <p:cNvSpPr>
            <a:spLocks noGrp="1"/>
          </p:cNvSpPr>
          <p:nvPr>
            <p:ph type="sldNum" sz="quarter" idx="5"/>
          </p:nvPr>
        </p:nvSpPr>
        <p:spPr/>
        <p:txBody>
          <a:bodyPr/>
          <a:lstStyle/>
          <a:p>
            <a:fld id="{2F3CA7A2-A12C-4F58-BD84-685881E692C2}" type="slidenum">
              <a:rPr lang="en-US" smtClean="0"/>
              <a:t>60</a:t>
            </a:fld>
            <a:endParaRPr lang="en-US"/>
          </a:p>
        </p:txBody>
      </p:sp>
      <p:sp>
        <p:nvSpPr>
          <p:cNvPr id="7" name="Header Placeholder 6">
            <a:extLst>
              <a:ext uri="{FF2B5EF4-FFF2-40B4-BE49-F238E27FC236}">
                <a16:creationId xmlns:a16="http://schemas.microsoft.com/office/drawing/2014/main" id="{32890653-ABDC-6FDC-E2A5-2856365419B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15568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pPr defTabSz="914265">
              <a:defRPr/>
            </a:pPr>
            <a:r>
              <a:rPr lang="en-US" dirty="0">
                <a:solidFill>
                  <a:prstClr val="black"/>
                </a:solidFill>
              </a:rPr>
              <a:t>Our brain has a survival hierarchy, prioritizing activities that are important for our survival. </a:t>
            </a:r>
          </a:p>
          <a:p>
            <a:endParaRPr lang="en-US" dirty="0"/>
          </a:p>
          <a:p>
            <a:r>
              <a:rPr lang="en-US" dirty="0"/>
              <a:t>Drugs and alcohol “fool” the brain that they are important for survival. </a:t>
            </a:r>
          </a:p>
          <a:p>
            <a:endParaRPr lang="en-US" dirty="0"/>
          </a:p>
          <a:p>
            <a:r>
              <a:rPr lang="en-US" b="1" i="1" dirty="0"/>
              <a:t>[CLICK MOUSE]</a:t>
            </a:r>
          </a:p>
          <a:p>
            <a:r>
              <a:rPr lang="en-US" dirty="0"/>
              <a:t>More important than food, water, sleep and interacting with family and friends.</a:t>
            </a:r>
          </a:p>
          <a:p>
            <a:endParaRPr lang="en-US" dirty="0"/>
          </a:p>
          <a:p>
            <a:pPr defTabSz="914265">
              <a:defRPr/>
            </a:pPr>
            <a:r>
              <a:rPr lang="en-US" dirty="0"/>
              <a:t>When the substance (drug/alcohol) </a:t>
            </a:r>
            <a:r>
              <a:rPr lang="en-US" u="sng" dirty="0"/>
              <a:t>is removed, in time, the brain will rewire or recover</a:t>
            </a:r>
            <a:r>
              <a:rPr lang="en-US" dirty="0"/>
              <a:t>. </a:t>
            </a:r>
          </a:p>
          <a:p>
            <a:endParaRPr lang="en-US" sz="1000" i="1" dirty="0"/>
          </a:p>
          <a:p>
            <a:r>
              <a:rPr lang="en-US" sz="1000" i="1" dirty="0"/>
              <a:t>Sources: National Institute of Drug Abuse: Drugs, Brains, and Behavior: The Science of Addiction, https://www.drugabuse.gov/publications/drugs-brains-behavior-science-addiction/drugs-brain, accessed July 2019and The Science of Addiction: Genetics and the Brain, Genetic Science Learning Center. 2016. University of Utah. April 2016 http://learn.genetics.utah.edu/content/addiction/</a:t>
            </a:r>
          </a:p>
          <a:p>
            <a:endParaRPr lang="en-US" dirty="0"/>
          </a:p>
        </p:txBody>
      </p:sp>
      <p:sp>
        <p:nvSpPr>
          <p:cNvPr id="4" name="Date Placeholder 3">
            <a:extLst>
              <a:ext uri="{FF2B5EF4-FFF2-40B4-BE49-F238E27FC236}">
                <a16:creationId xmlns:a16="http://schemas.microsoft.com/office/drawing/2014/main" id="{7BF14404-AB03-A13C-2862-5C14F41C43FA}"/>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71DAB28-3517-A14F-0098-D75CDD9DBBEE}"/>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D9C39C00-6718-50FD-51C0-E4DB243ADFF9}"/>
              </a:ext>
            </a:extLst>
          </p:cNvPr>
          <p:cNvSpPr>
            <a:spLocks noGrp="1"/>
          </p:cNvSpPr>
          <p:nvPr>
            <p:ph type="sldNum" sz="quarter" idx="5"/>
          </p:nvPr>
        </p:nvSpPr>
        <p:spPr/>
        <p:txBody>
          <a:bodyPr/>
          <a:lstStyle/>
          <a:p>
            <a:fld id="{2F3CA7A2-A12C-4F58-BD84-685881E692C2}" type="slidenum">
              <a:rPr lang="en-US" smtClean="0"/>
              <a:t>61</a:t>
            </a:fld>
            <a:endParaRPr lang="en-US"/>
          </a:p>
        </p:txBody>
      </p:sp>
      <p:sp>
        <p:nvSpPr>
          <p:cNvPr id="7" name="Header Placeholder 6">
            <a:extLst>
              <a:ext uri="{FF2B5EF4-FFF2-40B4-BE49-F238E27FC236}">
                <a16:creationId xmlns:a16="http://schemas.microsoft.com/office/drawing/2014/main" id="{DB8AD9E4-031B-3C8E-CAFC-08EFAD40701A}"/>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881480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pPr defTabSz="914265">
              <a:defRPr/>
            </a:pPr>
            <a:r>
              <a:rPr lang="en-US" dirty="0"/>
              <a:t>This section of the course will look at the effects the body’s withdrawal when the substance is not longer present or available.</a:t>
            </a:r>
          </a:p>
          <a:p>
            <a:endParaRPr lang="en-US" dirty="0"/>
          </a:p>
        </p:txBody>
      </p:sp>
      <p:sp>
        <p:nvSpPr>
          <p:cNvPr id="4" name="Date Placeholder 3">
            <a:extLst>
              <a:ext uri="{FF2B5EF4-FFF2-40B4-BE49-F238E27FC236}">
                <a16:creationId xmlns:a16="http://schemas.microsoft.com/office/drawing/2014/main" id="{55366CF8-6A12-53A9-C4A3-3A5545F10CC1}"/>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D9C16BEF-BE4B-42DF-9FBC-5E84F683265B}"/>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B067D29E-B3D7-4E41-8ED1-068AF21194EB}"/>
              </a:ext>
            </a:extLst>
          </p:cNvPr>
          <p:cNvSpPr>
            <a:spLocks noGrp="1"/>
          </p:cNvSpPr>
          <p:nvPr>
            <p:ph type="sldNum" sz="quarter" idx="5"/>
          </p:nvPr>
        </p:nvSpPr>
        <p:spPr/>
        <p:txBody>
          <a:bodyPr/>
          <a:lstStyle/>
          <a:p>
            <a:fld id="{2F3CA7A2-A12C-4F58-BD84-685881E692C2}" type="slidenum">
              <a:rPr lang="en-US" smtClean="0"/>
              <a:t>62</a:t>
            </a:fld>
            <a:endParaRPr lang="en-US"/>
          </a:p>
        </p:txBody>
      </p:sp>
      <p:sp>
        <p:nvSpPr>
          <p:cNvPr id="7" name="Header Placeholder 6">
            <a:extLst>
              <a:ext uri="{FF2B5EF4-FFF2-40B4-BE49-F238E27FC236}">
                <a16:creationId xmlns:a16="http://schemas.microsoft.com/office/drawing/2014/main" id="{07FD48E8-CC1E-EFF9-F4EF-275E25A2BD7D}"/>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943185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33413"/>
            <a:ext cx="5759450" cy="3240087"/>
          </a:xfrm>
        </p:spPr>
      </p:sp>
      <p:sp>
        <p:nvSpPr>
          <p:cNvPr id="3" name="Notes Placeholder 2"/>
          <p:cNvSpPr>
            <a:spLocks noGrp="1"/>
          </p:cNvSpPr>
          <p:nvPr>
            <p:ph type="body" idx="1"/>
          </p:nvPr>
        </p:nvSpPr>
        <p:spPr>
          <a:xfrm>
            <a:off x="731521" y="4045527"/>
            <a:ext cx="6103388" cy="4355523"/>
          </a:xfrm>
        </p:spPr>
        <p:txBody>
          <a:bodyPr/>
          <a:lstStyle/>
          <a:p>
            <a:r>
              <a:rPr lang="en-US" dirty="0"/>
              <a:t>After repeated use of a substance the neurochemistry of the brain is changed. Withdrawal is what happens when the body has become dependent on the substance and the substance is no longer available. </a:t>
            </a:r>
          </a:p>
          <a:p>
            <a:endParaRPr lang="en-US" dirty="0"/>
          </a:p>
          <a:p>
            <a:r>
              <a:rPr lang="en-US" dirty="0"/>
              <a:t>The severity of withdrawal symptoms depends on how much of the substance has been used and for how long.</a:t>
            </a:r>
          </a:p>
          <a:p>
            <a:endParaRPr lang="en-US" dirty="0"/>
          </a:p>
          <a:p>
            <a:endParaRPr lang="en-US" dirty="0"/>
          </a:p>
          <a:p>
            <a:r>
              <a:rPr lang="en-US" sz="1000" i="1" dirty="0"/>
              <a:t>Sources: Post Acute Withdrawal Syndrome: Causes, Symptoms, Treatment, Mentalhealthdaily.com, accessed April 2021. </a:t>
            </a:r>
            <a:r>
              <a:rPr lang="en-US" sz="1000" i="1" dirty="0" err="1"/>
              <a:t>Kvarnstrom</a:t>
            </a:r>
            <a:r>
              <a:rPr lang="en-US" sz="1000" i="1" dirty="0"/>
              <a:t>, Understanding the Differences Between a Hangover and Withdrawal, https://www.altamirarecovery.com/blog/understanding-differences-hangover-withdrawal/, April 2016. </a:t>
            </a:r>
          </a:p>
        </p:txBody>
      </p:sp>
      <p:sp>
        <p:nvSpPr>
          <p:cNvPr id="4" name="Date Placeholder 3">
            <a:extLst>
              <a:ext uri="{FF2B5EF4-FFF2-40B4-BE49-F238E27FC236}">
                <a16:creationId xmlns:a16="http://schemas.microsoft.com/office/drawing/2014/main" id="{C7A66DCD-6FD1-F82D-40A9-B3CC39CDC34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344F1F0D-FF46-2D88-C79D-9C58460E1559}"/>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B05563F4-049F-0F22-551F-F637B8262F91}"/>
              </a:ext>
            </a:extLst>
          </p:cNvPr>
          <p:cNvSpPr>
            <a:spLocks noGrp="1"/>
          </p:cNvSpPr>
          <p:nvPr>
            <p:ph type="sldNum" sz="quarter" idx="5"/>
          </p:nvPr>
        </p:nvSpPr>
        <p:spPr/>
        <p:txBody>
          <a:bodyPr/>
          <a:lstStyle/>
          <a:p>
            <a:fld id="{2F3CA7A2-A12C-4F58-BD84-685881E692C2}" type="slidenum">
              <a:rPr lang="en-US" smtClean="0"/>
              <a:t>63</a:t>
            </a:fld>
            <a:endParaRPr lang="en-US"/>
          </a:p>
        </p:txBody>
      </p:sp>
      <p:sp>
        <p:nvSpPr>
          <p:cNvPr id="7" name="Header Placeholder 6">
            <a:extLst>
              <a:ext uri="{FF2B5EF4-FFF2-40B4-BE49-F238E27FC236}">
                <a16:creationId xmlns:a16="http://schemas.microsoft.com/office/drawing/2014/main" id="{01BF0616-42F2-01E3-6D24-773C9BFB3E03}"/>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028859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27063"/>
            <a:ext cx="5759450" cy="3240087"/>
          </a:xfrm>
        </p:spPr>
      </p:sp>
      <p:sp>
        <p:nvSpPr>
          <p:cNvPr id="3" name="Notes Placeholder 2"/>
          <p:cNvSpPr>
            <a:spLocks noGrp="1"/>
          </p:cNvSpPr>
          <p:nvPr>
            <p:ph type="body" idx="1"/>
          </p:nvPr>
        </p:nvSpPr>
        <p:spPr>
          <a:xfrm>
            <a:off x="731522" y="4054764"/>
            <a:ext cx="6241934" cy="4346286"/>
          </a:xfrm>
        </p:spPr>
        <p:txBody>
          <a:bodyPr/>
          <a:lstStyle/>
          <a:p>
            <a:r>
              <a:rPr lang="en-US" dirty="0"/>
              <a:t>Other factors include:</a:t>
            </a:r>
          </a:p>
          <a:p>
            <a:r>
              <a:rPr lang="en-US" dirty="0"/>
              <a:t>Age, Physical Condition, Genetics, the Combination  of Drugs Used, and one’s Support Network.</a:t>
            </a:r>
          </a:p>
          <a:p>
            <a:endParaRPr lang="en-US" dirty="0"/>
          </a:p>
          <a:p>
            <a:r>
              <a:rPr lang="en-US" b="1" i="1" dirty="0"/>
              <a:t>[CLICK MOUSE]</a:t>
            </a:r>
          </a:p>
          <a:p>
            <a:r>
              <a:rPr lang="en-US" dirty="0"/>
              <a:t>Withdrawal from some substances, such as alcohol, require medical supervision.</a:t>
            </a:r>
          </a:p>
          <a:p>
            <a:endParaRPr lang="en-US" dirty="0"/>
          </a:p>
          <a:p>
            <a:r>
              <a:rPr lang="en-US" sz="1000" i="1" dirty="0"/>
              <a:t>Sources: Post Acute Withdrawal Syndrome: Causes, Symptoms, Treatment, Mentalhealthdaily.com, accessed April 2021. </a:t>
            </a:r>
            <a:r>
              <a:rPr lang="en-US" sz="1000" i="1" dirty="0" err="1"/>
              <a:t>Kvarnstrom</a:t>
            </a:r>
            <a:r>
              <a:rPr lang="en-US" sz="1000" i="1" dirty="0"/>
              <a:t>, Understanding the Differences Between a Hangover and Withdrawal, https://www.altamirarecovery.com/blog/understanding-differences-hangover-withdrawal/, April 2016. </a:t>
            </a:r>
          </a:p>
        </p:txBody>
      </p:sp>
      <p:sp>
        <p:nvSpPr>
          <p:cNvPr id="4" name="Date Placeholder 3">
            <a:extLst>
              <a:ext uri="{FF2B5EF4-FFF2-40B4-BE49-F238E27FC236}">
                <a16:creationId xmlns:a16="http://schemas.microsoft.com/office/drawing/2014/main" id="{937A160E-B3B1-11B7-2AFE-51A1115FB07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5DD1213A-5239-869F-472C-13DD8A8E592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C53B00AA-A6C1-B8D6-3C37-C33549C49F21}"/>
              </a:ext>
            </a:extLst>
          </p:cNvPr>
          <p:cNvSpPr>
            <a:spLocks noGrp="1"/>
          </p:cNvSpPr>
          <p:nvPr>
            <p:ph type="sldNum" sz="quarter" idx="5"/>
          </p:nvPr>
        </p:nvSpPr>
        <p:spPr/>
        <p:txBody>
          <a:bodyPr/>
          <a:lstStyle/>
          <a:p>
            <a:fld id="{2F3CA7A2-A12C-4F58-BD84-685881E692C2}" type="slidenum">
              <a:rPr lang="en-US" smtClean="0"/>
              <a:t>64</a:t>
            </a:fld>
            <a:endParaRPr lang="en-US"/>
          </a:p>
        </p:txBody>
      </p:sp>
      <p:sp>
        <p:nvSpPr>
          <p:cNvPr id="7" name="Header Placeholder 6">
            <a:extLst>
              <a:ext uri="{FF2B5EF4-FFF2-40B4-BE49-F238E27FC236}">
                <a16:creationId xmlns:a16="http://schemas.microsoft.com/office/drawing/2014/main" id="{DFDDA709-40C5-8B9A-0EF0-A44D4DD9D56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5189941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538163"/>
            <a:ext cx="5756275" cy="3238500"/>
          </a:xfrm>
        </p:spPr>
      </p:sp>
      <p:sp>
        <p:nvSpPr>
          <p:cNvPr id="3" name="Notes Placeholder 2"/>
          <p:cNvSpPr>
            <a:spLocks noGrp="1"/>
          </p:cNvSpPr>
          <p:nvPr>
            <p:ph type="body" idx="1"/>
          </p:nvPr>
        </p:nvSpPr>
        <p:spPr>
          <a:xfrm>
            <a:off x="731521" y="3895726"/>
            <a:ext cx="6204988" cy="4505325"/>
          </a:xfrm>
        </p:spPr>
        <p:txBody>
          <a:bodyPr/>
          <a:lstStyle/>
          <a:p>
            <a:r>
              <a:rPr lang="en-US" dirty="0"/>
              <a:t>Typically, there are two stages of withdrawal. The Acute stage which lasts a few days to a few weeks, and which encompass physical body symptoms.</a:t>
            </a:r>
          </a:p>
          <a:p>
            <a:endParaRPr lang="en-US" dirty="0"/>
          </a:p>
          <a:p>
            <a:r>
              <a:rPr lang="en-US" dirty="0"/>
              <a:t>And the Post Acute Stage. Led by emotional symptoms such as anxiety, restlessness. Bodily symptoms cease for the most part. Episodes lasting a few days, occurring with increasing gaps between them. Can last up to two years.</a:t>
            </a:r>
          </a:p>
          <a:p>
            <a:endParaRPr lang="en-US" dirty="0"/>
          </a:p>
          <a:p>
            <a:r>
              <a:rPr lang="en-US" dirty="0"/>
              <a:t>Setback rates are greater during both withdrawal stages.</a:t>
            </a:r>
          </a:p>
          <a:p>
            <a:endParaRPr lang="en-US" dirty="0"/>
          </a:p>
          <a:p>
            <a:r>
              <a:rPr lang="en-US" sz="1000" i="1" dirty="0"/>
              <a:t>Sources: Post Acute Withdrawal Syndrome: Causes, Symptoms, Treatment, Mentalhealthdaily.com, accessed April 2021. </a:t>
            </a:r>
            <a:r>
              <a:rPr lang="en-US" sz="1000" i="1" dirty="0" err="1"/>
              <a:t>Kvarnstrom</a:t>
            </a:r>
            <a:r>
              <a:rPr lang="en-US" sz="1000" i="1" dirty="0"/>
              <a:t>, Understanding the Differences Between a Hangover and Withdrawal, https://www.altamirarecovery.com/blog/understanding-differences-hangover-withdrawal/, April 2016. </a:t>
            </a:r>
          </a:p>
        </p:txBody>
      </p:sp>
      <p:sp>
        <p:nvSpPr>
          <p:cNvPr id="4" name="Date Placeholder 3">
            <a:extLst>
              <a:ext uri="{FF2B5EF4-FFF2-40B4-BE49-F238E27FC236}">
                <a16:creationId xmlns:a16="http://schemas.microsoft.com/office/drawing/2014/main" id="{D96F9B48-7522-2183-8AA9-86587E7845EC}"/>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4F808FB0-7CB6-A5A5-3AFB-3890AE208EF8}"/>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6D1D77A2-5708-CBEE-E3F7-61BBDBFD8D02}"/>
              </a:ext>
            </a:extLst>
          </p:cNvPr>
          <p:cNvSpPr>
            <a:spLocks noGrp="1"/>
          </p:cNvSpPr>
          <p:nvPr>
            <p:ph type="sldNum" sz="quarter" idx="5"/>
          </p:nvPr>
        </p:nvSpPr>
        <p:spPr/>
        <p:txBody>
          <a:bodyPr/>
          <a:lstStyle/>
          <a:p>
            <a:fld id="{2F3CA7A2-A12C-4F58-BD84-685881E692C2}" type="slidenum">
              <a:rPr lang="en-US" smtClean="0"/>
              <a:t>65</a:t>
            </a:fld>
            <a:endParaRPr lang="en-US"/>
          </a:p>
        </p:txBody>
      </p:sp>
      <p:sp>
        <p:nvSpPr>
          <p:cNvPr id="7" name="Header Placeholder 6">
            <a:extLst>
              <a:ext uri="{FF2B5EF4-FFF2-40B4-BE49-F238E27FC236}">
                <a16:creationId xmlns:a16="http://schemas.microsoft.com/office/drawing/2014/main" id="{714AE0C0-C497-DD1E-D566-70700496502E}"/>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279375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66</a:t>
            </a:fld>
            <a:endParaRPr lang="en-US"/>
          </a:p>
        </p:txBody>
      </p:sp>
    </p:spTree>
    <p:extLst>
      <p:ext uri="{BB962C8B-B14F-4D97-AF65-F5344CB8AC3E}">
        <p14:creationId xmlns:p14="http://schemas.microsoft.com/office/powerpoint/2010/main" val="375205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next session of this training discusses possible use or substance use disorder indicators that you need to look for when you conduct a home or on-site visit or investigation:</a:t>
            </a:r>
          </a:p>
          <a:p>
            <a:pPr marL="171450" indent="-171450">
              <a:buFont typeface="Arial" panose="020B0604020202020204" pitchFamily="34" charset="0"/>
              <a:buChar char="•"/>
            </a:pPr>
            <a:r>
              <a:rPr lang="en-US" dirty="0"/>
              <a:t>A report of substance use in the child protective services call or report.</a:t>
            </a:r>
          </a:p>
          <a:p>
            <a:pPr marL="171450" indent="-171450">
              <a:buFont typeface="Arial" panose="020B0604020202020204" pitchFamily="34" charset="0"/>
              <a:buChar char="•"/>
            </a:pPr>
            <a:r>
              <a:rPr lang="en-US" dirty="0"/>
              <a:t>Observations or reports of paraphernalia in the home.</a:t>
            </a:r>
          </a:p>
          <a:p>
            <a:pPr lvl="1"/>
            <a:r>
              <a:rPr lang="en-US" dirty="0"/>
              <a:t>This can include things such as a syringe kit, pipes, a charred spoon, foils, a large number of liquor or beer bottles, etc. </a:t>
            </a:r>
          </a:p>
          <a:p>
            <a:pPr marL="171450" indent="-171450">
              <a:buFont typeface="Arial" panose="020B0604020202020204" pitchFamily="34" charset="0"/>
              <a:buChar char="•"/>
            </a:pPr>
            <a:r>
              <a:rPr lang="en-US" dirty="0"/>
              <a:t>The parent (or the home) smells of alcohol, marijuana, or other drugs (drugs can produce different smells). </a:t>
            </a:r>
          </a:p>
          <a:p>
            <a:pPr marL="171450" indent="-171450">
              <a:buFont typeface="Arial" panose="020B0604020202020204" pitchFamily="34" charset="0"/>
              <a:buChar char="•"/>
            </a:pPr>
            <a:r>
              <a:rPr lang="en-US" dirty="0"/>
              <a:t>A child reports use by parent(s) or other adults in the home.</a:t>
            </a:r>
          </a:p>
          <a:p>
            <a:pPr marL="171450" indent="-171450">
              <a:buFont typeface="Arial" panose="020B0604020202020204" pitchFamily="34" charset="0"/>
              <a:buChar char="•"/>
            </a:pPr>
            <a:r>
              <a:rPr lang="en-US" dirty="0"/>
              <a:t>A parent exhibits physical behavior that suggests that they are under the influence of alcohol or drugs.</a:t>
            </a:r>
          </a:p>
          <a:p>
            <a:pPr lvl="1"/>
            <a:r>
              <a:rPr lang="en-US" dirty="0"/>
              <a:t>This might include slurred speech, an inability to mentally focus, poor physical balance, or extreme lethargy or hyperactivity.</a:t>
            </a:r>
          </a:p>
          <a:p>
            <a:pPr marL="171450" indent="-171450">
              <a:buFont typeface="Arial" panose="020B0604020202020204" pitchFamily="34" charset="0"/>
              <a:buChar char="•"/>
            </a:pPr>
            <a:r>
              <a:rPr lang="en-US" dirty="0"/>
              <a:t>A parent shows signs of a substance use disorder.</a:t>
            </a:r>
          </a:p>
          <a:p>
            <a:pPr lvl="1"/>
            <a:r>
              <a:rPr lang="en-US" dirty="0"/>
              <a:t>Examples include needle tracks, skin abscesses, burns on inside of lips, etc. </a:t>
            </a:r>
          </a:p>
          <a:p>
            <a:pPr marL="171450" indent="-171450">
              <a:buFont typeface="Arial" panose="020B0604020202020204" pitchFamily="34" charset="0"/>
              <a:buChar char="•"/>
            </a:pPr>
            <a:r>
              <a:rPr lang="en-US" dirty="0"/>
              <a:t>A parent reports their own substance use.</a:t>
            </a:r>
          </a:p>
          <a:p>
            <a:pPr marL="171450" indent="-171450">
              <a:buFont typeface="Arial" panose="020B0604020202020204" pitchFamily="34" charset="0"/>
              <a:buChar char="•"/>
            </a:pPr>
            <a:r>
              <a:rPr lang="en-US" dirty="0"/>
              <a:t>A parent shows or reports experiencing physical effects of a substance use disorder, including withdrawal.</a:t>
            </a:r>
          </a:p>
          <a:p>
            <a:pPr lvl="1"/>
            <a:r>
              <a:rPr lang="en-US" dirty="0"/>
              <a:t>Signs of withdrawal include nausea, euphoria, slowed thinking, and hallucinations.</a:t>
            </a:r>
          </a:p>
          <a:p>
            <a:pPr lvl="1"/>
            <a:endParaRPr lang="en-US" dirty="0"/>
          </a:p>
          <a:p>
            <a:r>
              <a:rPr lang="en-US" b="1" dirty="0"/>
              <a:t>***This list is not meant to be inclusive of all possible signs. Ask participants if they can identify other signs of use. </a:t>
            </a:r>
          </a:p>
          <a:p>
            <a:endParaRPr lang="en-US" dirty="0"/>
          </a:p>
        </p:txBody>
      </p:sp>
      <p:sp>
        <p:nvSpPr>
          <p:cNvPr id="6144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73A809-47AA-4201-BAF9-4E2DA59D77A6}" type="slidenum">
              <a:rPr lang="en-US" altLang="en-US" smtClean="0"/>
              <a:pPr/>
              <a:t>13</a:t>
            </a:fld>
            <a:endParaRPr lang="en-US" alt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274871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We know that you work in the</a:t>
            </a:r>
            <a:r>
              <a:rPr lang="en-US" baseline="0" dirty="0"/>
              <a:t> residential setting so you’re familiar with what you see on a daily basis, however, this breakdown will help you have a better understanding of the nuances that exist between each LOC. You are encouraged to apply this language to your documentation to support why your client needs that LOC.</a:t>
            </a:r>
          </a:p>
          <a:p>
            <a:endParaRPr lang="en-US" baseline="0" dirty="0"/>
          </a:p>
          <a:p>
            <a:r>
              <a:rPr lang="en-US" dirty="0"/>
              <a:t>5th bullet - Outpatient treatment will not be addressed in this training but it is important to acknowledge this LOC as a step-down from higher levels of care.</a:t>
            </a:r>
          </a:p>
          <a:p>
            <a:endParaRPr lang="en-US" dirty="0"/>
          </a:p>
        </p:txBody>
      </p:sp>
      <p:sp>
        <p:nvSpPr>
          <p:cNvPr id="4" name="Slide Number Placeholder 3"/>
          <p:cNvSpPr>
            <a:spLocks noGrp="1"/>
          </p:cNvSpPr>
          <p:nvPr>
            <p:ph type="sldNum" sz="quarter" idx="10"/>
          </p:nvPr>
        </p:nvSpPr>
        <p:spPr/>
        <p:txBody>
          <a:bodyPr/>
          <a:lstStyle/>
          <a:p>
            <a:fld id="{6F0A844B-60D0-415A-B58D-5457A545DC3A}" type="slidenum">
              <a:rPr lang="en-US" smtClean="0"/>
              <a:t>67</a:t>
            </a:fld>
            <a:endParaRPr lang="en-US"/>
          </a:p>
        </p:txBody>
      </p:sp>
    </p:spTree>
    <p:extLst>
      <p:ext uri="{BB962C8B-B14F-4D97-AF65-F5344CB8AC3E}">
        <p14:creationId xmlns:p14="http://schemas.microsoft.com/office/powerpoint/2010/main" val="1469745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pPr defTabSz="914265">
              <a:defRPr/>
            </a:pPr>
            <a:r>
              <a:rPr lang="en-US" dirty="0"/>
              <a:t>In this section we will talk about return to use or setback, which is common with chronic illnesses. </a:t>
            </a:r>
          </a:p>
          <a:p>
            <a:endParaRPr lang="en-US" dirty="0"/>
          </a:p>
        </p:txBody>
      </p:sp>
      <p:sp>
        <p:nvSpPr>
          <p:cNvPr id="4" name="Date Placeholder 3">
            <a:extLst>
              <a:ext uri="{FF2B5EF4-FFF2-40B4-BE49-F238E27FC236}">
                <a16:creationId xmlns:a16="http://schemas.microsoft.com/office/drawing/2014/main" id="{47718FC1-971F-3C19-6885-08BE7D1AE2D2}"/>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C389CB55-1F8D-57CD-4F9B-549C36DC4935}"/>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D4B5B6D0-B537-713D-C5A5-5AC092FE0A5E}"/>
              </a:ext>
            </a:extLst>
          </p:cNvPr>
          <p:cNvSpPr>
            <a:spLocks noGrp="1"/>
          </p:cNvSpPr>
          <p:nvPr>
            <p:ph type="sldNum" sz="quarter" idx="5"/>
          </p:nvPr>
        </p:nvSpPr>
        <p:spPr/>
        <p:txBody>
          <a:bodyPr/>
          <a:lstStyle/>
          <a:p>
            <a:fld id="{2F3CA7A2-A12C-4F58-BD84-685881E692C2}" type="slidenum">
              <a:rPr lang="en-US" smtClean="0"/>
              <a:t>68</a:t>
            </a:fld>
            <a:endParaRPr lang="en-US"/>
          </a:p>
        </p:txBody>
      </p:sp>
      <p:sp>
        <p:nvSpPr>
          <p:cNvPr id="7" name="Header Placeholder 6">
            <a:extLst>
              <a:ext uri="{FF2B5EF4-FFF2-40B4-BE49-F238E27FC236}">
                <a16:creationId xmlns:a16="http://schemas.microsoft.com/office/drawing/2014/main" id="{C80DF3BC-4DCF-8093-0676-919026CEFF0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406630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p:txBody>
          <a:bodyPr/>
          <a:lstStyle/>
          <a:p>
            <a:r>
              <a:rPr lang="en-US" dirty="0"/>
              <a:t>Like other chronic diseases, SUD often involves cycles of setback and remission. Without treatment or engagement in recovery activities, SUD is progressive and can result in disability or premature death.</a:t>
            </a:r>
          </a:p>
          <a:p>
            <a:r>
              <a:rPr lang="en-US" b="1" i="1" dirty="0"/>
              <a:t>[CLICK MOUSE]</a:t>
            </a:r>
          </a:p>
          <a:p>
            <a:r>
              <a:rPr lang="en-US" dirty="0"/>
              <a:t>An important note about terminology.</a:t>
            </a:r>
          </a:p>
          <a:p>
            <a:r>
              <a:rPr lang="en-US" dirty="0"/>
              <a:t>The term Setback is the preferred term rather than relapse, which can carry judgement and stigma. </a:t>
            </a:r>
          </a:p>
          <a:p>
            <a:endParaRPr lang="en-US" dirty="0"/>
          </a:p>
          <a:p>
            <a:r>
              <a:rPr lang="en-US" dirty="0"/>
              <a:t>A setback means a deterioration in someone’s state of health after an improvement</a:t>
            </a:r>
          </a:p>
          <a:p>
            <a:endParaRPr lang="en-US" dirty="0"/>
          </a:p>
          <a:p>
            <a:r>
              <a:rPr lang="en-US" sz="1100" i="1" dirty="0"/>
              <a:t>Source: NIH/NIDA, Drugs, Brains, and Behavior: The Science of Addiction, updated July 2018. </a:t>
            </a:r>
          </a:p>
          <a:p>
            <a:endParaRPr lang="en-US" dirty="0"/>
          </a:p>
        </p:txBody>
      </p:sp>
      <p:sp>
        <p:nvSpPr>
          <p:cNvPr id="4" name="Date Placeholder 3">
            <a:extLst>
              <a:ext uri="{FF2B5EF4-FFF2-40B4-BE49-F238E27FC236}">
                <a16:creationId xmlns:a16="http://schemas.microsoft.com/office/drawing/2014/main" id="{F661244E-1A44-6397-110E-3015B8C0952A}"/>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92A3C5E3-DC7B-1312-FA7C-C820F8C1F53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EDDCF69E-93BC-A165-4293-10AF1EDB151E}"/>
              </a:ext>
            </a:extLst>
          </p:cNvPr>
          <p:cNvSpPr>
            <a:spLocks noGrp="1"/>
          </p:cNvSpPr>
          <p:nvPr>
            <p:ph type="sldNum" sz="quarter" idx="5"/>
          </p:nvPr>
        </p:nvSpPr>
        <p:spPr/>
        <p:txBody>
          <a:bodyPr/>
          <a:lstStyle/>
          <a:p>
            <a:fld id="{2F3CA7A2-A12C-4F58-BD84-685881E692C2}" type="slidenum">
              <a:rPr lang="en-US" smtClean="0"/>
              <a:t>69</a:t>
            </a:fld>
            <a:endParaRPr lang="en-US"/>
          </a:p>
        </p:txBody>
      </p:sp>
      <p:sp>
        <p:nvSpPr>
          <p:cNvPr id="7" name="Header Placeholder 6">
            <a:extLst>
              <a:ext uri="{FF2B5EF4-FFF2-40B4-BE49-F238E27FC236}">
                <a16:creationId xmlns:a16="http://schemas.microsoft.com/office/drawing/2014/main" id="{8AAA51FA-0FE1-A685-644C-9AFB7F9F6184}"/>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1173230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66763"/>
            <a:ext cx="5759450" cy="3240087"/>
          </a:xfrm>
        </p:spPr>
      </p:sp>
      <p:sp>
        <p:nvSpPr>
          <p:cNvPr id="3" name="Notes Placeholder 2"/>
          <p:cNvSpPr>
            <a:spLocks noGrp="1"/>
          </p:cNvSpPr>
          <p:nvPr>
            <p:ph type="body" idx="1"/>
          </p:nvPr>
        </p:nvSpPr>
        <p:spPr/>
        <p:txBody>
          <a:bodyPr/>
          <a:lstStyle/>
          <a:p>
            <a:r>
              <a:rPr lang="en-US" dirty="0"/>
              <a:t>Setback rates, or how often symptoms recur, for people with addiction are similar to rates for other well-understood chronic medical illnesses such as hypertension and asthma.</a:t>
            </a:r>
          </a:p>
          <a:p>
            <a:endParaRPr lang="en-US" dirty="0"/>
          </a:p>
          <a:p>
            <a:r>
              <a:rPr lang="en-US" sz="1000" i="1" dirty="0"/>
              <a:t>Source: National Institute on Drug Abuse, McLellan et al., JAMA, 284:1689-1695, 2000.</a:t>
            </a:r>
          </a:p>
          <a:p>
            <a:endParaRPr lang="en-US" sz="1000" i="1" dirty="0"/>
          </a:p>
          <a:p>
            <a:endParaRPr lang="en-US" dirty="0"/>
          </a:p>
        </p:txBody>
      </p:sp>
      <p:sp>
        <p:nvSpPr>
          <p:cNvPr id="4" name="Date Placeholder 3">
            <a:extLst>
              <a:ext uri="{FF2B5EF4-FFF2-40B4-BE49-F238E27FC236}">
                <a16:creationId xmlns:a16="http://schemas.microsoft.com/office/drawing/2014/main" id="{0E7C8A16-8761-AFAF-8978-2158E26C7501}"/>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8EE82EE-E4C7-0F1A-8CC5-7D9C1FC592AB}"/>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73620613-1787-946C-A248-ED34E5B79BC9}"/>
              </a:ext>
            </a:extLst>
          </p:cNvPr>
          <p:cNvSpPr>
            <a:spLocks noGrp="1"/>
          </p:cNvSpPr>
          <p:nvPr>
            <p:ph type="sldNum" sz="quarter" idx="5"/>
          </p:nvPr>
        </p:nvSpPr>
        <p:spPr/>
        <p:txBody>
          <a:bodyPr/>
          <a:lstStyle/>
          <a:p>
            <a:fld id="{2F3CA7A2-A12C-4F58-BD84-685881E692C2}" type="slidenum">
              <a:rPr lang="en-US" smtClean="0"/>
              <a:t>70</a:t>
            </a:fld>
            <a:endParaRPr lang="en-US"/>
          </a:p>
        </p:txBody>
      </p:sp>
      <p:sp>
        <p:nvSpPr>
          <p:cNvPr id="7" name="Header Placeholder 6">
            <a:extLst>
              <a:ext uri="{FF2B5EF4-FFF2-40B4-BE49-F238E27FC236}">
                <a16:creationId xmlns:a16="http://schemas.microsoft.com/office/drawing/2014/main" id="{921292FC-51D2-4418-F888-2D7918034B81}"/>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363428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p:txBody>
          <a:bodyPr/>
          <a:lstStyle/>
          <a:p>
            <a:r>
              <a:rPr lang="en-US" dirty="0"/>
              <a:t>What does a setback look like? It can mean a setback in health, thoughts, activities. For some people whose goal is abstinence from substance use or use of substances that have become disordered, this can include a return to use.</a:t>
            </a:r>
          </a:p>
          <a:p>
            <a:r>
              <a:rPr lang="en-US" b="1" i="1" dirty="0"/>
              <a:t>[CLICK MOUSE]</a:t>
            </a:r>
          </a:p>
          <a:p>
            <a:r>
              <a:rPr lang="en-US" dirty="0"/>
              <a:t>Does a setback mean that treatment has failed? </a:t>
            </a:r>
          </a:p>
          <a:p>
            <a:r>
              <a:rPr lang="en-US" dirty="0"/>
              <a:t>No. The chronic nature means that lapsing back to previous disordered behaviors, including use after a period of abstinence, is not only possible but expected" </a:t>
            </a:r>
          </a:p>
          <a:p>
            <a:r>
              <a:rPr lang="en-US" b="1" i="1" dirty="0"/>
              <a:t>[CLICK MOUSE]</a:t>
            </a:r>
          </a:p>
          <a:p>
            <a:r>
              <a:rPr lang="en-US" dirty="0"/>
              <a:t>When this occurs, treatment needs to be reinstated or adjusted or other treatment should be explored.</a:t>
            </a:r>
          </a:p>
          <a:p>
            <a:endParaRPr lang="en-US" dirty="0"/>
          </a:p>
          <a:p>
            <a:r>
              <a:rPr lang="en-US" i="1" dirty="0"/>
              <a:t>Source: NIH/National Institute for Drug Abuse: Drugs, Brains, and Behavior: The Science of Addiction, updated July 2018. </a:t>
            </a:r>
          </a:p>
          <a:p>
            <a:endParaRPr lang="en-US" dirty="0"/>
          </a:p>
        </p:txBody>
      </p:sp>
      <p:sp>
        <p:nvSpPr>
          <p:cNvPr id="4" name="Date Placeholder 3">
            <a:extLst>
              <a:ext uri="{FF2B5EF4-FFF2-40B4-BE49-F238E27FC236}">
                <a16:creationId xmlns:a16="http://schemas.microsoft.com/office/drawing/2014/main" id="{858F4C74-D25C-BAE7-BC8D-7FE499CA781E}"/>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18A47E32-DF4B-0C42-EB6E-887180CD142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F1993DC6-34E3-83BC-C4D9-8B4EED522D0B}"/>
              </a:ext>
            </a:extLst>
          </p:cNvPr>
          <p:cNvSpPr>
            <a:spLocks noGrp="1"/>
          </p:cNvSpPr>
          <p:nvPr>
            <p:ph type="sldNum" sz="quarter" idx="5"/>
          </p:nvPr>
        </p:nvSpPr>
        <p:spPr/>
        <p:txBody>
          <a:bodyPr/>
          <a:lstStyle/>
          <a:p>
            <a:fld id="{2F3CA7A2-A12C-4F58-BD84-685881E692C2}" type="slidenum">
              <a:rPr lang="en-US" smtClean="0"/>
              <a:t>71</a:t>
            </a:fld>
            <a:endParaRPr lang="en-US"/>
          </a:p>
        </p:txBody>
      </p:sp>
      <p:sp>
        <p:nvSpPr>
          <p:cNvPr id="7" name="Header Placeholder 6">
            <a:extLst>
              <a:ext uri="{FF2B5EF4-FFF2-40B4-BE49-F238E27FC236}">
                <a16:creationId xmlns:a16="http://schemas.microsoft.com/office/drawing/2014/main" id="{40DE53CB-F1C5-F2A0-55F2-5EB8E46A6E9B}"/>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65046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pPr defTabSz="914265">
              <a:defRPr/>
            </a:pPr>
            <a:r>
              <a:rPr lang="en-US" dirty="0"/>
              <a:t>This section of the course will look at the neuroplasticity of the brain. </a:t>
            </a:r>
          </a:p>
        </p:txBody>
      </p:sp>
      <p:sp>
        <p:nvSpPr>
          <p:cNvPr id="4" name="Date Placeholder 3">
            <a:extLst>
              <a:ext uri="{FF2B5EF4-FFF2-40B4-BE49-F238E27FC236}">
                <a16:creationId xmlns:a16="http://schemas.microsoft.com/office/drawing/2014/main" id="{B4621382-3CCE-1C10-CBA2-4BA6B9FECA2F}"/>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43D7B7C-BCCC-03FB-7FF9-8D2A897FD44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29E26014-3998-E081-1A6C-0FFA37DA3D6C}"/>
              </a:ext>
            </a:extLst>
          </p:cNvPr>
          <p:cNvSpPr>
            <a:spLocks noGrp="1"/>
          </p:cNvSpPr>
          <p:nvPr>
            <p:ph type="sldNum" sz="quarter" idx="5"/>
          </p:nvPr>
        </p:nvSpPr>
        <p:spPr/>
        <p:txBody>
          <a:bodyPr/>
          <a:lstStyle/>
          <a:p>
            <a:fld id="{2F3CA7A2-A12C-4F58-BD84-685881E692C2}" type="slidenum">
              <a:rPr lang="en-US" smtClean="0"/>
              <a:t>72</a:t>
            </a:fld>
            <a:endParaRPr lang="en-US"/>
          </a:p>
        </p:txBody>
      </p:sp>
      <p:sp>
        <p:nvSpPr>
          <p:cNvPr id="7" name="Header Placeholder 6">
            <a:extLst>
              <a:ext uri="{FF2B5EF4-FFF2-40B4-BE49-F238E27FC236}">
                <a16:creationId xmlns:a16="http://schemas.microsoft.com/office/drawing/2014/main" id="{A1545546-16B5-0B9A-D0E4-C5C23B7C11AA}"/>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1761119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590550"/>
            <a:ext cx="5889625" cy="3313113"/>
          </a:xfrm>
        </p:spPr>
      </p:sp>
      <p:sp>
        <p:nvSpPr>
          <p:cNvPr id="3" name="Notes Placeholder 2"/>
          <p:cNvSpPr>
            <a:spLocks noGrp="1"/>
          </p:cNvSpPr>
          <p:nvPr>
            <p:ph type="body" idx="1"/>
          </p:nvPr>
        </p:nvSpPr>
        <p:spPr>
          <a:xfrm>
            <a:off x="753431" y="4052181"/>
            <a:ext cx="6027437" cy="4539221"/>
          </a:xfrm>
        </p:spPr>
        <p:txBody>
          <a:bodyPr/>
          <a:lstStyle/>
          <a:p>
            <a:r>
              <a:rPr lang="en-US" dirty="0"/>
              <a:t>Neuroplasticity, can be simply defined as the Brain’s Ability to Change / Reset.</a:t>
            </a:r>
          </a:p>
          <a:p>
            <a:endParaRPr lang="en-US" dirty="0"/>
          </a:p>
        </p:txBody>
      </p:sp>
      <p:sp>
        <p:nvSpPr>
          <p:cNvPr id="4" name="Date Placeholder 3">
            <a:extLst>
              <a:ext uri="{FF2B5EF4-FFF2-40B4-BE49-F238E27FC236}">
                <a16:creationId xmlns:a16="http://schemas.microsoft.com/office/drawing/2014/main" id="{E647D6F5-3DC4-89B7-6750-9822BCF4C342}"/>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28180CF4-4FAC-6E79-7BBA-6A8353398BEF}"/>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FD230C34-4468-07AE-5E1E-FB0F670E3952}"/>
              </a:ext>
            </a:extLst>
          </p:cNvPr>
          <p:cNvSpPr>
            <a:spLocks noGrp="1"/>
          </p:cNvSpPr>
          <p:nvPr>
            <p:ph type="sldNum" sz="quarter" idx="5"/>
          </p:nvPr>
        </p:nvSpPr>
        <p:spPr/>
        <p:txBody>
          <a:bodyPr/>
          <a:lstStyle/>
          <a:p>
            <a:fld id="{2F3CA7A2-A12C-4F58-BD84-685881E692C2}" type="slidenum">
              <a:rPr lang="en-US" smtClean="0"/>
              <a:t>73</a:t>
            </a:fld>
            <a:endParaRPr lang="en-US"/>
          </a:p>
        </p:txBody>
      </p:sp>
      <p:sp>
        <p:nvSpPr>
          <p:cNvPr id="7" name="Header Placeholder 6">
            <a:extLst>
              <a:ext uri="{FF2B5EF4-FFF2-40B4-BE49-F238E27FC236}">
                <a16:creationId xmlns:a16="http://schemas.microsoft.com/office/drawing/2014/main" id="{FEA95DE0-5337-5643-A777-9223BCA782CC}"/>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1795735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p:txBody>
          <a:bodyPr/>
          <a:lstStyle/>
          <a:p>
            <a:r>
              <a:rPr lang="en-US" dirty="0"/>
              <a:t>A more detailed definition of neuroplasticity is the brain's ability to reorganize itself by forming new neural connections throughout life. </a:t>
            </a:r>
          </a:p>
          <a:p>
            <a:endParaRPr lang="en-US" dirty="0"/>
          </a:p>
          <a:p>
            <a:r>
              <a:rPr lang="en-US" dirty="0"/>
              <a:t>Neuroplasticity allows the neurons (nerve cells) in the brain to compensate for injury and disease and to adjust their activities in response to new situations or to changes in their environment.</a:t>
            </a:r>
          </a:p>
          <a:p>
            <a:endParaRPr lang="en-US" dirty="0"/>
          </a:p>
          <a:p>
            <a:r>
              <a:rPr lang="en-US" b="1" i="1" dirty="0"/>
              <a:t>[CLICK MOUSE]</a:t>
            </a:r>
          </a:p>
          <a:p>
            <a:r>
              <a:rPr lang="en-US" dirty="0"/>
              <a:t>For example, if one hemisphere of the brain is damaged, the intact hemisphere may take over some of its functions. The brain compensates for damage in effect by reorganizing and forming new connections between intact neurons. </a:t>
            </a:r>
          </a:p>
          <a:p>
            <a:endParaRPr lang="en-US" dirty="0"/>
          </a:p>
          <a:p>
            <a:r>
              <a:rPr lang="en-US" i="1" dirty="0"/>
              <a:t>Source: Marks, Medical Definition of Neuroplasticity, </a:t>
            </a:r>
            <a:r>
              <a:rPr lang="en-US" i="1" dirty="0" err="1"/>
              <a:t>MedicineNet</a:t>
            </a:r>
            <a:r>
              <a:rPr lang="en-US" i="1" dirty="0"/>
              <a:t>, June, 3 2021. </a:t>
            </a:r>
          </a:p>
          <a:p>
            <a:endParaRPr lang="en-US" dirty="0"/>
          </a:p>
        </p:txBody>
      </p:sp>
      <p:sp>
        <p:nvSpPr>
          <p:cNvPr id="4" name="Date Placeholder 3">
            <a:extLst>
              <a:ext uri="{FF2B5EF4-FFF2-40B4-BE49-F238E27FC236}">
                <a16:creationId xmlns:a16="http://schemas.microsoft.com/office/drawing/2014/main" id="{E66DB082-0A4A-9A69-81AC-6AD6592E44EB}"/>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169CABCF-986F-FA1A-5856-8F57AD569705}"/>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E47D9B4B-A134-4022-169F-11DD10982ABD}"/>
              </a:ext>
            </a:extLst>
          </p:cNvPr>
          <p:cNvSpPr>
            <a:spLocks noGrp="1"/>
          </p:cNvSpPr>
          <p:nvPr>
            <p:ph type="sldNum" sz="quarter" idx="5"/>
          </p:nvPr>
        </p:nvSpPr>
        <p:spPr/>
        <p:txBody>
          <a:bodyPr/>
          <a:lstStyle/>
          <a:p>
            <a:fld id="{2F3CA7A2-A12C-4F58-BD84-685881E692C2}" type="slidenum">
              <a:rPr lang="en-US" smtClean="0"/>
              <a:t>74</a:t>
            </a:fld>
            <a:endParaRPr lang="en-US"/>
          </a:p>
        </p:txBody>
      </p:sp>
      <p:sp>
        <p:nvSpPr>
          <p:cNvPr id="7" name="Header Placeholder 6">
            <a:extLst>
              <a:ext uri="{FF2B5EF4-FFF2-40B4-BE49-F238E27FC236}">
                <a16:creationId xmlns:a16="http://schemas.microsoft.com/office/drawing/2014/main" id="{AC533FB7-7C49-5553-1175-0B8BC6289549}"/>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4239235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p:txBody>
          <a:bodyPr/>
          <a:lstStyle/>
          <a:p>
            <a:r>
              <a:rPr lang="en-US" i="0" dirty="0"/>
              <a:t>In addition to substance use, neuroplasticity can result from</a:t>
            </a:r>
          </a:p>
          <a:p>
            <a:endParaRPr lang="en-US" i="0" dirty="0"/>
          </a:p>
          <a:p>
            <a:pPr marL="175856" indent="-175856">
              <a:buFont typeface="Arial" panose="020B0604020202020204" pitchFamily="34" charset="0"/>
              <a:buChar char="•"/>
            </a:pPr>
            <a:r>
              <a:rPr lang="en-US" i="0" dirty="0"/>
              <a:t>Traumatic Events</a:t>
            </a:r>
          </a:p>
          <a:p>
            <a:pPr marL="175856" indent="-175856">
              <a:buFont typeface="Arial" panose="020B0604020202020204" pitchFamily="34" charset="0"/>
              <a:buChar char="•"/>
            </a:pPr>
            <a:r>
              <a:rPr lang="en-US" i="0" dirty="0"/>
              <a:t>Stress</a:t>
            </a:r>
          </a:p>
          <a:p>
            <a:pPr marL="175856" indent="-175856">
              <a:buFont typeface="Arial" panose="020B0604020202020204" pitchFamily="34" charset="0"/>
              <a:buChar char="•"/>
            </a:pPr>
            <a:r>
              <a:rPr lang="en-US" i="0" dirty="0"/>
              <a:t>Social Interactions</a:t>
            </a:r>
          </a:p>
          <a:p>
            <a:pPr marL="175856" indent="-175856">
              <a:buFont typeface="Arial" panose="020B0604020202020204" pitchFamily="34" charset="0"/>
              <a:buChar char="•"/>
            </a:pPr>
            <a:r>
              <a:rPr lang="en-US" i="0" dirty="0"/>
              <a:t>Meditation</a:t>
            </a:r>
          </a:p>
          <a:p>
            <a:pPr marL="175856" indent="-175856">
              <a:buFont typeface="Arial" panose="020B0604020202020204" pitchFamily="34" charset="0"/>
              <a:buChar char="•"/>
            </a:pPr>
            <a:r>
              <a:rPr lang="en-US" i="0" dirty="0"/>
              <a:t>Emotions</a:t>
            </a:r>
          </a:p>
          <a:p>
            <a:pPr marL="175856" indent="-175856">
              <a:buFont typeface="Arial" panose="020B0604020202020204" pitchFamily="34" charset="0"/>
              <a:buChar char="•"/>
            </a:pPr>
            <a:r>
              <a:rPr lang="en-US" i="0" dirty="0"/>
              <a:t>Learning</a:t>
            </a:r>
          </a:p>
          <a:p>
            <a:pPr marL="175856" indent="-175856">
              <a:buFont typeface="Arial" panose="020B0604020202020204" pitchFamily="34" charset="0"/>
              <a:buChar char="•"/>
            </a:pPr>
            <a:r>
              <a:rPr lang="en-US" i="0" dirty="0"/>
              <a:t>Paying Attention</a:t>
            </a:r>
          </a:p>
          <a:p>
            <a:pPr marL="175856" indent="-175856">
              <a:buFont typeface="Arial" panose="020B0604020202020204" pitchFamily="34" charset="0"/>
              <a:buChar char="•"/>
            </a:pPr>
            <a:r>
              <a:rPr lang="en-US" i="0" dirty="0"/>
              <a:t>Diet</a:t>
            </a:r>
          </a:p>
          <a:p>
            <a:pPr marL="175856" indent="-175856">
              <a:buFont typeface="Arial" panose="020B0604020202020204" pitchFamily="34" charset="0"/>
              <a:buChar char="•"/>
            </a:pPr>
            <a:r>
              <a:rPr lang="en-US" i="0" dirty="0"/>
              <a:t>Exercise</a:t>
            </a:r>
          </a:p>
          <a:p>
            <a:pPr marL="175856" indent="-175856">
              <a:buFont typeface="Arial" panose="020B0604020202020204" pitchFamily="34" charset="0"/>
              <a:buChar char="•"/>
            </a:pPr>
            <a:r>
              <a:rPr lang="en-US" i="0" dirty="0"/>
              <a:t>New Experiences</a:t>
            </a:r>
          </a:p>
          <a:p>
            <a:endParaRPr lang="en-US" i="1" dirty="0"/>
          </a:p>
          <a:p>
            <a:r>
              <a:rPr lang="en-US" i="1" dirty="0"/>
              <a:t>Source: The National Institute of Clinical Application of Behavioral Medicine (NICABM), How Does Neuroplasticity Work?, Accessed 3/2/2022. https://www.nicabm.com/brain-how-does-neuroplasticity-work/</a:t>
            </a:r>
          </a:p>
        </p:txBody>
      </p:sp>
      <p:sp>
        <p:nvSpPr>
          <p:cNvPr id="4" name="Date Placeholder 3">
            <a:extLst>
              <a:ext uri="{FF2B5EF4-FFF2-40B4-BE49-F238E27FC236}">
                <a16:creationId xmlns:a16="http://schemas.microsoft.com/office/drawing/2014/main" id="{F195B5A0-F14F-9A8E-6169-E688D744C7DA}"/>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4D014F7-EFD1-6A8F-FCBE-0DD4CF5474A9}"/>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5523EF92-173F-A0FA-6EF7-8D94C35EA230}"/>
              </a:ext>
            </a:extLst>
          </p:cNvPr>
          <p:cNvSpPr>
            <a:spLocks noGrp="1"/>
          </p:cNvSpPr>
          <p:nvPr>
            <p:ph type="sldNum" sz="quarter" idx="5"/>
          </p:nvPr>
        </p:nvSpPr>
        <p:spPr/>
        <p:txBody>
          <a:bodyPr/>
          <a:lstStyle/>
          <a:p>
            <a:fld id="{2F3CA7A2-A12C-4F58-BD84-685881E692C2}" type="slidenum">
              <a:rPr lang="en-US" smtClean="0"/>
              <a:t>75</a:t>
            </a:fld>
            <a:endParaRPr lang="en-US"/>
          </a:p>
        </p:txBody>
      </p:sp>
      <p:sp>
        <p:nvSpPr>
          <p:cNvPr id="7" name="Header Placeholder 6">
            <a:extLst>
              <a:ext uri="{FF2B5EF4-FFF2-40B4-BE49-F238E27FC236}">
                <a16:creationId xmlns:a16="http://schemas.microsoft.com/office/drawing/2014/main" id="{AFA22D80-1E15-3F9B-3A93-1C5BDCDA89B8}"/>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251397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700" y="784225"/>
            <a:ext cx="5889625" cy="3313113"/>
          </a:xfrm>
        </p:spPr>
      </p:sp>
      <p:sp>
        <p:nvSpPr>
          <p:cNvPr id="3" name="Notes Placeholder 2"/>
          <p:cNvSpPr>
            <a:spLocks noGrp="1"/>
          </p:cNvSpPr>
          <p:nvPr>
            <p:ph type="body" idx="1"/>
          </p:nvPr>
        </p:nvSpPr>
        <p:spPr/>
        <p:txBody>
          <a:bodyPr/>
          <a:lstStyle/>
          <a:p>
            <a:pPr defTabSz="937900">
              <a:defRPr/>
            </a:pPr>
            <a:r>
              <a:rPr lang="en-US" dirty="0"/>
              <a:t>A few key points to keep in mind regarding neuroplasticity.</a:t>
            </a:r>
          </a:p>
          <a:p>
            <a:pPr defTabSz="937900">
              <a:defRPr/>
            </a:pPr>
            <a:endParaRPr lang="en-US" dirty="0"/>
          </a:p>
          <a:p>
            <a:pPr defTabSz="937900">
              <a:defRPr/>
            </a:pPr>
            <a:r>
              <a:rPr lang="en-US" dirty="0"/>
              <a:t>Neuroplasticity makes our brain resilient. We can learn new ways of being and responding to conflict.</a:t>
            </a:r>
          </a:p>
          <a:p>
            <a:pPr defTabSz="937900">
              <a:defRPr/>
            </a:pPr>
            <a:endParaRPr lang="en-US" i="1" dirty="0">
              <a:solidFill>
                <a:prstClr val="black"/>
              </a:solidFill>
              <a:latin typeface="Calibri" panose="020F0502020204030204"/>
            </a:endParaRPr>
          </a:p>
          <a:p>
            <a:pPr defTabSz="937900">
              <a:defRPr/>
            </a:pPr>
            <a:r>
              <a:rPr lang="en-US" dirty="0"/>
              <a:t>Neuroplasticity enables one to recover from stroke, injury, and birth abnormalities. In many cases overcome depression, SUD, and other issues.</a:t>
            </a:r>
          </a:p>
          <a:p>
            <a:pPr defTabSz="937900">
              <a:defRPr/>
            </a:pPr>
            <a:endParaRPr lang="en-US" dirty="0"/>
          </a:p>
          <a:p>
            <a:pPr defTabSz="937900">
              <a:defRPr/>
            </a:pPr>
            <a:r>
              <a:rPr lang="en-US" dirty="0"/>
              <a:t>The brain is always learning. It learns whatever is repeated – both helpful and unhelpful thoughts, actions, and habits.</a:t>
            </a:r>
          </a:p>
          <a:p>
            <a:pPr defTabSz="937900">
              <a:defRPr/>
            </a:pPr>
            <a:endParaRPr lang="en-US" i="1" dirty="0">
              <a:solidFill>
                <a:prstClr val="black"/>
              </a:solidFill>
              <a:latin typeface="Calibri" panose="020F0502020204030204"/>
            </a:endParaRPr>
          </a:p>
          <a:p>
            <a:pPr defTabSz="937900">
              <a:defRPr/>
            </a:pPr>
            <a:endParaRPr lang="en-US" i="1" dirty="0">
              <a:solidFill>
                <a:prstClr val="black"/>
              </a:solidFill>
              <a:latin typeface="Calibri" panose="020F0502020204030204"/>
            </a:endParaRPr>
          </a:p>
          <a:p>
            <a:pPr defTabSz="937900">
              <a:defRPr/>
            </a:pPr>
            <a:r>
              <a:rPr lang="en-US" i="1" dirty="0">
                <a:solidFill>
                  <a:prstClr val="black"/>
                </a:solidFill>
                <a:latin typeface="Calibri" panose="020F0502020204030204"/>
              </a:rPr>
              <a:t>Source: The National Institute of Clinical Application of Behavioral Medicine (NICABM), How Does Neuroplasticity Work?, Accessed 3/2/2022. https://www.nicabm.com/brain-how-does-neuroplasticity-work/</a:t>
            </a:r>
          </a:p>
          <a:p>
            <a:endParaRPr lang="en-US" dirty="0"/>
          </a:p>
        </p:txBody>
      </p:sp>
      <p:sp>
        <p:nvSpPr>
          <p:cNvPr id="4" name="Date Placeholder 3">
            <a:extLst>
              <a:ext uri="{FF2B5EF4-FFF2-40B4-BE49-F238E27FC236}">
                <a16:creationId xmlns:a16="http://schemas.microsoft.com/office/drawing/2014/main" id="{F71EB861-FE57-99CB-7BE0-573005D7C214}"/>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EE086955-EF31-943C-78B0-2F463A8AADB1}"/>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679A9960-72BD-498F-C5B9-BA77BD60D20C}"/>
              </a:ext>
            </a:extLst>
          </p:cNvPr>
          <p:cNvSpPr>
            <a:spLocks noGrp="1"/>
          </p:cNvSpPr>
          <p:nvPr>
            <p:ph type="sldNum" sz="quarter" idx="5"/>
          </p:nvPr>
        </p:nvSpPr>
        <p:spPr/>
        <p:txBody>
          <a:bodyPr/>
          <a:lstStyle/>
          <a:p>
            <a:fld id="{2F3CA7A2-A12C-4F58-BD84-685881E692C2}" type="slidenum">
              <a:rPr lang="en-US" smtClean="0"/>
              <a:t>76</a:t>
            </a:fld>
            <a:endParaRPr lang="en-US"/>
          </a:p>
        </p:txBody>
      </p:sp>
      <p:sp>
        <p:nvSpPr>
          <p:cNvPr id="7" name="Header Placeholder 6">
            <a:extLst>
              <a:ext uri="{FF2B5EF4-FFF2-40B4-BE49-F238E27FC236}">
                <a16:creationId xmlns:a16="http://schemas.microsoft.com/office/drawing/2014/main" id="{F3A6AABD-371A-F343-9CAD-554E86A1235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59616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life of a person with a substance use disorder is often out of balance, and the negative effects of use and misuse can have an enormous impact on his or her family and friends. The following shows how substance use disorders negatively affect a family’s functioning across several domains. </a:t>
            </a:r>
          </a:p>
          <a:p>
            <a:endParaRPr lang="en-US" dirty="0"/>
          </a:p>
          <a:p>
            <a:pPr marL="171450" indent="-171450">
              <a:buFont typeface="Arial" panose="020B0604020202020204" pitchFamily="34" charset="0"/>
              <a:buChar char="•"/>
            </a:pPr>
            <a:r>
              <a:rPr lang="en-US" dirty="0"/>
              <a:t>Child Development</a:t>
            </a:r>
          </a:p>
          <a:p>
            <a:pPr lvl="1"/>
            <a:r>
              <a:rPr lang="en-US" dirty="0"/>
              <a:t>Children may present with fetal alcohol syndrome or have a history of neonatal abstinence syndrome. Infants exposed to substances may experience a range of social, emotional, and behavioral effects as a result of exposure. </a:t>
            </a:r>
          </a:p>
          <a:p>
            <a:pPr marL="171450" lvl="0" indent="-171450">
              <a:buFont typeface="Arial" panose="020B0604020202020204" pitchFamily="34" charset="0"/>
              <a:buChar char="•"/>
            </a:pPr>
            <a:r>
              <a:rPr lang="en-US" dirty="0"/>
              <a:t>Household Safety</a:t>
            </a:r>
          </a:p>
          <a:p>
            <a:pPr lvl="1"/>
            <a:r>
              <a:rPr lang="en-US" dirty="0"/>
              <a:t>Parents may neglect a child’s basic needs (e.g., empty cupboards, no adult supervision). Parental use may include manufacturing substances or selling drugs. Children may be exposed to harsh chemicals (i.e., those used in methamphetamine labs) or to dangerous and traumatic situations. </a:t>
            </a:r>
          </a:p>
          <a:p>
            <a:pPr marL="171450" lvl="0" indent="-171450">
              <a:buFont typeface="Arial" panose="020B0604020202020204" pitchFamily="34" charset="0"/>
              <a:buChar char="•"/>
            </a:pPr>
            <a:r>
              <a:rPr lang="en-US" dirty="0"/>
              <a:t>Psychosocial Impact</a:t>
            </a:r>
          </a:p>
          <a:p>
            <a:pPr lvl="1"/>
            <a:r>
              <a:rPr lang="en-US" dirty="0"/>
              <a:t>Children may struggle with communication difficulties, overstimulation, or emotional regulation. The postnatal environment may contribute to insecure attachment or other social-emotional concerns. </a:t>
            </a:r>
          </a:p>
          <a:p>
            <a:pPr marL="171450" lvl="0" indent="-171450">
              <a:buFont typeface="Arial" panose="020B0604020202020204" pitchFamily="34" charset="0"/>
              <a:buChar char="•"/>
            </a:pPr>
            <a:r>
              <a:rPr lang="en-US" dirty="0"/>
              <a:t>Parenting</a:t>
            </a:r>
          </a:p>
          <a:p>
            <a:pPr lvl="1"/>
            <a:r>
              <a:rPr lang="en-US" dirty="0"/>
              <a:t>Parent-child relationships may lack trust. Children may feel as though they must be the parent, resulting in feelings of anxiety and stress. </a:t>
            </a:r>
          </a:p>
          <a:p>
            <a:pPr lvl="1"/>
            <a:r>
              <a:rPr lang="en-US" dirty="0"/>
              <a:t>Parents may lack the skills to parent effectively, due to their own history as children of substance users. </a:t>
            </a:r>
          </a:p>
          <a:p>
            <a:pPr lvl="1"/>
            <a:r>
              <a:rPr lang="en-US" dirty="0"/>
              <a:t>Parent may use harsh discipline. </a:t>
            </a:r>
          </a:p>
          <a:p>
            <a:pPr marL="171450" lvl="0" indent="-171450">
              <a:buFont typeface="Arial" panose="020B0604020202020204" pitchFamily="34" charset="0"/>
              <a:buChar char="•"/>
            </a:pPr>
            <a:r>
              <a:rPr lang="en-US" dirty="0"/>
              <a:t>Intergenerational</a:t>
            </a:r>
          </a:p>
          <a:p>
            <a:pPr lvl="1"/>
            <a:r>
              <a:rPr lang="en-US" dirty="0"/>
              <a:t>Multiple generations of the family may be affected by substance use disorders. </a:t>
            </a:r>
          </a:p>
          <a:p>
            <a:pPr lvl="1"/>
            <a:r>
              <a:rPr lang="en-US" dirty="0"/>
              <a:t>Parents may lack basic family support, due to generational substance use disorders. </a:t>
            </a:r>
          </a:p>
          <a:p>
            <a:pPr lvl="1"/>
            <a:r>
              <a:rPr lang="en-US" dirty="0"/>
              <a:t>The family may present with issues of chronic neglect, due to the effects of long-term substance use disorders. 	</a:t>
            </a:r>
          </a:p>
          <a:p>
            <a:pPr marL="171450" indent="-171450">
              <a:buFont typeface="Arial" panose="020B0604020202020204" pitchFamily="34" charset="0"/>
              <a:buChar char="•"/>
            </a:pPr>
            <a:endParaRPr lang="en-US" dirty="0"/>
          </a:p>
        </p:txBody>
      </p:sp>
      <p:sp>
        <p:nvSpPr>
          <p:cNvPr id="6144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73A809-47AA-4201-BAF9-4E2DA59D77A6}" type="slidenum">
              <a:rPr lang="en-US" altLang="en-US" smtClean="0"/>
              <a:pPr/>
              <a:t>14</a:t>
            </a:fld>
            <a:endParaRPr lang="en-US" alt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2039060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590550"/>
            <a:ext cx="5889625" cy="3313113"/>
          </a:xfrm>
        </p:spPr>
      </p:sp>
      <p:sp>
        <p:nvSpPr>
          <p:cNvPr id="3" name="Notes Placeholder 2"/>
          <p:cNvSpPr>
            <a:spLocks noGrp="1"/>
          </p:cNvSpPr>
          <p:nvPr>
            <p:ph type="body" idx="1"/>
          </p:nvPr>
        </p:nvSpPr>
        <p:spPr>
          <a:xfrm>
            <a:off x="753431" y="4052181"/>
            <a:ext cx="6027437" cy="4539221"/>
          </a:xfrm>
        </p:spPr>
        <p:txBody>
          <a:bodyPr/>
          <a:lstStyle/>
          <a:p>
            <a:r>
              <a:rPr lang="en-US" dirty="0"/>
              <a:t>In addiction, the brain has learned or </a:t>
            </a:r>
            <a:r>
              <a:rPr lang="en-US" u="sng" dirty="0"/>
              <a:t>remapped itself</a:t>
            </a:r>
            <a:r>
              <a:rPr lang="en-US" dirty="0"/>
              <a:t> to make feeding the addiction the most natural and most important course of action. </a:t>
            </a:r>
          </a:p>
          <a:p>
            <a:endParaRPr lang="en-US" sz="900" i="1" dirty="0"/>
          </a:p>
          <a:p>
            <a:r>
              <a:rPr lang="en-US" sz="1000" i="1" dirty="0"/>
              <a:t>Source: National Institute of Health (NIH), O’Brien, Neuroplasticity in addictive disorders, September 2009</a:t>
            </a:r>
          </a:p>
          <a:p>
            <a:endParaRPr lang="en-US" dirty="0"/>
          </a:p>
        </p:txBody>
      </p:sp>
      <p:sp>
        <p:nvSpPr>
          <p:cNvPr id="4" name="Date Placeholder 3">
            <a:extLst>
              <a:ext uri="{FF2B5EF4-FFF2-40B4-BE49-F238E27FC236}">
                <a16:creationId xmlns:a16="http://schemas.microsoft.com/office/drawing/2014/main" id="{A77E191A-526B-C577-C841-14099C1B1237}"/>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EA98AAA7-BD65-B481-4C52-318E8B3F2F43}"/>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2D3A80EA-1688-1EF6-C526-F78E39A7CCD1}"/>
              </a:ext>
            </a:extLst>
          </p:cNvPr>
          <p:cNvSpPr>
            <a:spLocks noGrp="1"/>
          </p:cNvSpPr>
          <p:nvPr>
            <p:ph type="sldNum" sz="quarter" idx="5"/>
          </p:nvPr>
        </p:nvSpPr>
        <p:spPr/>
        <p:txBody>
          <a:bodyPr/>
          <a:lstStyle/>
          <a:p>
            <a:fld id="{2F3CA7A2-A12C-4F58-BD84-685881E692C2}" type="slidenum">
              <a:rPr lang="en-US" smtClean="0"/>
              <a:t>77</a:t>
            </a:fld>
            <a:endParaRPr lang="en-US"/>
          </a:p>
        </p:txBody>
      </p:sp>
      <p:sp>
        <p:nvSpPr>
          <p:cNvPr id="7" name="Header Placeholder 6">
            <a:extLst>
              <a:ext uri="{FF2B5EF4-FFF2-40B4-BE49-F238E27FC236}">
                <a16:creationId xmlns:a16="http://schemas.microsoft.com/office/drawing/2014/main" id="{D64190E1-56A1-90AA-2F2C-155F9DC072EF}"/>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074053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590550"/>
            <a:ext cx="5889625" cy="3313113"/>
          </a:xfrm>
        </p:spPr>
      </p:sp>
      <p:sp>
        <p:nvSpPr>
          <p:cNvPr id="3" name="Notes Placeholder 2"/>
          <p:cNvSpPr>
            <a:spLocks noGrp="1"/>
          </p:cNvSpPr>
          <p:nvPr>
            <p:ph type="body" idx="1"/>
          </p:nvPr>
        </p:nvSpPr>
        <p:spPr>
          <a:xfrm>
            <a:off x="753431" y="4052181"/>
            <a:ext cx="6027437" cy="4539221"/>
          </a:xfrm>
        </p:spPr>
        <p:txBody>
          <a:bodyPr/>
          <a:lstStyle/>
          <a:p>
            <a:pPr>
              <a:defRPr/>
            </a:pPr>
            <a:r>
              <a:rPr lang="en-US" dirty="0"/>
              <a:t>Our brains have the power to change, undo the remapping. </a:t>
            </a:r>
            <a:r>
              <a:rPr lang="en-US" dirty="0">
                <a:solidFill>
                  <a:srgbClr val="4B4B4B"/>
                </a:solidFill>
              </a:rPr>
              <a:t>With hard work, individualized addiction treatment that addresses the whole individual - recovery is possible.</a:t>
            </a:r>
          </a:p>
          <a:p>
            <a:endParaRPr lang="en-US" sz="900" i="1" dirty="0"/>
          </a:p>
          <a:p>
            <a:r>
              <a:rPr lang="en-US" sz="1000" i="1" dirty="0"/>
              <a:t>Source: National Institute of Health (NIH), O’Brien, Neuroplasticity in addictive disorders, September 2009</a:t>
            </a:r>
          </a:p>
          <a:p>
            <a:endParaRPr lang="en-US" sz="1000" i="1" dirty="0"/>
          </a:p>
          <a:p>
            <a:pPr defTabSz="937900">
              <a:defRPr/>
            </a:pPr>
            <a:r>
              <a:rPr lang="en-US" sz="1000" b="1" i="1" dirty="0"/>
              <a:t>ANIMATIONS ARE TIMED TO APPEAR ON-SCREEN WITHOUT NEED TO [CLICK MOUSE]</a:t>
            </a:r>
            <a:endParaRPr lang="en-US" sz="1000" dirty="0"/>
          </a:p>
          <a:p>
            <a:endParaRPr lang="en-US" sz="900" i="1"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55109E63-FF83-E477-70F1-C571F514ED15}"/>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71FFE1B3-444F-07E1-09EE-E12CD2636368}"/>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9AF7987F-12A3-1262-7A46-E64404F2DCE2}"/>
              </a:ext>
            </a:extLst>
          </p:cNvPr>
          <p:cNvSpPr>
            <a:spLocks noGrp="1"/>
          </p:cNvSpPr>
          <p:nvPr>
            <p:ph type="sldNum" sz="quarter" idx="5"/>
          </p:nvPr>
        </p:nvSpPr>
        <p:spPr/>
        <p:txBody>
          <a:bodyPr/>
          <a:lstStyle/>
          <a:p>
            <a:fld id="{2F3CA7A2-A12C-4F58-BD84-685881E692C2}" type="slidenum">
              <a:rPr lang="en-US" smtClean="0"/>
              <a:t>78</a:t>
            </a:fld>
            <a:endParaRPr lang="en-US"/>
          </a:p>
        </p:txBody>
      </p:sp>
      <p:sp>
        <p:nvSpPr>
          <p:cNvPr id="7" name="Header Placeholder 6">
            <a:extLst>
              <a:ext uri="{FF2B5EF4-FFF2-40B4-BE49-F238E27FC236}">
                <a16:creationId xmlns:a16="http://schemas.microsoft.com/office/drawing/2014/main" id="{8FAF3B33-DF49-C52F-2D1C-6F8014688827}"/>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074535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533400"/>
            <a:ext cx="5892800" cy="3314700"/>
          </a:xfrm>
        </p:spPr>
      </p:sp>
      <p:sp>
        <p:nvSpPr>
          <p:cNvPr id="3" name="Notes Placeholder 2"/>
          <p:cNvSpPr>
            <a:spLocks noGrp="1"/>
          </p:cNvSpPr>
          <p:nvPr>
            <p:ph type="body" idx="1"/>
          </p:nvPr>
        </p:nvSpPr>
        <p:spPr>
          <a:xfrm>
            <a:off x="753431" y="4033289"/>
            <a:ext cx="6027437" cy="4558113"/>
          </a:xfrm>
        </p:spPr>
        <p:txBody>
          <a:bodyPr/>
          <a:lstStyle/>
          <a:p>
            <a:pPr defTabSz="937900">
              <a:defRPr/>
            </a:pPr>
            <a:r>
              <a:rPr lang="en-US" dirty="0"/>
              <a:t>“While neuroplasticity may be </a:t>
            </a:r>
            <a:r>
              <a:rPr lang="en-US" u="sng" dirty="0"/>
              <a:t>a culprit in the creation of addiction</a:t>
            </a:r>
            <a:r>
              <a:rPr lang="en-US" dirty="0"/>
              <a:t>, it also holds the key to recovery. By harnessing the moldability of the brain and abandoning the neural connections fed by addictive behaviors, </a:t>
            </a:r>
            <a:r>
              <a:rPr lang="en-US" u="sng" dirty="0"/>
              <a:t>new pathways can be formed</a:t>
            </a:r>
            <a:r>
              <a:rPr lang="en-US" dirty="0"/>
              <a:t> via the development of healthy behaviors and thought processes.“ </a:t>
            </a:r>
          </a:p>
          <a:p>
            <a:pPr defTabSz="937900">
              <a:defRPr/>
            </a:pPr>
            <a:endParaRPr lang="en-US" dirty="0"/>
          </a:p>
          <a:p>
            <a:pPr defTabSz="937900">
              <a:defRPr/>
            </a:pPr>
            <a:r>
              <a:rPr lang="en-US" sz="1000" i="1" dirty="0">
                <a:solidFill>
                  <a:prstClr val="black"/>
                </a:solidFill>
              </a:rPr>
              <a:t>Source: </a:t>
            </a:r>
            <a:r>
              <a:rPr lang="en-US" sz="1000" i="1" dirty="0" err="1">
                <a:solidFill>
                  <a:prstClr val="black"/>
                </a:solidFill>
              </a:rPr>
              <a:t>Kvarnstrom</a:t>
            </a:r>
            <a:r>
              <a:rPr lang="en-US" sz="1000" i="1" dirty="0">
                <a:solidFill>
                  <a:prstClr val="black"/>
                </a:solidFill>
              </a:rPr>
              <a:t>, The Brain That Heals Itself: Neuroplasticity and Promise for Addiction Treatment, https://www.altamirarecovery.com/blog/the‐brain‐that‐heals‐itself‐neuroplasticity‐and‐</a:t>
            </a:r>
          </a:p>
          <a:p>
            <a:pPr defTabSz="937900">
              <a:defRPr/>
            </a:pPr>
            <a:r>
              <a:rPr lang="en-US" sz="1000" i="1" dirty="0">
                <a:solidFill>
                  <a:prstClr val="black"/>
                </a:solidFill>
              </a:rPr>
              <a:t> promise‐for‐addiction‐treatment, June 2015.</a:t>
            </a:r>
          </a:p>
          <a:p>
            <a:endParaRPr lang="en-US" dirty="0"/>
          </a:p>
        </p:txBody>
      </p:sp>
      <p:sp>
        <p:nvSpPr>
          <p:cNvPr id="4" name="Date Placeholder 3">
            <a:extLst>
              <a:ext uri="{FF2B5EF4-FFF2-40B4-BE49-F238E27FC236}">
                <a16:creationId xmlns:a16="http://schemas.microsoft.com/office/drawing/2014/main" id="{B9606E1F-40AE-4CE8-70EC-2B02A97D75C5}"/>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6768B8DC-A608-FE11-0D05-8EC19B5C5778}"/>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8167D707-B708-CF43-7CDD-ED82CCA8DE6D}"/>
              </a:ext>
            </a:extLst>
          </p:cNvPr>
          <p:cNvSpPr>
            <a:spLocks noGrp="1"/>
          </p:cNvSpPr>
          <p:nvPr>
            <p:ph type="sldNum" sz="quarter" idx="5"/>
          </p:nvPr>
        </p:nvSpPr>
        <p:spPr/>
        <p:txBody>
          <a:bodyPr/>
          <a:lstStyle/>
          <a:p>
            <a:fld id="{2F3CA7A2-A12C-4F58-BD84-685881E692C2}" type="slidenum">
              <a:rPr lang="en-US" smtClean="0"/>
              <a:t>79</a:t>
            </a:fld>
            <a:endParaRPr lang="en-US"/>
          </a:p>
        </p:txBody>
      </p:sp>
      <p:sp>
        <p:nvSpPr>
          <p:cNvPr id="7" name="Header Placeholder 6">
            <a:extLst>
              <a:ext uri="{FF2B5EF4-FFF2-40B4-BE49-F238E27FC236}">
                <a16:creationId xmlns:a16="http://schemas.microsoft.com/office/drawing/2014/main" id="{FDD170A6-84AA-2AAE-258B-E8DC5E304A02}"/>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7984264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41350"/>
            <a:ext cx="5889625" cy="3313113"/>
          </a:xfrm>
        </p:spPr>
      </p:sp>
      <p:sp>
        <p:nvSpPr>
          <p:cNvPr id="3" name="Notes Placeholder 2"/>
          <p:cNvSpPr>
            <a:spLocks noGrp="1"/>
          </p:cNvSpPr>
          <p:nvPr>
            <p:ph type="body" idx="1"/>
          </p:nvPr>
        </p:nvSpPr>
        <p:spPr>
          <a:xfrm>
            <a:off x="753431" y="4146637"/>
            <a:ext cx="6027437" cy="4444765"/>
          </a:xfrm>
        </p:spPr>
        <p:txBody>
          <a:bodyPr/>
          <a:lstStyle/>
          <a:p>
            <a:r>
              <a:rPr lang="en-US" dirty="0"/>
              <a:t>What do these cows have to do with neuroplasticity?</a:t>
            </a:r>
          </a:p>
          <a:p>
            <a:endParaRPr lang="en-US" dirty="0"/>
          </a:p>
          <a:p>
            <a:r>
              <a:rPr lang="en-US" dirty="0"/>
              <a:t>A herd of cows will “create” a “walking path” from the pasture - back to the barn. In time as they repeatedly walk along this same path in the field each and every day the path gets deeper. </a:t>
            </a:r>
          </a:p>
          <a:p>
            <a:endParaRPr lang="en-US" dirty="0"/>
          </a:p>
          <a:p>
            <a:r>
              <a:rPr lang="en-US" dirty="0"/>
              <a:t>They will habitually continue to walk this path, deepening the rut.</a:t>
            </a:r>
          </a:p>
          <a:p>
            <a:endParaRPr lang="en-US" dirty="0"/>
          </a:p>
          <a:p>
            <a:r>
              <a:rPr lang="en-US" dirty="0"/>
              <a:t>However, they can be redirected to a new route.  </a:t>
            </a:r>
            <a:r>
              <a:rPr lang="en-US" u="sng" dirty="0"/>
              <a:t>A new habit is created.</a:t>
            </a:r>
          </a:p>
          <a:p>
            <a:endParaRPr lang="en-US" dirty="0"/>
          </a:p>
          <a:p>
            <a:r>
              <a:rPr lang="en-US" dirty="0"/>
              <a:t>And in time the </a:t>
            </a:r>
            <a:r>
              <a:rPr lang="en-US" u="sng" dirty="0"/>
              <a:t>old path</a:t>
            </a:r>
            <a:r>
              <a:rPr lang="en-US" u="none" dirty="0"/>
              <a:t> changes</a:t>
            </a:r>
            <a:r>
              <a:rPr lang="en-US" dirty="0"/>
              <a:t> from a deep dirt groove to become grass covered again (it is </a:t>
            </a:r>
            <a:r>
              <a:rPr lang="en-US" u="sng" dirty="0"/>
              <a:t>reset</a:t>
            </a:r>
            <a:r>
              <a:rPr lang="en-US" dirty="0"/>
              <a:t>) </a:t>
            </a:r>
          </a:p>
        </p:txBody>
      </p:sp>
      <p:sp>
        <p:nvSpPr>
          <p:cNvPr id="4" name="Date Placeholder 3">
            <a:extLst>
              <a:ext uri="{FF2B5EF4-FFF2-40B4-BE49-F238E27FC236}">
                <a16:creationId xmlns:a16="http://schemas.microsoft.com/office/drawing/2014/main" id="{CACC49F0-4270-9806-DAE3-3F318BE095DF}"/>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446CE7A3-B3CD-41FE-F1BA-720792CAD039}"/>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E606FB3D-7185-8A42-6FFE-538DD5ECD1F9}"/>
              </a:ext>
            </a:extLst>
          </p:cNvPr>
          <p:cNvSpPr>
            <a:spLocks noGrp="1"/>
          </p:cNvSpPr>
          <p:nvPr>
            <p:ph type="sldNum" sz="quarter" idx="5"/>
          </p:nvPr>
        </p:nvSpPr>
        <p:spPr/>
        <p:txBody>
          <a:bodyPr/>
          <a:lstStyle/>
          <a:p>
            <a:fld id="{2F3CA7A2-A12C-4F58-BD84-685881E692C2}" type="slidenum">
              <a:rPr lang="en-US" smtClean="0"/>
              <a:t>80</a:t>
            </a:fld>
            <a:endParaRPr lang="en-US"/>
          </a:p>
        </p:txBody>
      </p:sp>
      <p:sp>
        <p:nvSpPr>
          <p:cNvPr id="7" name="Header Placeholder 6">
            <a:extLst>
              <a:ext uri="{FF2B5EF4-FFF2-40B4-BE49-F238E27FC236}">
                <a16:creationId xmlns:a16="http://schemas.microsoft.com/office/drawing/2014/main" id="{8545283F-4287-7FC5-544D-2DD01CE9F71F}"/>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37503955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81</a:t>
            </a:fld>
            <a:endParaRPr lang="en-US"/>
          </a:p>
        </p:txBody>
      </p:sp>
    </p:spTree>
    <p:extLst>
      <p:ext uri="{BB962C8B-B14F-4D97-AF65-F5344CB8AC3E}">
        <p14:creationId xmlns:p14="http://schemas.microsoft.com/office/powerpoint/2010/main" val="2176706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OverdoseLifeline.org</a:t>
            </a:r>
            <a:endParaRPr lang="en-US" dirty="0"/>
          </a:p>
        </p:txBody>
      </p:sp>
      <p:sp>
        <p:nvSpPr>
          <p:cNvPr id="5" name="Date Placeholder 4"/>
          <p:cNvSpPr>
            <a:spLocks noGrp="1"/>
          </p:cNvSpPr>
          <p:nvPr>
            <p:ph type="dt" idx="1"/>
          </p:nvPr>
        </p:nvSpPr>
        <p:spPr/>
        <p:txBody>
          <a:bodyPr/>
          <a:lstStyle/>
          <a:p>
            <a:r>
              <a:rPr lang="en-US"/>
              <a:t>The Brain and the Disease of Addiction</a:t>
            </a:r>
            <a:endParaRPr lang="en-US" dirty="0"/>
          </a:p>
        </p:txBody>
      </p:sp>
      <p:sp>
        <p:nvSpPr>
          <p:cNvPr id="6" name="Footer Placeholder 5"/>
          <p:cNvSpPr>
            <a:spLocks noGrp="1"/>
          </p:cNvSpPr>
          <p:nvPr>
            <p:ph type="ftr" sz="quarter" idx="4"/>
          </p:nvPr>
        </p:nvSpPr>
        <p:spPr/>
        <p:txBody>
          <a:bodyPr/>
          <a:lstStyle/>
          <a:p>
            <a:r>
              <a:rPr lang="en-US"/>
              <a:t>Copyright Overdose Lifeline, Inc.</a:t>
            </a:r>
            <a:endParaRPr lang="en-US" dirty="0"/>
          </a:p>
        </p:txBody>
      </p:sp>
      <p:sp>
        <p:nvSpPr>
          <p:cNvPr id="7" name="Slide Number Placeholder 6"/>
          <p:cNvSpPr>
            <a:spLocks noGrp="1"/>
          </p:cNvSpPr>
          <p:nvPr>
            <p:ph type="sldNum" sz="quarter" idx="5"/>
          </p:nvPr>
        </p:nvSpPr>
        <p:spPr/>
        <p:txBody>
          <a:bodyPr/>
          <a:lstStyle/>
          <a:p>
            <a:fld id="{2F3CA7A2-A12C-4F58-BD84-685881E692C2}" type="slidenum">
              <a:rPr lang="en-US" smtClean="0"/>
              <a:t>82</a:t>
            </a:fld>
            <a:endParaRPr lang="en-US"/>
          </a:p>
        </p:txBody>
      </p:sp>
    </p:spTree>
    <p:extLst>
      <p:ext uri="{BB962C8B-B14F-4D97-AF65-F5344CB8AC3E}">
        <p14:creationId xmlns:p14="http://schemas.microsoft.com/office/powerpoint/2010/main" val="2482841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xfrm>
            <a:off x="868363" y="887413"/>
            <a:ext cx="6132512" cy="3449637"/>
          </a:xfrm>
          <a:prstGeom prst="rect">
            <a:avLst/>
          </a:prstGeom>
        </p:spPr>
        <p:txBody>
          <a:bodyPr/>
          <a:lstStyle/>
          <a:p>
            <a:endParaRPr/>
          </a:p>
        </p:txBody>
      </p:sp>
      <p:sp>
        <p:nvSpPr>
          <p:cNvPr id="934" name="Shape 934"/>
          <p:cNvSpPr>
            <a:spLocks noGrp="1"/>
          </p:cNvSpPr>
          <p:nvPr>
            <p:ph type="body" sz="quarter" idx="1"/>
          </p:nvPr>
        </p:nvSpPr>
        <p:spPr>
          <a:xfrm>
            <a:off x="846955" y="4585089"/>
            <a:ext cx="6211544" cy="4703040"/>
          </a:xfrm>
          <a:prstGeom prst="rect">
            <a:avLst/>
          </a:prstGeom>
        </p:spPr>
        <p:txBody>
          <a:bodyPr/>
          <a:lstStyle/>
          <a:p>
            <a:r>
              <a:rPr lang="en-US" dirty="0"/>
              <a:t>This has been brought to you by Overdose Lifeline, Inc. a nonprofit dedicated to helping individuals, families and communities affected by the disease of addiction / substance use disorder.</a:t>
            </a:r>
          </a:p>
          <a:p>
            <a:endParaRPr lang="en-US" dirty="0"/>
          </a:p>
          <a:p>
            <a:r>
              <a:rPr lang="en-US" dirty="0"/>
              <a:t>Overdose Lifeline addresses the opioid epidemic and the chronic disease of addiction through advocacy, education, and support.</a:t>
            </a:r>
          </a:p>
          <a:p>
            <a:endParaRPr lang="en-US" dirty="0"/>
          </a:p>
          <a:p>
            <a:r>
              <a:rPr lang="en-US" dirty="0"/>
              <a:t>Please visit Overdose Lifeline website at overdoselifeline.org</a:t>
            </a:r>
          </a:p>
        </p:txBody>
      </p:sp>
      <p:sp>
        <p:nvSpPr>
          <p:cNvPr id="2" name="Date Placeholder 1">
            <a:extLst>
              <a:ext uri="{FF2B5EF4-FFF2-40B4-BE49-F238E27FC236}">
                <a16:creationId xmlns:a16="http://schemas.microsoft.com/office/drawing/2014/main" id="{F4B219CA-9B84-10B7-9170-E93785A2F370}"/>
              </a:ext>
            </a:extLst>
          </p:cNvPr>
          <p:cNvSpPr>
            <a:spLocks noGrp="1"/>
          </p:cNvSpPr>
          <p:nvPr>
            <p:ph type="dt" idx="1"/>
          </p:nvPr>
        </p:nvSpPr>
        <p:spPr/>
        <p:txBody>
          <a:bodyPr/>
          <a:lstStyle/>
          <a:p>
            <a:r>
              <a:rPr lang="en-US"/>
              <a:t>OverdoseLifeline.org</a:t>
            </a:r>
            <a:endParaRPr lang="en-US" dirty="0"/>
          </a:p>
        </p:txBody>
      </p:sp>
      <p:sp>
        <p:nvSpPr>
          <p:cNvPr id="3" name="Footer Placeholder 2">
            <a:extLst>
              <a:ext uri="{FF2B5EF4-FFF2-40B4-BE49-F238E27FC236}">
                <a16:creationId xmlns:a16="http://schemas.microsoft.com/office/drawing/2014/main" id="{234BE68F-4E71-3613-A087-24213392D87D}"/>
              </a:ext>
            </a:extLst>
          </p:cNvPr>
          <p:cNvSpPr>
            <a:spLocks noGrp="1"/>
          </p:cNvSpPr>
          <p:nvPr>
            <p:ph type="ftr" sz="quarter" idx="4"/>
          </p:nvPr>
        </p:nvSpPr>
        <p:spPr/>
        <p:txBody>
          <a:bodyPr/>
          <a:lstStyle/>
          <a:p>
            <a:r>
              <a:rPr lang="en-US"/>
              <a:t>Copyright Overdose Lifeline, Inc.</a:t>
            </a:r>
            <a:endParaRPr lang="en-US" dirty="0"/>
          </a:p>
        </p:txBody>
      </p:sp>
      <p:sp>
        <p:nvSpPr>
          <p:cNvPr id="4" name="Slide Number Placeholder 3">
            <a:extLst>
              <a:ext uri="{FF2B5EF4-FFF2-40B4-BE49-F238E27FC236}">
                <a16:creationId xmlns:a16="http://schemas.microsoft.com/office/drawing/2014/main" id="{7EF935CC-CE11-81C5-B0FA-D591D16D397B}"/>
              </a:ext>
            </a:extLst>
          </p:cNvPr>
          <p:cNvSpPr>
            <a:spLocks noGrp="1"/>
          </p:cNvSpPr>
          <p:nvPr>
            <p:ph type="sldNum" sz="quarter" idx="5"/>
          </p:nvPr>
        </p:nvSpPr>
        <p:spPr/>
        <p:txBody>
          <a:bodyPr/>
          <a:lstStyle/>
          <a:p>
            <a:fld id="{2F3CA7A2-A12C-4F58-BD84-685881E692C2}" type="slidenum">
              <a:rPr lang="en-US" smtClean="0"/>
              <a:t>83</a:t>
            </a:fld>
            <a:endParaRPr lang="en-US"/>
          </a:p>
        </p:txBody>
      </p:sp>
      <p:sp>
        <p:nvSpPr>
          <p:cNvPr id="7" name="Header Placeholder 6">
            <a:extLst>
              <a:ext uri="{FF2B5EF4-FFF2-40B4-BE49-F238E27FC236}">
                <a16:creationId xmlns:a16="http://schemas.microsoft.com/office/drawing/2014/main" id="{2482637D-79CB-17BF-E43B-4CEA3BB6E52E}"/>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172274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slide summarizes the ways that parental substance use can affect the family. </a:t>
            </a:r>
          </a:p>
          <a:p>
            <a:r>
              <a:rPr lang="en-US" dirty="0"/>
              <a:t> </a:t>
            </a:r>
          </a:p>
          <a:p>
            <a:r>
              <a:rPr lang="en-US" b="1" dirty="0"/>
              <a:t>***Review highlights from the previous slides and ask participants if they have any other examples of effects of parental substance use on the family. </a:t>
            </a:r>
          </a:p>
        </p:txBody>
      </p:sp>
      <p:sp>
        <p:nvSpPr>
          <p:cNvPr id="4" name="Slide Number Placeholder 3"/>
          <p:cNvSpPr>
            <a:spLocks noGrp="1"/>
          </p:cNvSpPr>
          <p:nvPr>
            <p:ph type="sldNum" sz="quarter" idx="10"/>
          </p:nvPr>
        </p:nvSpPr>
        <p:spPr/>
        <p:txBody>
          <a:bodyPr/>
          <a:lstStyle/>
          <a:p>
            <a:fld id="{CFCAECDE-312E-477C-9E36-DED31127EE48}" type="slidenum">
              <a:rPr lang="en-US" smtClean="0"/>
              <a:pPr/>
              <a:t>15</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94324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22288"/>
            <a:ext cx="5756275" cy="3238500"/>
          </a:xfrm>
        </p:spPr>
      </p:sp>
      <p:sp>
        <p:nvSpPr>
          <p:cNvPr id="3" name="Notes Placeholder 2"/>
          <p:cNvSpPr>
            <a:spLocks noGrp="1"/>
          </p:cNvSpPr>
          <p:nvPr>
            <p:ph type="body" idx="1"/>
          </p:nvPr>
        </p:nvSpPr>
        <p:spPr>
          <a:xfrm>
            <a:off x="731838" y="4094798"/>
            <a:ext cx="5852160" cy="3780472"/>
          </a:xfrm>
        </p:spPr>
        <p:txBody>
          <a:bodyPr/>
          <a:lstStyle/>
          <a:p>
            <a:r>
              <a:rPr lang="en-US" dirty="0"/>
              <a:t>Defining Addiction and Substance Use Disorder</a:t>
            </a:r>
          </a:p>
          <a:p>
            <a:r>
              <a:rPr lang="en-US" sz="3600" dirty="0">
                <a:solidFill>
                  <a:srgbClr val="E7E6E6"/>
                </a:solidFill>
              </a:rPr>
              <a:t>https://</a:t>
            </a:r>
            <a:r>
              <a:rPr lang="en-US" sz="3600" dirty="0" err="1">
                <a:solidFill>
                  <a:srgbClr val="E7E6E6"/>
                </a:solidFill>
              </a:rPr>
              <a:t>www.youtube.com</a:t>
            </a:r>
            <a:r>
              <a:rPr lang="en-US" sz="3600" dirty="0">
                <a:solidFill>
                  <a:srgbClr val="E7E6E6"/>
                </a:solidFill>
              </a:rPr>
              <a:t>/</a:t>
            </a:r>
            <a:r>
              <a:rPr lang="en-US" sz="3600" dirty="0" err="1">
                <a:solidFill>
                  <a:srgbClr val="E7E6E6"/>
                </a:solidFill>
              </a:rPr>
              <a:t>watch?v</a:t>
            </a:r>
            <a:r>
              <a:rPr lang="en-US" sz="3600" dirty="0">
                <a:solidFill>
                  <a:srgbClr val="E7E6E6"/>
                </a:solidFill>
              </a:rPr>
              <a:t>=iKjBKDdg6d4</a:t>
            </a:r>
          </a:p>
        </p:txBody>
      </p:sp>
      <p:sp>
        <p:nvSpPr>
          <p:cNvPr id="4" name="Date Placeholder 3">
            <a:extLst>
              <a:ext uri="{FF2B5EF4-FFF2-40B4-BE49-F238E27FC236}">
                <a16:creationId xmlns:a16="http://schemas.microsoft.com/office/drawing/2014/main" id="{5AF1B85F-AA09-23A9-5490-7BCA4D11C2C4}"/>
              </a:ext>
            </a:extLst>
          </p:cNvPr>
          <p:cNvSpPr>
            <a:spLocks noGrp="1"/>
          </p:cNvSpPr>
          <p:nvPr>
            <p:ph type="dt" idx="1"/>
          </p:nvPr>
        </p:nvSpPr>
        <p:spPr/>
        <p:txBody>
          <a:bodyPr/>
          <a:lstStyle/>
          <a:p>
            <a:r>
              <a:rPr lang="en-US"/>
              <a:t>OverdoseLifeline.org</a:t>
            </a:r>
            <a:endParaRPr lang="en-US" dirty="0"/>
          </a:p>
        </p:txBody>
      </p:sp>
      <p:sp>
        <p:nvSpPr>
          <p:cNvPr id="5" name="Footer Placeholder 4">
            <a:extLst>
              <a:ext uri="{FF2B5EF4-FFF2-40B4-BE49-F238E27FC236}">
                <a16:creationId xmlns:a16="http://schemas.microsoft.com/office/drawing/2014/main" id="{C941AA4B-EE1B-150D-5771-55D1BB2BCB92}"/>
              </a:ext>
            </a:extLst>
          </p:cNvPr>
          <p:cNvSpPr>
            <a:spLocks noGrp="1"/>
          </p:cNvSpPr>
          <p:nvPr>
            <p:ph type="ftr" sz="quarter" idx="4"/>
          </p:nvPr>
        </p:nvSpPr>
        <p:spPr/>
        <p:txBody>
          <a:bodyPr/>
          <a:lstStyle/>
          <a:p>
            <a:r>
              <a:rPr lang="en-US"/>
              <a:t>Copyright Overdose Lifeline, Inc.</a:t>
            </a:r>
            <a:endParaRPr lang="en-US" dirty="0"/>
          </a:p>
        </p:txBody>
      </p:sp>
      <p:sp>
        <p:nvSpPr>
          <p:cNvPr id="6" name="Slide Number Placeholder 5">
            <a:extLst>
              <a:ext uri="{FF2B5EF4-FFF2-40B4-BE49-F238E27FC236}">
                <a16:creationId xmlns:a16="http://schemas.microsoft.com/office/drawing/2014/main" id="{74699984-7B75-6411-C004-802FBB1F84D8}"/>
              </a:ext>
            </a:extLst>
          </p:cNvPr>
          <p:cNvSpPr>
            <a:spLocks noGrp="1"/>
          </p:cNvSpPr>
          <p:nvPr>
            <p:ph type="sldNum" sz="quarter" idx="5"/>
          </p:nvPr>
        </p:nvSpPr>
        <p:spPr/>
        <p:txBody>
          <a:bodyPr/>
          <a:lstStyle/>
          <a:p>
            <a:fld id="{2F3CA7A2-A12C-4F58-BD84-685881E692C2}" type="slidenum">
              <a:rPr lang="en-US" smtClean="0"/>
              <a:t>16</a:t>
            </a:fld>
            <a:endParaRPr lang="en-US"/>
          </a:p>
        </p:txBody>
      </p:sp>
      <p:sp>
        <p:nvSpPr>
          <p:cNvPr id="7" name="Header Placeholder 6">
            <a:extLst>
              <a:ext uri="{FF2B5EF4-FFF2-40B4-BE49-F238E27FC236}">
                <a16:creationId xmlns:a16="http://schemas.microsoft.com/office/drawing/2014/main" id="{8129BB96-8730-4CE4-4618-CA6589AB6815}"/>
              </a:ext>
            </a:extLst>
          </p:cNvPr>
          <p:cNvSpPr>
            <a:spLocks noGrp="1"/>
          </p:cNvSpPr>
          <p:nvPr>
            <p:ph type="hdr" sz="quarter"/>
          </p:nvPr>
        </p:nvSpPr>
        <p:spPr/>
        <p:txBody>
          <a:bodyPr/>
          <a:lstStyle/>
          <a:p>
            <a:r>
              <a:rPr lang="en-US"/>
              <a:t>Brain and the Disease of Addiction Shortened (2/2024)</a:t>
            </a:r>
            <a:endParaRPr lang="en-US" dirty="0"/>
          </a:p>
        </p:txBody>
      </p:sp>
    </p:spTree>
    <p:extLst>
      <p:ext uri="{BB962C8B-B14F-4D97-AF65-F5344CB8AC3E}">
        <p14:creationId xmlns:p14="http://schemas.microsoft.com/office/powerpoint/2010/main" val="218770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8A87A34-81AB-432B-8DAE-1953F412C126}" type="datetimeFigureOut">
              <a:rPr lang="en-US" smtClean="0"/>
              <a:t>4/26/24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251652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OverdoseLifeline.org</a:t>
            </a:r>
          </a:p>
        </p:txBody>
      </p:sp>
      <p:sp>
        <p:nvSpPr>
          <p:cNvPr id="5" name="Footer Placeholder 4"/>
          <p:cNvSpPr>
            <a:spLocks noGrp="1"/>
          </p:cNvSpPr>
          <p:nvPr>
            <p:ph type="ftr" sz="quarter" idx="11"/>
          </p:nvPr>
        </p:nvSpPr>
        <p:spPr/>
        <p:txBody>
          <a:bodyPr/>
          <a:lstStyle/>
          <a:p>
            <a:r>
              <a:rPr lang="en-US"/>
              <a:t>Copyright Overdose Lifeline, Inc.</a:t>
            </a:r>
          </a:p>
        </p:txBody>
      </p:sp>
      <p:sp>
        <p:nvSpPr>
          <p:cNvPr id="6" name="Slide Number Placeholder 5"/>
          <p:cNvSpPr>
            <a:spLocks noGrp="1"/>
          </p:cNvSpPr>
          <p:nvPr>
            <p:ph type="sldNum" sz="quarter" idx="12"/>
          </p:nvPr>
        </p:nvSpPr>
        <p:spPr/>
        <p:txBody>
          <a:bodyPr/>
          <a:lstStyle/>
          <a:p>
            <a:fld id="{EA09B91E-F5B2-470E-BB15-88955343CD8F}" type="slidenum">
              <a:rPr lang="en-US" smtClean="0"/>
              <a:t>‹#›</a:t>
            </a:fld>
            <a:endParaRPr lang="en-US"/>
          </a:p>
        </p:txBody>
      </p:sp>
    </p:spTree>
    <p:extLst>
      <p:ext uri="{BB962C8B-B14F-4D97-AF65-F5344CB8AC3E}">
        <p14:creationId xmlns:p14="http://schemas.microsoft.com/office/powerpoint/2010/main" val="296635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OverdoseLifeline.org</a:t>
            </a:r>
          </a:p>
        </p:txBody>
      </p:sp>
      <p:sp>
        <p:nvSpPr>
          <p:cNvPr id="5" name="Footer Placeholder 4"/>
          <p:cNvSpPr>
            <a:spLocks noGrp="1"/>
          </p:cNvSpPr>
          <p:nvPr>
            <p:ph type="ftr" sz="quarter" idx="11"/>
          </p:nvPr>
        </p:nvSpPr>
        <p:spPr/>
        <p:txBody>
          <a:bodyPr/>
          <a:lstStyle/>
          <a:p>
            <a:r>
              <a:rPr lang="en-US"/>
              <a:t>Copyright Overdose Lifeline, Inc.</a:t>
            </a:r>
          </a:p>
        </p:txBody>
      </p:sp>
      <p:sp>
        <p:nvSpPr>
          <p:cNvPr id="6" name="Slide Number Placeholder 5"/>
          <p:cNvSpPr>
            <a:spLocks noGrp="1"/>
          </p:cNvSpPr>
          <p:nvPr>
            <p:ph type="sldNum" sz="quarter" idx="12"/>
          </p:nvPr>
        </p:nvSpPr>
        <p:spPr/>
        <p:txBody>
          <a:bodyPr/>
          <a:lstStyle/>
          <a:p>
            <a:fld id="{EA09B91E-F5B2-470E-BB15-88955343CD8F}" type="slidenum">
              <a:rPr lang="en-US" smtClean="0"/>
              <a:t>‹#›</a:t>
            </a:fld>
            <a:endParaRPr lang="en-US"/>
          </a:p>
        </p:txBody>
      </p:sp>
    </p:spTree>
    <p:extLst>
      <p:ext uri="{BB962C8B-B14F-4D97-AF65-F5344CB8AC3E}">
        <p14:creationId xmlns:p14="http://schemas.microsoft.com/office/powerpoint/2010/main" val="3158526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425619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392910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7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a:xfrm>
            <a:off x="838200" y="6311900"/>
            <a:ext cx="2743200" cy="365125"/>
          </a:xfrm>
          <a:prstGeom prst="rect">
            <a:avLst/>
          </a:prstGeom>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a:xfrm>
            <a:off x="8610600" y="6356350"/>
            <a:ext cx="2743200" cy="365125"/>
          </a:xfrm>
          <a:prstGeom prst="rect">
            <a:avLst/>
          </a:prstGeom>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563034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D5661F3-5807-E0C7-077E-49E92F75175A}"/>
              </a:ext>
            </a:extLst>
          </p:cNvPr>
          <p:cNvSpPr>
            <a:spLocks noGrp="1"/>
          </p:cNvSpPr>
          <p:nvPr>
            <p:ph type="ftr" sz="quarter" idx="3"/>
          </p:nvPr>
        </p:nvSpPr>
        <p:spPr>
          <a:xfrm>
            <a:off x="4038600" y="6310312"/>
            <a:ext cx="4114800" cy="365125"/>
          </a:xfrm>
          <a:prstGeom prst="rect">
            <a:avLst/>
          </a:prstGeom>
        </p:spPr>
        <p:txBody>
          <a:bodyPr vert="horz" lIns="91440" tIns="45720" rIns="91440" bIns="45720" rtlCol="0" anchor="b"/>
          <a:lstStyle>
            <a:lvl1pPr algn="ctr">
              <a:defRPr sz="900">
                <a:solidFill>
                  <a:schemeClr val="tx1">
                    <a:lumMod val="50000"/>
                    <a:lumOff val="50000"/>
                  </a:schemeClr>
                </a:solidFill>
              </a:defRPr>
            </a:lvl1pPr>
          </a:lstStyle>
          <a:p>
            <a:r>
              <a:rPr lang="en-US"/>
              <a:t>Copyright Overdose Lifeline, Inc.</a:t>
            </a:r>
            <a:endParaRPr lang="en-US" dirty="0"/>
          </a:p>
        </p:txBody>
      </p:sp>
      <p:sp>
        <p:nvSpPr>
          <p:cNvPr id="3" name="Slide Number Placeholder 8">
            <a:extLst>
              <a:ext uri="{FF2B5EF4-FFF2-40B4-BE49-F238E27FC236}">
                <a16:creationId xmlns:a16="http://schemas.microsoft.com/office/drawing/2014/main" id="{C722425B-B363-1CE7-9570-915602491979}"/>
              </a:ext>
            </a:extLst>
          </p:cNvPr>
          <p:cNvSpPr>
            <a:spLocks noGrp="1"/>
          </p:cNvSpPr>
          <p:nvPr>
            <p:ph type="sldNum" sz="quarter" idx="4"/>
          </p:nvPr>
        </p:nvSpPr>
        <p:spPr>
          <a:xfrm>
            <a:off x="8610600" y="6310312"/>
            <a:ext cx="2743200" cy="365125"/>
          </a:xfrm>
          <a:prstGeom prst="rect">
            <a:avLst/>
          </a:prstGeom>
        </p:spPr>
        <p:txBody>
          <a:bodyPr anchor="b"/>
          <a:lstStyle>
            <a:lvl1pPr>
              <a:defRPr sz="900" b="1">
                <a:solidFill>
                  <a:schemeClr val="tx1">
                    <a:lumMod val="50000"/>
                    <a:lumOff val="50000"/>
                  </a:schemeClr>
                </a:solidFill>
              </a:defRPr>
            </a:lvl1pPr>
          </a:lstStyle>
          <a:p>
            <a:fld id="{EA09B91E-F5B2-470E-BB15-88955343CD8F}" type="slidenum">
              <a:rPr lang="en-US" smtClean="0"/>
              <a:pPr/>
              <a:t>‹#›</a:t>
            </a:fld>
            <a:endParaRPr lang="en-US" dirty="0"/>
          </a:p>
        </p:txBody>
      </p:sp>
      <p:sp>
        <p:nvSpPr>
          <p:cNvPr id="4" name="Date Placeholder 3">
            <a:extLst>
              <a:ext uri="{FF2B5EF4-FFF2-40B4-BE49-F238E27FC236}">
                <a16:creationId xmlns:a16="http://schemas.microsoft.com/office/drawing/2014/main" id="{5ABC6D64-A819-7D9B-75FC-DF6005BC39E3}"/>
              </a:ext>
            </a:extLst>
          </p:cNvPr>
          <p:cNvSpPr>
            <a:spLocks noGrp="1"/>
          </p:cNvSpPr>
          <p:nvPr>
            <p:ph type="dt" sz="half" idx="2"/>
          </p:nvPr>
        </p:nvSpPr>
        <p:spPr>
          <a:xfrm>
            <a:off x="838200" y="6311900"/>
            <a:ext cx="2743200" cy="365125"/>
          </a:xfrm>
          <a:prstGeom prst="rect">
            <a:avLst/>
          </a:prstGeom>
        </p:spPr>
        <p:txBody>
          <a:bodyPr anchor="b"/>
          <a:lstStyle>
            <a:lvl1pPr>
              <a:defRPr sz="900">
                <a:solidFill>
                  <a:schemeClr val="tx1">
                    <a:lumMod val="50000"/>
                    <a:lumOff val="50000"/>
                  </a:schemeClr>
                </a:solidFill>
              </a:defRPr>
            </a:lvl1pPr>
          </a:lstStyle>
          <a:p>
            <a:r>
              <a:rPr lang="en-US"/>
              <a:t>OverdoseLifeline.org</a:t>
            </a:r>
          </a:p>
        </p:txBody>
      </p:sp>
    </p:spTree>
    <p:extLst>
      <p:ext uri="{BB962C8B-B14F-4D97-AF65-F5344CB8AC3E}">
        <p14:creationId xmlns:p14="http://schemas.microsoft.com/office/powerpoint/2010/main" val="83246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a:xfrm>
            <a:off x="838200" y="6356350"/>
            <a:ext cx="2743200" cy="365125"/>
          </a:xfrm>
          <a:prstGeom prst="rect">
            <a:avLst/>
          </a:prstGeom>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2400050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90BC4ABC-23FD-E73B-D0B3-7B7A125C4BCC}"/>
              </a:ext>
            </a:extLst>
          </p:cNvPr>
          <p:cNvSpPr>
            <a:spLocks noGrp="1"/>
          </p:cNvSpPr>
          <p:nvPr>
            <p:ph type="ftr" sz="quarter" idx="3"/>
          </p:nvPr>
        </p:nvSpPr>
        <p:spPr>
          <a:xfrm>
            <a:off x="4038600" y="6310312"/>
            <a:ext cx="4114800" cy="365125"/>
          </a:xfrm>
          <a:prstGeom prst="rect">
            <a:avLst/>
          </a:prstGeom>
        </p:spPr>
        <p:txBody>
          <a:bodyPr vert="horz" lIns="91440" tIns="45720" rIns="91440" bIns="45720" rtlCol="0" anchor="b"/>
          <a:lstStyle>
            <a:lvl1pPr algn="ctr">
              <a:defRPr sz="900">
                <a:solidFill>
                  <a:schemeClr val="tx1">
                    <a:lumMod val="50000"/>
                    <a:lumOff val="50000"/>
                  </a:schemeClr>
                </a:solidFill>
              </a:defRPr>
            </a:lvl1pPr>
          </a:lstStyle>
          <a:p>
            <a:r>
              <a:rPr lang="en-US"/>
              <a:t>Copyright Overdose Lifeline, Inc.</a:t>
            </a:r>
            <a:endParaRPr lang="en-US" dirty="0"/>
          </a:p>
        </p:txBody>
      </p:sp>
      <p:sp>
        <p:nvSpPr>
          <p:cNvPr id="3" name="Slide Number Placeholder 8">
            <a:extLst>
              <a:ext uri="{FF2B5EF4-FFF2-40B4-BE49-F238E27FC236}">
                <a16:creationId xmlns:a16="http://schemas.microsoft.com/office/drawing/2014/main" id="{DE882F4D-DADB-8D20-0289-47E87FF63B64}"/>
              </a:ext>
            </a:extLst>
          </p:cNvPr>
          <p:cNvSpPr>
            <a:spLocks noGrp="1"/>
          </p:cNvSpPr>
          <p:nvPr>
            <p:ph type="sldNum" sz="quarter" idx="4"/>
          </p:nvPr>
        </p:nvSpPr>
        <p:spPr>
          <a:xfrm>
            <a:off x="8610600" y="6310312"/>
            <a:ext cx="2743200" cy="365125"/>
          </a:xfrm>
          <a:prstGeom prst="rect">
            <a:avLst/>
          </a:prstGeom>
        </p:spPr>
        <p:txBody>
          <a:bodyPr anchor="b"/>
          <a:lstStyle>
            <a:lvl1pPr>
              <a:defRPr sz="900" b="1">
                <a:solidFill>
                  <a:schemeClr val="tx1">
                    <a:lumMod val="50000"/>
                    <a:lumOff val="50000"/>
                  </a:schemeClr>
                </a:solidFill>
              </a:defRPr>
            </a:lvl1pPr>
          </a:lstStyle>
          <a:p>
            <a:fld id="{EA09B91E-F5B2-470E-BB15-88955343CD8F}" type="slidenum">
              <a:rPr lang="en-US" smtClean="0"/>
              <a:pPr/>
              <a:t>‹#›</a:t>
            </a:fld>
            <a:endParaRPr lang="en-US" dirty="0"/>
          </a:p>
        </p:txBody>
      </p:sp>
      <p:sp>
        <p:nvSpPr>
          <p:cNvPr id="4" name="Date Placeholder 3">
            <a:extLst>
              <a:ext uri="{FF2B5EF4-FFF2-40B4-BE49-F238E27FC236}">
                <a16:creationId xmlns:a16="http://schemas.microsoft.com/office/drawing/2014/main" id="{148715D4-AC03-47A0-9EB9-2BC923755126}"/>
              </a:ext>
            </a:extLst>
          </p:cNvPr>
          <p:cNvSpPr>
            <a:spLocks noGrp="1"/>
          </p:cNvSpPr>
          <p:nvPr>
            <p:ph type="dt" sz="half" idx="2"/>
          </p:nvPr>
        </p:nvSpPr>
        <p:spPr>
          <a:xfrm>
            <a:off x="838200" y="6311900"/>
            <a:ext cx="2743200" cy="365125"/>
          </a:xfrm>
          <a:prstGeom prst="rect">
            <a:avLst/>
          </a:prstGeom>
        </p:spPr>
        <p:txBody>
          <a:bodyPr anchor="b"/>
          <a:lstStyle>
            <a:lvl1pPr>
              <a:defRPr sz="900">
                <a:solidFill>
                  <a:schemeClr val="tx1">
                    <a:lumMod val="50000"/>
                    <a:lumOff val="50000"/>
                  </a:schemeClr>
                </a:solidFill>
              </a:defRPr>
            </a:lvl1pPr>
          </a:lstStyle>
          <a:p>
            <a:r>
              <a:rPr lang="en-US"/>
              <a:t>OverdoseLifeline.org</a:t>
            </a:r>
          </a:p>
        </p:txBody>
      </p:sp>
    </p:spTree>
    <p:extLst>
      <p:ext uri="{BB962C8B-B14F-4D97-AF65-F5344CB8AC3E}">
        <p14:creationId xmlns:p14="http://schemas.microsoft.com/office/powerpoint/2010/main" val="505848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a:xfrm>
            <a:off x="838200" y="6311900"/>
            <a:ext cx="2743200" cy="365125"/>
          </a:xfrm>
          <a:prstGeom prst="rect">
            <a:avLst/>
          </a:prstGeom>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a:xfrm>
            <a:off x="8610600" y="6356350"/>
            <a:ext cx="2743200" cy="365125"/>
          </a:xfrm>
          <a:prstGeom prst="rect">
            <a:avLst/>
          </a:prstGeom>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2862868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OverdoseLifeline.org</a:t>
            </a:r>
          </a:p>
        </p:txBody>
      </p:sp>
      <p:sp>
        <p:nvSpPr>
          <p:cNvPr id="5" name="Footer Placeholder 4"/>
          <p:cNvSpPr>
            <a:spLocks noGrp="1"/>
          </p:cNvSpPr>
          <p:nvPr>
            <p:ph type="ftr" sz="quarter" idx="11"/>
          </p:nvPr>
        </p:nvSpPr>
        <p:spPr/>
        <p:txBody>
          <a:bodyPr/>
          <a:lstStyle/>
          <a:p>
            <a:r>
              <a:rPr lang="en-US"/>
              <a:t>Copyright Overdose Lifeline, Inc.</a:t>
            </a:r>
          </a:p>
        </p:txBody>
      </p:sp>
      <p:sp>
        <p:nvSpPr>
          <p:cNvPr id="6" name="Slide Number Placeholder 5"/>
          <p:cNvSpPr>
            <a:spLocks noGrp="1"/>
          </p:cNvSpPr>
          <p:nvPr>
            <p:ph type="sldNum" sz="quarter" idx="12"/>
          </p:nvPr>
        </p:nvSpPr>
        <p:spPr/>
        <p:txBody>
          <a:bodyPr/>
          <a:lstStyle/>
          <a:p>
            <a:fld id="{EA09B91E-F5B2-470E-BB15-88955343CD8F}" type="slidenum">
              <a:rPr lang="en-US" smtClean="0"/>
              <a:t>‹#›</a:t>
            </a:fld>
            <a:endParaRPr lang="en-US"/>
          </a:p>
        </p:txBody>
      </p:sp>
    </p:spTree>
    <p:extLst>
      <p:ext uri="{BB962C8B-B14F-4D97-AF65-F5344CB8AC3E}">
        <p14:creationId xmlns:p14="http://schemas.microsoft.com/office/powerpoint/2010/main" val="1231313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8D5661F3-5807-E0C7-077E-49E92F75175A}"/>
              </a:ext>
            </a:extLst>
          </p:cNvPr>
          <p:cNvSpPr>
            <a:spLocks noGrp="1"/>
          </p:cNvSpPr>
          <p:nvPr>
            <p:ph type="ftr" sz="quarter" idx="3"/>
          </p:nvPr>
        </p:nvSpPr>
        <p:spPr>
          <a:xfrm>
            <a:off x="4038600" y="6310312"/>
            <a:ext cx="4114800" cy="365125"/>
          </a:xfrm>
          <a:prstGeom prst="rect">
            <a:avLst/>
          </a:prstGeom>
        </p:spPr>
        <p:txBody>
          <a:bodyPr vert="horz" lIns="91440" tIns="45720" rIns="91440" bIns="45720" rtlCol="0" anchor="b"/>
          <a:lstStyle>
            <a:lvl1pPr algn="ctr">
              <a:defRPr sz="900">
                <a:solidFill>
                  <a:schemeClr val="tx1">
                    <a:lumMod val="50000"/>
                    <a:lumOff val="50000"/>
                  </a:schemeClr>
                </a:solidFill>
              </a:defRPr>
            </a:lvl1pPr>
          </a:lstStyle>
          <a:p>
            <a:r>
              <a:rPr lang="en-US"/>
              <a:t>Copyright Overdose Lifeline, Inc.</a:t>
            </a:r>
            <a:endParaRPr lang="en-US" dirty="0"/>
          </a:p>
        </p:txBody>
      </p:sp>
      <p:sp>
        <p:nvSpPr>
          <p:cNvPr id="3" name="Slide Number Placeholder 8">
            <a:extLst>
              <a:ext uri="{FF2B5EF4-FFF2-40B4-BE49-F238E27FC236}">
                <a16:creationId xmlns:a16="http://schemas.microsoft.com/office/drawing/2014/main" id="{C722425B-B363-1CE7-9570-915602491979}"/>
              </a:ext>
            </a:extLst>
          </p:cNvPr>
          <p:cNvSpPr>
            <a:spLocks noGrp="1"/>
          </p:cNvSpPr>
          <p:nvPr>
            <p:ph type="sldNum" sz="quarter" idx="4"/>
          </p:nvPr>
        </p:nvSpPr>
        <p:spPr>
          <a:xfrm>
            <a:off x="8610600" y="6310312"/>
            <a:ext cx="2743200" cy="365125"/>
          </a:xfrm>
          <a:prstGeom prst="rect">
            <a:avLst/>
          </a:prstGeom>
        </p:spPr>
        <p:txBody>
          <a:bodyPr anchor="b"/>
          <a:lstStyle>
            <a:lvl1pPr>
              <a:defRPr sz="900" b="1">
                <a:solidFill>
                  <a:schemeClr val="tx1">
                    <a:lumMod val="50000"/>
                    <a:lumOff val="50000"/>
                  </a:schemeClr>
                </a:solidFill>
              </a:defRPr>
            </a:lvl1pPr>
          </a:lstStyle>
          <a:p>
            <a:fld id="{EA09B91E-F5B2-470E-BB15-88955343CD8F}" type="slidenum">
              <a:rPr lang="en-US" smtClean="0"/>
              <a:pPr/>
              <a:t>‹#›</a:t>
            </a:fld>
            <a:endParaRPr lang="en-US" dirty="0"/>
          </a:p>
        </p:txBody>
      </p:sp>
      <p:sp>
        <p:nvSpPr>
          <p:cNvPr id="4" name="Date Placeholder 3">
            <a:extLst>
              <a:ext uri="{FF2B5EF4-FFF2-40B4-BE49-F238E27FC236}">
                <a16:creationId xmlns:a16="http://schemas.microsoft.com/office/drawing/2014/main" id="{5ABC6D64-A819-7D9B-75FC-DF6005BC39E3}"/>
              </a:ext>
            </a:extLst>
          </p:cNvPr>
          <p:cNvSpPr>
            <a:spLocks noGrp="1"/>
          </p:cNvSpPr>
          <p:nvPr>
            <p:ph type="dt" sz="half" idx="2"/>
          </p:nvPr>
        </p:nvSpPr>
        <p:spPr>
          <a:xfrm>
            <a:off x="838200" y="6311900"/>
            <a:ext cx="2743200" cy="365125"/>
          </a:xfrm>
          <a:prstGeom prst="rect">
            <a:avLst/>
          </a:prstGeom>
        </p:spPr>
        <p:txBody>
          <a:bodyPr anchor="b"/>
          <a:lstStyle>
            <a:lvl1pPr>
              <a:defRPr sz="900">
                <a:solidFill>
                  <a:schemeClr val="tx1">
                    <a:lumMod val="50000"/>
                    <a:lumOff val="50000"/>
                  </a:schemeClr>
                </a:solidFill>
              </a:defRPr>
            </a:lvl1pPr>
          </a:lstStyle>
          <a:p>
            <a:r>
              <a:rPr lang="en-US"/>
              <a:t>OverdoseLifeline.org</a:t>
            </a:r>
          </a:p>
        </p:txBody>
      </p:sp>
    </p:spTree>
    <p:extLst>
      <p:ext uri="{BB962C8B-B14F-4D97-AF65-F5344CB8AC3E}">
        <p14:creationId xmlns:p14="http://schemas.microsoft.com/office/powerpoint/2010/main" val="154029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a:xfrm>
            <a:off x="838200" y="6356350"/>
            <a:ext cx="2743200" cy="365125"/>
          </a:xfrm>
          <a:prstGeom prst="rect">
            <a:avLst/>
          </a:prstGeom>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3627008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90BC4ABC-23FD-E73B-D0B3-7B7A125C4BCC}"/>
              </a:ext>
            </a:extLst>
          </p:cNvPr>
          <p:cNvSpPr>
            <a:spLocks noGrp="1"/>
          </p:cNvSpPr>
          <p:nvPr>
            <p:ph type="ftr" sz="quarter" idx="3"/>
          </p:nvPr>
        </p:nvSpPr>
        <p:spPr>
          <a:xfrm>
            <a:off x="4038600" y="6310312"/>
            <a:ext cx="4114800" cy="365125"/>
          </a:xfrm>
          <a:prstGeom prst="rect">
            <a:avLst/>
          </a:prstGeom>
        </p:spPr>
        <p:txBody>
          <a:bodyPr vert="horz" lIns="91440" tIns="45720" rIns="91440" bIns="45720" rtlCol="0" anchor="b"/>
          <a:lstStyle>
            <a:lvl1pPr algn="ctr">
              <a:defRPr sz="900">
                <a:solidFill>
                  <a:schemeClr val="tx1">
                    <a:lumMod val="50000"/>
                    <a:lumOff val="50000"/>
                  </a:schemeClr>
                </a:solidFill>
              </a:defRPr>
            </a:lvl1pPr>
          </a:lstStyle>
          <a:p>
            <a:r>
              <a:rPr lang="en-US"/>
              <a:t>Copyright Overdose Lifeline, Inc.</a:t>
            </a:r>
            <a:endParaRPr lang="en-US" dirty="0"/>
          </a:p>
        </p:txBody>
      </p:sp>
      <p:sp>
        <p:nvSpPr>
          <p:cNvPr id="3" name="Slide Number Placeholder 8">
            <a:extLst>
              <a:ext uri="{FF2B5EF4-FFF2-40B4-BE49-F238E27FC236}">
                <a16:creationId xmlns:a16="http://schemas.microsoft.com/office/drawing/2014/main" id="{DE882F4D-DADB-8D20-0289-47E87FF63B64}"/>
              </a:ext>
            </a:extLst>
          </p:cNvPr>
          <p:cNvSpPr>
            <a:spLocks noGrp="1"/>
          </p:cNvSpPr>
          <p:nvPr>
            <p:ph type="sldNum" sz="quarter" idx="4"/>
          </p:nvPr>
        </p:nvSpPr>
        <p:spPr>
          <a:xfrm>
            <a:off x="8610600" y="6310312"/>
            <a:ext cx="2743200" cy="365125"/>
          </a:xfrm>
          <a:prstGeom prst="rect">
            <a:avLst/>
          </a:prstGeom>
        </p:spPr>
        <p:txBody>
          <a:bodyPr anchor="b"/>
          <a:lstStyle>
            <a:lvl1pPr>
              <a:defRPr sz="900" b="1">
                <a:solidFill>
                  <a:schemeClr val="tx1">
                    <a:lumMod val="50000"/>
                    <a:lumOff val="50000"/>
                  </a:schemeClr>
                </a:solidFill>
              </a:defRPr>
            </a:lvl1pPr>
          </a:lstStyle>
          <a:p>
            <a:fld id="{EA09B91E-F5B2-470E-BB15-88955343CD8F}" type="slidenum">
              <a:rPr lang="en-US" smtClean="0"/>
              <a:pPr/>
              <a:t>‹#›</a:t>
            </a:fld>
            <a:endParaRPr lang="en-US" dirty="0"/>
          </a:p>
        </p:txBody>
      </p:sp>
      <p:sp>
        <p:nvSpPr>
          <p:cNvPr id="4" name="Date Placeholder 3">
            <a:extLst>
              <a:ext uri="{FF2B5EF4-FFF2-40B4-BE49-F238E27FC236}">
                <a16:creationId xmlns:a16="http://schemas.microsoft.com/office/drawing/2014/main" id="{148715D4-AC03-47A0-9EB9-2BC923755126}"/>
              </a:ext>
            </a:extLst>
          </p:cNvPr>
          <p:cNvSpPr>
            <a:spLocks noGrp="1"/>
          </p:cNvSpPr>
          <p:nvPr>
            <p:ph type="dt" sz="half" idx="2"/>
          </p:nvPr>
        </p:nvSpPr>
        <p:spPr>
          <a:xfrm>
            <a:off x="838200" y="6311900"/>
            <a:ext cx="2743200" cy="365125"/>
          </a:xfrm>
          <a:prstGeom prst="rect">
            <a:avLst/>
          </a:prstGeom>
        </p:spPr>
        <p:txBody>
          <a:bodyPr anchor="b"/>
          <a:lstStyle>
            <a:lvl1pPr>
              <a:defRPr sz="900">
                <a:solidFill>
                  <a:schemeClr val="tx1">
                    <a:lumMod val="50000"/>
                    <a:lumOff val="50000"/>
                  </a:schemeClr>
                </a:solidFill>
              </a:defRPr>
            </a:lvl1pPr>
          </a:lstStyle>
          <a:p>
            <a:r>
              <a:rPr lang="en-US"/>
              <a:t>OverdoseLifeline.org</a:t>
            </a:r>
          </a:p>
        </p:txBody>
      </p:sp>
    </p:spTree>
    <p:extLst>
      <p:ext uri="{BB962C8B-B14F-4D97-AF65-F5344CB8AC3E}">
        <p14:creationId xmlns:p14="http://schemas.microsoft.com/office/powerpoint/2010/main" val="3649462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368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2950539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a:xfrm>
            <a:off x="8610600" y="6356350"/>
            <a:ext cx="2743200" cy="365125"/>
          </a:xfrm>
          <a:prstGeom prst="rect">
            <a:avLst/>
          </a:prstGeom>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a:t>Click to edit Master title style</a:t>
            </a:r>
            <a:br>
              <a:rPr lang="en-US"/>
            </a:br>
            <a:r>
              <a:rPr lang="en-US"/>
              <a:t>Second line Calibri 36</a:t>
            </a:r>
          </a:p>
        </p:txBody>
      </p:sp>
    </p:spTree>
    <p:extLst>
      <p:ext uri="{BB962C8B-B14F-4D97-AF65-F5344CB8AC3E}">
        <p14:creationId xmlns:p14="http://schemas.microsoft.com/office/powerpoint/2010/main" val="2014466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a:xfrm>
            <a:off x="8610600" y="6356350"/>
            <a:ext cx="2743200" cy="365125"/>
          </a:xfrm>
          <a:prstGeom prst="rect">
            <a:avLst/>
          </a:prstGeom>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Calibri 36</a:t>
            </a:r>
          </a:p>
        </p:txBody>
      </p:sp>
    </p:spTree>
    <p:extLst>
      <p:ext uri="{BB962C8B-B14F-4D97-AF65-F5344CB8AC3E}">
        <p14:creationId xmlns:p14="http://schemas.microsoft.com/office/powerpoint/2010/main" val="1128548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106D12-397F-184E-9388-367CA6C25994}"/>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D74AD602-E43A-2240-A122-EBA07F437C4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91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950F4E-90BC-4166-8496-C7EC2AB8099D}"/>
              </a:ext>
            </a:extLst>
          </p:cNvPr>
          <p:cNvSpPr>
            <a:spLocks noGrp="1"/>
          </p:cNvSpPr>
          <p:nvPr>
            <p:ph type="dt" sz="half" idx="10"/>
          </p:nvPr>
        </p:nvSpPr>
        <p:spPr/>
        <p:txBody>
          <a:bodyPr/>
          <a:lstStyle/>
          <a:p>
            <a:r>
              <a:rPr lang="en-US"/>
              <a:t>OverdoseLifeline.org</a:t>
            </a:r>
          </a:p>
        </p:txBody>
      </p:sp>
      <p:sp>
        <p:nvSpPr>
          <p:cNvPr id="5" name="Footer Placeholder 4">
            <a:extLst>
              <a:ext uri="{FF2B5EF4-FFF2-40B4-BE49-F238E27FC236}">
                <a16:creationId xmlns:a16="http://schemas.microsoft.com/office/drawing/2014/main" id="{9C31ED9E-700B-473C-BE11-031B4F201AB3}"/>
              </a:ext>
            </a:extLst>
          </p:cNvPr>
          <p:cNvSpPr>
            <a:spLocks noGrp="1"/>
          </p:cNvSpPr>
          <p:nvPr>
            <p:ph type="ftr" sz="quarter" idx="11"/>
          </p:nvPr>
        </p:nvSpPr>
        <p:spPr/>
        <p:txBody>
          <a:bodyPr/>
          <a:lstStyle/>
          <a:p>
            <a:r>
              <a:rPr lang="en-US"/>
              <a:t>Copyright Overdose Lifeline, Inc.</a:t>
            </a:r>
          </a:p>
        </p:txBody>
      </p:sp>
      <p:sp>
        <p:nvSpPr>
          <p:cNvPr id="6" name="Slide Number Placeholder 5">
            <a:extLst>
              <a:ext uri="{FF2B5EF4-FFF2-40B4-BE49-F238E27FC236}">
                <a16:creationId xmlns:a16="http://schemas.microsoft.com/office/drawing/2014/main" id="{67C17156-4D04-41D6-A071-F582DE289857}"/>
              </a:ext>
            </a:extLst>
          </p:cNvPr>
          <p:cNvSpPr>
            <a:spLocks noGrp="1"/>
          </p:cNvSpPr>
          <p:nvPr>
            <p:ph type="sldNum" sz="quarter" idx="12"/>
          </p:nvPr>
        </p:nvSpPr>
        <p:spPr>
          <a:xfrm>
            <a:off x="8610600" y="6356350"/>
            <a:ext cx="2743200" cy="365125"/>
          </a:xfrm>
          <a:prstGeom prst="rect">
            <a:avLst/>
          </a:prstGeom>
        </p:spPr>
        <p:txBody>
          <a:bodyPr/>
          <a:lstStyle/>
          <a:p>
            <a:fld id="{9B4CC6A4-EE95-4079-9636-BF349499398F}" type="slidenum">
              <a:rPr lang="en-US" smtClean="0"/>
              <a:t>‹#›</a:t>
            </a:fld>
            <a:endParaRPr lang="en-US"/>
          </a:p>
        </p:txBody>
      </p:sp>
      <p:sp>
        <p:nvSpPr>
          <p:cNvPr id="7" name="Title 6">
            <a:extLst>
              <a:ext uri="{FF2B5EF4-FFF2-40B4-BE49-F238E27FC236}">
                <a16:creationId xmlns:a16="http://schemas.microsoft.com/office/drawing/2014/main" id="{4D2E9E45-BE53-4AA8-A9C5-8129636DE6AA}"/>
              </a:ext>
            </a:extLst>
          </p:cNvPr>
          <p:cNvSpPr>
            <a:spLocks noGrp="1"/>
          </p:cNvSpPr>
          <p:nvPr>
            <p:ph type="title" hasCustomPrompt="1"/>
          </p:nvPr>
        </p:nvSpPr>
        <p:spPr>
          <a:xfrm>
            <a:off x="0" y="4238856"/>
            <a:ext cx="10515600" cy="1325563"/>
          </a:xfrm>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Calibri 36</a:t>
            </a:r>
          </a:p>
        </p:txBody>
      </p:sp>
    </p:spTree>
    <p:extLst>
      <p:ext uri="{BB962C8B-B14F-4D97-AF65-F5344CB8AC3E}">
        <p14:creationId xmlns:p14="http://schemas.microsoft.com/office/powerpoint/2010/main" val="417526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8A87A34-81AB-432B-8DAE-1953F412C126}" type="datetimeFigureOut">
              <a:rPr lang="en-US" smtClean="0"/>
              <a:pPr/>
              <a:t>4/26/24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EA09B91E-F5B2-470E-BB15-88955343CD8F}"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184691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OverdoseLifeline.org</a:t>
            </a:r>
          </a:p>
        </p:txBody>
      </p:sp>
      <p:sp>
        <p:nvSpPr>
          <p:cNvPr id="6" name="Footer Placeholder 5"/>
          <p:cNvSpPr>
            <a:spLocks noGrp="1"/>
          </p:cNvSpPr>
          <p:nvPr>
            <p:ph type="ftr" sz="quarter" idx="11"/>
          </p:nvPr>
        </p:nvSpPr>
        <p:spPr/>
        <p:txBody>
          <a:bodyPr/>
          <a:lstStyle/>
          <a:p>
            <a:r>
              <a:rPr lang="en-US"/>
              <a:t>Copyright Overdose Lifeline, Inc.</a:t>
            </a:r>
          </a:p>
        </p:txBody>
      </p:sp>
      <p:sp>
        <p:nvSpPr>
          <p:cNvPr id="7" name="Slide Number Placeholder 6"/>
          <p:cNvSpPr>
            <a:spLocks noGrp="1"/>
          </p:cNvSpPr>
          <p:nvPr>
            <p:ph type="sldNum" sz="quarter" idx="12"/>
          </p:nvPr>
        </p:nvSpPr>
        <p:spPr/>
        <p:txBody>
          <a:bodyPr/>
          <a:lstStyle/>
          <a:p>
            <a:fld id="{EA09B91E-F5B2-470E-BB15-88955343CD8F}" type="slidenum">
              <a:rPr lang="en-US" smtClean="0"/>
              <a:t>‹#›</a:t>
            </a:fld>
            <a:endParaRPr lang="en-US"/>
          </a:p>
        </p:txBody>
      </p:sp>
    </p:spTree>
    <p:extLst>
      <p:ext uri="{BB962C8B-B14F-4D97-AF65-F5344CB8AC3E}">
        <p14:creationId xmlns:p14="http://schemas.microsoft.com/office/powerpoint/2010/main" val="168175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OverdoseLifeline.org</a:t>
            </a:r>
            <a:endParaRPr lang="en-US" dirty="0"/>
          </a:p>
        </p:txBody>
      </p:sp>
      <p:sp>
        <p:nvSpPr>
          <p:cNvPr id="8" name="Footer Placeholder 7"/>
          <p:cNvSpPr>
            <a:spLocks noGrp="1"/>
          </p:cNvSpPr>
          <p:nvPr>
            <p:ph type="ftr" sz="quarter" idx="11"/>
          </p:nvPr>
        </p:nvSpPr>
        <p:spPr/>
        <p:txBody>
          <a:bodyPr/>
          <a:lstStyle/>
          <a:p>
            <a:r>
              <a:rPr lang="en-US"/>
              <a:t>Copyright Overdose Lifeline, Inc.</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45015053"/>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423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OverdoseLifeline.org</a:t>
            </a:r>
          </a:p>
        </p:txBody>
      </p:sp>
      <p:sp>
        <p:nvSpPr>
          <p:cNvPr id="3" name="Footer Placeholder 2"/>
          <p:cNvSpPr>
            <a:spLocks noGrp="1"/>
          </p:cNvSpPr>
          <p:nvPr>
            <p:ph type="ftr" sz="quarter" idx="11"/>
          </p:nvPr>
        </p:nvSpPr>
        <p:spPr/>
        <p:txBody>
          <a:bodyPr/>
          <a:lstStyle/>
          <a:p>
            <a:r>
              <a:rPr lang="en-US"/>
              <a:t>Copyright Overdose Lifeline, Inc.</a:t>
            </a:r>
          </a:p>
        </p:txBody>
      </p:sp>
      <p:sp>
        <p:nvSpPr>
          <p:cNvPr id="4" name="Slide Number Placeholder 3"/>
          <p:cNvSpPr>
            <a:spLocks noGrp="1"/>
          </p:cNvSpPr>
          <p:nvPr>
            <p:ph type="sldNum" sz="quarter" idx="12"/>
          </p:nvPr>
        </p:nvSpPr>
        <p:spPr/>
        <p:txBody>
          <a:bodyPr/>
          <a:lstStyle/>
          <a:p>
            <a:fld id="{EA09B91E-F5B2-470E-BB15-88955343CD8F}" type="slidenum">
              <a:rPr lang="en-US" smtClean="0"/>
              <a:t>‹#›</a:t>
            </a:fld>
            <a:endParaRPr lang="en-US"/>
          </a:p>
        </p:txBody>
      </p:sp>
    </p:spTree>
    <p:extLst>
      <p:ext uri="{BB962C8B-B14F-4D97-AF65-F5344CB8AC3E}">
        <p14:creationId xmlns:p14="http://schemas.microsoft.com/office/powerpoint/2010/main" val="43851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OverdoseLifeline.org</a:t>
            </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Copyright Overdose Lifeline, Inc.</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A09B91E-F5B2-470E-BB15-88955343CD8F}"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181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OverdoseLifeline.org</a:t>
            </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Copyright Overdose Lifeline, Inc.</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A09B91E-F5B2-470E-BB15-88955343CD8F}"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781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OverdoseLifeline.org</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Copyright Overdose Lifeline, Inc.</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8F63A3B-78C7-47BE-AE5E-E10140E04643}"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901109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95" r:id="rId25"/>
    <p:sldLayoutId id="2147483696" r:id="rId26"/>
    <p:sldLayoutId id="2147483697" r:id="rId27"/>
    <p:sldLayoutId id="2147483698" r:id="rId28"/>
  </p:sldLayoutIdLst>
  <p:hf sldNum="0"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iKjBKDdg6d4"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youtu.be/iKjBKDdg6d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Epc5JLKPMmw"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eVLpnMHHEP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PhnPS1hKf_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53.sv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68.xml"/><Relationship Id="rId16" Type="http://schemas.openxmlformats.org/officeDocument/2006/relationships/image" Target="../media/image67.sv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C1BgXlYwoVY"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ngaer@me.com"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154186" y="634028"/>
            <a:ext cx="3355942" cy="3732835"/>
          </a:xfrm>
        </p:spPr>
        <p:txBody>
          <a:bodyPr lIns="182880">
            <a:normAutofit/>
          </a:bodyPr>
          <a:lstStyle/>
          <a:p>
            <a:r>
              <a:rPr lang="en-US" sz="3300" spc="50">
                <a:latin typeface="Arial" panose="020B0604020202020204" pitchFamily="34" charset="0"/>
                <a:cs typeface="Arial" panose="020B0604020202020204" pitchFamily="34" charset="0"/>
              </a:rPr>
              <a:t>The Adolescent Brain and the Disease of Addiction</a:t>
            </a:r>
          </a:p>
        </p:txBody>
      </p:sp>
      <p:sp>
        <p:nvSpPr>
          <p:cNvPr id="19"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20"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877" b="10012"/>
          <a:stretch/>
        </p:blipFill>
        <p:spPr>
          <a:xfrm>
            <a:off x="1379023" y="1976462"/>
            <a:ext cx="5659222" cy="3104268"/>
          </a:xfrm>
          <a:prstGeom prst="rect">
            <a:avLst/>
          </a:prstGeom>
        </p:spPr>
      </p:pic>
      <p:sp>
        <p:nvSpPr>
          <p:cNvPr id="7" name="Footer Placeholder 3">
            <a:extLst>
              <a:ext uri="{FF2B5EF4-FFF2-40B4-BE49-F238E27FC236}">
                <a16:creationId xmlns:a16="http://schemas.microsoft.com/office/drawing/2014/main" id="{3DABD3B3-EE01-45CA-A974-33C141CA2F5E}"/>
              </a:ext>
            </a:extLst>
          </p:cNvPr>
          <p:cNvSpPr txBox="1">
            <a:spLocks/>
          </p:cNvSpPr>
          <p:nvPr/>
        </p:nvSpPr>
        <p:spPr>
          <a:xfrm>
            <a:off x="1379023" y="4770304"/>
            <a:ext cx="5659222" cy="310426"/>
          </a:xfrm>
          <a:prstGeom prst="rect">
            <a:avLst/>
          </a:prstGeom>
          <a:solidFill>
            <a:srgbClr val="000000">
              <a:alpha val="50000"/>
            </a:srgbClr>
          </a:solidFill>
          <a:ln>
            <a:noFill/>
          </a:ln>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pPr>
            <a:r>
              <a:rPr lang="en-US" sz="1300" kern="1200">
                <a:solidFill>
                  <a:srgbClr val="FFFFFF"/>
                </a:solidFill>
              </a:rPr>
              <a:t>Copyright, Overdose Lifeline. Inc.</a:t>
            </a:r>
            <a:endParaRPr lang="en-US" sz="1300">
              <a:solidFill>
                <a:srgbClr val="FFFFFF"/>
              </a:solidFill>
            </a:endParaRPr>
          </a:p>
        </p:txBody>
      </p:sp>
    </p:spTree>
    <p:extLst>
      <p:ext uri="{BB962C8B-B14F-4D97-AF65-F5344CB8AC3E}">
        <p14:creationId xmlns:p14="http://schemas.microsoft.com/office/powerpoint/2010/main" val="294237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C221183-1A8F-5B18-126D-CF198CCE2FA5}"/>
              </a:ext>
            </a:extLst>
          </p:cNvPr>
          <p:cNvSpPr>
            <a:spLocks noGrp="1"/>
          </p:cNvSpPr>
          <p:nvPr>
            <p:ph type="title"/>
          </p:nvPr>
        </p:nvSpPr>
        <p:spPr>
          <a:xfrm>
            <a:off x="640081" y="791570"/>
            <a:ext cx="4018839" cy="5262390"/>
          </a:xfrm>
        </p:spPr>
        <p:txBody>
          <a:bodyPr anchor="ctr">
            <a:normAutofit/>
          </a:bodyPr>
          <a:lstStyle/>
          <a:p>
            <a:pPr algn="r"/>
            <a:r>
              <a:rPr lang="en-US" sz="5400" b="0" i="0" u="none" strike="noStrike">
                <a:solidFill>
                  <a:schemeClr val="bg2"/>
                </a:solidFill>
                <a:effectLst/>
                <a:highlight>
                  <a:srgbClr val="212121"/>
                </a:highlight>
                <a:latin typeface="Söhne"/>
              </a:rPr>
              <a:t>Reasons for Quitting</a:t>
            </a:r>
            <a:endParaRPr lang="en-US" sz="540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7C3C748-447C-D363-195E-F43CD04D60BD}"/>
              </a:ext>
            </a:extLst>
          </p:cNvPr>
          <p:cNvSpPr>
            <a:spLocks noGrp="1"/>
          </p:cNvSpPr>
          <p:nvPr>
            <p:ph idx="1"/>
          </p:nvPr>
        </p:nvSpPr>
        <p:spPr>
          <a:xfrm>
            <a:off x="6176720" y="791570"/>
            <a:ext cx="4892308" cy="5262390"/>
          </a:xfrm>
        </p:spPr>
        <p:txBody>
          <a:bodyPr anchor="ctr">
            <a:normAutofit/>
          </a:bodyPr>
          <a:lstStyle/>
          <a:p>
            <a:pPr>
              <a:buFont typeface="Arial" panose="020B0604020202020204" pitchFamily="34" charset="0"/>
              <a:buChar char="•"/>
            </a:pPr>
            <a:r>
              <a:rPr lang="en-US" b="0" i="0" u="none" strike="noStrike" dirty="0">
                <a:effectLst/>
                <a:latin typeface="Söhne"/>
              </a:rPr>
              <a:t>Among teens who quit using drugs or alcohol, 57% cited adverse effects on their lives as the primary reason.</a:t>
            </a:r>
          </a:p>
          <a:p>
            <a:pPr>
              <a:buFont typeface="Arial" panose="020B0604020202020204" pitchFamily="34" charset="0"/>
              <a:buChar char="•"/>
            </a:pPr>
            <a:r>
              <a:rPr lang="en-US" b="0" i="0" u="none" strike="noStrike" dirty="0">
                <a:effectLst/>
                <a:latin typeface="Söhne"/>
              </a:rPr>
              <a:t>Reasons include tiredness of using, concern about the effect on the life path, and worry about adverse physical and psychological effects.</a:t>
            </a:r>
          </a:p>
          <a:p>
            <a:pPr>
              <a:buFont typeface="Arial" panose="020B0604020202020204" pitchFamily="34" charset="0"/>
              <a:buChar char="•"/>
            </a:pPr>
            <a:r>
              <a:rPr lang="en-US" b="0" i="0" u="none" strike="noStrike" dirty="0">
                <a:effectLst/>
                <a:latin typeface="Söhne"/>
              </a:rPr>
              <a:t>External pressures accounted for less than one-quarter of reasons for quitting, including jail, mandated treatment, family/friends, and avoiding trouble.</a:t>
            </a:r>
          </a:p>
          <a:p>
            <a:endParaRPr lang="en-US" sz="1800" dirty="0"/>
          </a:p>
        </p:txBody>
      </p:sp>
    </p:spTree>
    <p:extLst>
      <p:ext uri="{BB962C8B-B14F-4D97-AF65-F5344CB8AC3E}">
        <p14:creationId xmlns:p14="http://schemas.microsoft.com/office/powerpoint/2010/main" val="7798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6" name="Rectangle 78855">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8850" name="Rectangle 2">
            <a:extLst>
              <a:ext uri="{FF2B5EF4-FFF2-40B4-BE49-F238E27FC236}">
                <a16:creationId xmlns:a16="http://schemas.microsoft.com/office/drawing/2014/main" id="{15F27CF2-7FC0-9A93-23AF-B7AA01850792}"/>
              </a:ext>
            </a:extLst>
          </p:cNvPr>
          <p:cNvSpPr>
            <a:spLocks noGrp="1" noChangeArrowheads="1"/>
          </p:cNvSpPr>
          <p:nvPr>
            <p:ph type="title"/>
          </p:nvPr>
        </p:nvSpPr>
        <p:spPr>
          <a:xfrm>
            <a:off x="640081" y="791570"/>
            <a:ext cx="4018839" cy="5262390"/>
          </a:xfrm>
        </p:spPr>
        <p:txBody>
          <a:bodyPr anchor="ctr">
            <a:normAutofit/>
          </a:bodyPr>
          <a:lstStyle/>
          <a:p>
            <a:pPr algn="r"/>
            <a:r>
              <a:rPr lang="en-US" altLang="en-US" sz="4600">
                <a:solidFill>
                  <a:schemeClr val="bg2"/>
                </a:solidFill>
              </a:rPr>
              <a:t>Consequences</a:t>
            </a:r>
          </a:p>
        </p:txBody>
      </p:sp>
      <p:sp>
        <p:nvSpPr>
          <p:cNvPr id="78858" name="Rectangle 78857">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8851" name="Rectangle 3">
            <a:extLst>
              <a:ext uri="{FF2B5EF4-FFF2-40B4-BE49-F238E27FC236}">
                <a16:creationId xmlns:a16="http://schemas.microsoft.com/office/drawing/2014/main" id="{BCB026C7-D44C-F448-B526-667B8B74A442}"/>
              </a:ext>
            </a:extLst>
          </p:cNvPr>
          <p:cNvSpPr>
            <a:spLocks noGrp="1" noChangeArrowheads="1"/>
          </p:cNvSpPr>
          <p:nvPr>
            <p:ph idx="1"/>
          </p:nvPr>
        </p:nvSpPr>
        <p:spPr>
          <a:xfrm>
            <a:off x="6176720" y="791570"/>
            <a:ext cx="4892308" cy="5262390"/>
          </a:xfrm>
        </p:spPr>
        <p:txBody>
          <a:bodyPr anchor="ctr">
            <a:normAutofit/>
          </a:bodyPr>
          <a:lstStyle/>
          <a:p>
            <a:r>
              <a:rPr lang="en-US" altLang="en-US" sz="1800"/>
              <a:t>Addiction with associated withdrawal is rare in adolescence. However, other consequences are expected – poor school performance, family conflict, and legal difficulties.</a:t>
            </a:r>
          </a:p>
          <a:p>
            <a:r>
              <a:rPr lang="en-US" altLang="en-US" sz="1800"/>
              <a:t>Drug use is indicative of a health-compromising lifestyle</a:t>
            </a:r>
          </a:p>
          <a:p>
            <a:pPr>
              <a:spcBef>
                <a:spcPts val="600"/>
              </a:spcBef>
              <a:spcAft>
                <a:spcPts val="600"/>
              </a:spcAft>
              <a:defRPr/>
            </a:pPr>
            <a:r>
              <a:rPr lang="en-US" sz="1800"/>
              <a:t>Child development</a:t>
            </a:r>
          </a:p>
          <a:p>
            <a:pPr>
              <a:spcBef>
                <a:spcPts val="600"/>
              </a:spcBef>
              <a:spcAft>
                <a:spcPts val="600"/>
              </a:spcAft>
              <a:defRPr/>
            </a:pPr>
            <a:r>
              <a:rPr lang="en-US" sz="1800"/>
              <a:t>Household safety</a:t>
            </a:r>
          </a:p>
          <a:p>
            <a:pPr>
              <a:spcBef>
                <a:spcPts val="600"/>
              </a:spcBef>
              <a:spcAft>
                <a:spcPts val="600"/>
              </a:spcAft>
              <a:defRPr/>
            </a:pPr>
            <a:r>
              <a:rPr lang="en-US" sz="1800"/>
              <a:t>Psychosocial impact</a:t>
            </a:r>
          </a:p>
          <a:p>
            <a:pPr>
              <a:spcBef>
                <a:spcPts val="600"/>
              </a:spcBef>
              <a:spcAft>
                <a:spcPts val="600"/>
              </a:spcAft>
              <a:defRPr/>
            </a:pPr>
            <a:r>
              <a:rPr lang="en-US" sz="1800"/>
              <a:t>Intergenerational trauma and mental health problems</a:t>
            </a:r>
            <a:endParaRPr lang="en-US" altLang="en-US" sz="1800"/>
          </a:p>
          <a:p>
            <a:endParaRPr lang="en-US" altLang="en-US" sz="1800"/>
          </a:p>
          <a:p>
            <a:endParaRPr lang="en-US" alt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832" name="Rectangle 77831">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7826" name="Rectangle 2">
            <a:extLst>
              <a:ext uri="{FF2B5EF4-FFF2-40B4-BE49-F238E27FC236}">
                <a16:creationId xmlns:a16="http://schemas.microsoft.com/office/drawing/2014/main" id="{069586BF-BB8B-7401-0FBD-3C47F187B5C0}"/>
              </a:ext>
            </a:extLst>
          </p:cNvPr>
          <p:cNvSpPr>
            <a:spLocks noGrp="1" noChangeArrowheads="1"/>
          </p:cNvSpPr>
          <p:nvPr>
            <p:ph type="title"/>
          </p:nvPr>
        </p:nvSpPr>
        <p:spPr>
          <a:xfrm>
            <a:off x="640081" y="791570"/>
            <a:ext cx="4018839" cy="5262390"/>
          </a:xfrm>
        </p:spPr>
        <p:txBody>
          <a:bodyPr anchor="ctr">
            <a:normAutofit/>
          </a:bodyPr>
          <a:lstStyle/>
          <a:p>
            <a:pPr algn="r"/>
            <a:r>
              <a:rPr lang="en-US" altLang="en-US" sz="5400" dirty="0">
                <a:solidFill>
                  <a:schemeClr val="bg2"/>
                </a:solidFill>
              </a:rPr>
              <a:t>Specific risks of drug use:</a:t>
            </a:r>
          </a:p>
        </p:txBody>
      </p:sp>
      <p:sp>
        <p:nvSpPr>
          <p:cNvPr id="77834" name="Rectangle 77833">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7827" name="Rectangle 3">
            <a:extLst>
              <a:ext uri="{FF2B5EF4-FFF2-40B4-BE49-F238E27FC236}">
                <a16:creationId xmlns:a16="http://schemas.microsoft.com/office/drawing/2014/main" id="{955BD9DC-4405-E9EB-85F0-AB2BACA27D09}"/>
              </a:ext>
            </a:extLst>
          </p:cNvPr>
          <p:cNvSpPr>
            <a:spLocks noGrp="1" noChangeArrowheads="1"/>
          </p:cNvSpPr>
          <p:nvPr>
            <p:ph idx="1"/>
          </p:nvPr>
        </p:nvSpPr>
        <p:spPr>
          <a:xfrm>
            <a:off x="6176720" y="791570"/>
            <a:ext cx="4892308" cy="5262390"/>
          </a:xfrm>
        </p:spPr>
        <p:txBody>
          <a:bodyPr anchor="ctr">
            <a:normAutofit/>
          </a:bodyPr>
          <a:lstStyle/>
          <a:p>
            <a:r>
              <a:rPr lang="en-US" altLang="en-US" dirty="0"/>
              <a:t>Binge Drinking</a:t>
            </a:r>
          </a:p>
          <a:p>
            <a:r>
              <a:rPr lang="en-US" altLang="en-US" dirty="0"/>
              <a:t>Inexperience coupled with impulsivity</a:t>
            </a:r>
          </a:p>
          <a:p>
            <a:r>
              <a:rPr lang="en-US" altLang="en-US" dirty="0"/>
              <a:t>Secondary problem – unwanted sexual behavior, rape</a:t>
            </a:r>
          </a:p>
          <a:p>
            <a:r>
              <a:rPr lang="en-US" altLang="en-US" dirty="0"/>
              <a:t>Disinhibition</a:t>
            </a:r>
          </a:p>
          <a:p>
            <a:r>
              <a:rPr lang="en-US" altLang="en-US" dirty="0"/>
              <a:t>Driving while intoxicated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639704"/>
            <a:ext cx="3299579" cy="5577840"/>
          </a:xfrm>
        </p:spPr>
        <p:txBody>
          <a:bodyPr anchor="ctr">
            <a:normAutofit/>
          </a:bodyPr>
          <a:lstStyle/>
          <a:p>
            <a:pPr algn="ctr"/>
            <a:r>
              <a:rPr lang="en-US"/>
              <a:t>In-Home Indicators of Potential </a:t>
            </a:r>
            <a:br>
              <a:rPr lang="en-US"/>
            </a:br>
            <a:r>
              <a:rPr lang="en-US"/>
              <a:t>Parental Substance Use</a:t>
            </a:r>
          </a:p>
        </p:txBody>
      </p:sp>
      <p:sp>
        <p:nvSpPr>
          <p:cNvPr id="18436" name="Rectangle 3"/>
          <p:cNvSpPr>
            <a:spLocks noChangeArrowheads="1"/>
          </p:cNvSpPr>
          <p:nvPr/>
        </p:nvSpPr>
        <p:spPr>
          <a:xfrm>
            <a:off x="4062046" y="536331"/>
            <a:ext cx="7296830" cy="5336931"/>
          </a:xfrm>
          <a:prstGeom prst="rect">
            <a:avLst/>
          </a:prstGeom>
        </p:spPr>
        <p:txBody>
          <a:bodyPr>
            <a:normAutofit/>
          </a:bodyPr>
          <a:lstStyle/>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A report of substance use in the child protective services call or report</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Paraphernalia observed or reported in the home </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The smell of alcohol, marijuana, or other drugs on the parent or in the home</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A child reports use by parent(s) or adults in the home</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The parent’s behavior suggests intoxication</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The parent exhibits signs of a substance use disorder</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Parent reports their substance use</a:t>
            </a:r>
          </a:p>
          <a:p>
            <a:pPr marL="342900" indent="-342900" defTabSz="269748">
              <a:spcAft>
                <a:spcPts val="600"/>
              </a:spcAft>
              <a:buFont typeface="Arial" panose="020B0604020202020204" pitchFamily="34" charset="0"/>
              <a:buChar char="•"/>
            </a:pPr>
            <a:r>
              <a:rPr lang="en-US" altLang="en-US" sz="2000" kern="1200" dirty="0">
                <a:solidFill>
                  <a:schemeClr val="tx1"/>
                </a:solidFill>
                <a:latin typeface="+mn-lt"/>
                <a:ea typeface="+mn-ea"/>
                <a:cs typeface="+mn-cs"/>
              </a:rPr>
              <a:t>Parent shows or reports experiencing physical effects of a substance use disorder and/or withdrawal.</a:t>
            </a:r>
          </a:p>
          <a:p>
            <a:pPr defTabSz="269748">
              <a:spcAft>
                <a:spcPts val="600"/>
              </a:spcAft>
            </a:pPr>
            <a:endParaRPr lang="en-US" altLang="en-US" sz="2000" kern="1200" dirty="0">
              <a:solidFill>
                <a:schemeClr val="tx1"/>
              </a:solidFill>
              <a:latin typeface="+mn-lt"/>
              <a:ea typeface="+mn-ea"/>
              <a:cs typeface="+mn-cs"/>
            </a:endParaRPr>
          </a:p>
          <a:p>
            <a:pPr defTabSz="269748">
              <a:spcAft>
                <a:spcPts val="600"/>
              </a:spcAft>
            </a:pPr>
            <a:r>
              <a:rPr lang="en-US" altLang="en-US" sz="2000" kern="1200" dirty="0">
                <a:solidFill>
                  <a:schemeClr val="tx1"/>
                </a:solidFill>
                <a:latin typeface="+mn-lt"/>
                <a:ea typeface="+mn-ea"/>
                <a:cs typeface="+mn-cs"/>
              </a:rPr>
              <a:t>Note: This list is not meant to include all possible signs. </a:t>
            </a:r>
          </a:p>
          <a:p>
            <a:pPr>
              <a:spcAft>
                <a:spcPts val="600"/>
              </a:spcAft>
            </a:pPr>
            <a:endParaRPr lang="en-US" altLang="en-US" dirty="0"/>
          </a:p>
        </p:txBody>
      </p:sp>
      <p:sp>
        <p:nvSpPr>
          <p:cNvPr id="5" name="TextBox 4"/>
          <p:cNvSpPr txBox="1"/>
          <p:nvPr/>
        </p:nvSpPr>
        <p:spPr>
          <a:xfrm>
            <a:off x="10372800" y="4799536"/>
            <a:ext cx="1034976" cy="219419"/>
          </a:xfrm>
          <a:prstGeom prst="rect">
            <a:avLst/>
          </a:prstGeom>
          <a:noFill/>
        </p:spPr>
        <p:txBody>
          <a:bodyPr wrap="square" rtlCol="0">
            <a:spAutoFit/>
          </a:bodyPr>
          <a:lstStyle/>
          <a:p>
            <a:pPr defTabSz="269748">
              <a:spcAft>
                <a:spcPts val="600"/>
              </a:spcAft>
            </a:pPr>
            <a:r>
              <a:rPr lang="en-US" sz="826" kern="1200">
                <a:solidFill>
                  <a:schemeClr val="tx1"/>
                </a:solidFill>
                <a:latin typeface="+mn-lt"/>
                <a:ea typeface="+mn-ea"/>
                <a:cs typeface="+mn-cs"/>
              </a:rPr>
              <a:t>(Breshears, 2009)</a:t>
            </a:r>
            <a:endParaRPr lang="en-US" sz="1400"/>
          </a:p>
        </p:txBody>
      </p:sp>
    </p:spTree>
    <p:extLst>
      <p:ext uri="{BB962C8B-B14F-4D97-AF65-F5344CB8AC3E}">
        <p14:creationId xmlns:p14="http://schemas.microsoft.com/office/powerpoint/2010/main" val="131243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639704"/>
            <a:ext cx="3299579" cy="5577840"/>
          </a:xfrm>
        </p:spPr>
        <p:txBody>
          <a:bodyPr anchor="ctr">
            <a:normAutofit/>
          </a:bodyPr>
          <a:lstStyle/>
          <a:p>
            <a:pPr algn="ctr"/>
            <a:r>
              <a:rPr lang="en-US">
                <a:latin typeface="Arial" panose="020B0604020202020204" pitchFamily="34" charset="0"/>
                <a:cs typeface="Arial" panose="020B0604020202020204" pitchFamily="34" charset="0"/>
              </a:rPr>
              <a:t>Effects of Substance Use Disorders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on Family Functioning</a:t>
            </a:r>
            <a:endParaRPr lang="en-US"/>
          </a:p>
        </p:txBody>
      </p:sp>
      <p:sp>
        <p:nvSpPr>
          <p:cNvPr id="18436" name="Rectangle 3"/>
          <p:cNvSpPr>
            <a:spLocks noChangeArrowheads="1"/>
          </p:cNvSpPr>
          <p:nvPr/>
        </p:nvSpPr>
        <p:spPr>
          <a:xfrm>
            <a:off x="4901472" y="2049779"/>
            <a:ext cx="5949910" cy="2219411"/>
          </a:xfrm>
          <a:prstGeom prst="rect">
            <a:avLst/>
          </a:prstGeom>
        </p:spPr>
        <p:txBody>
          <a:bodyPr>
            <a:noAutofit/>
          </a:bodyPr>
          <a:lstStyle/>
          <a:p>
            <a:pPr marL="342900" indent="-342900" defTabSz="278892">
              <a:spcBef>
                <a:spcPts val="366"/>
              </a:spcBef>
              <a:spcAft>
                <a:spcPts val="366"/>
              </a:spcAft>
              <a:buFont typeface="Arial" panose="020B0604020202020204" pitchFamily="34" charset="0"/>
              <a:buChar char="•"/>
              <a:defRPr/>
            </a:pPr>
            <a:r>
              <a:rPr lang="en-US" sz="2000" kern="1200" dirty="0">
                <a:solidFill>
                  <a:schemeClr val="tx1"/>
                </a:solidFill>
                <a:latin typeface="+mn-lt"/>
                <a:ea typeface="+mn-ea"/>
                <a:cs typeface="+mn-cs"/>
              </a:rPr>
              <a:t>Child development</a:t>
            </a:r>
          </a:p>
          <a:p>
            <a:pPr marL="342900" indent="-342900" defTabSz="278892">
              <a:spcBef>
                <a:spcPts val="366"/>
              </a:spcBef>
              <a:spcAft>
                <a:spcPts val="366"/>
              </a:spcAft>
              <a:buFont typeface="Arial" panose="020B0604020202020204" pitchFamily="34" charset="0"/>
              <a:buChar char="•"/>
              <a:defRPr/>
            </a:pPr>
            <a:r>
              <a:rPr lang="en-US" sz="2000" kern="1200" dirty="0">
                <a:solidFill>
                  <a:schemeClr val="tx1"/>
                </a:solidFill>
                <a:latin typeface="+mn-lt"/>
                <a:ea typeface="+mn-ea"/>
                <a:cs typeface="+mn-cs"/>
              </a:rPr>
              <a:t>Household safety</a:t>
            </a:r>
          </a:p>
          <a:p>
            <a:pPr marL="342900" indent="-342900" defTabSz="278892">
              <a:spcBef>
                <a:spcPts val="366"/>
              </a:spcBef>
              <a:spcAft>
                <a:spcPts val="366"/>
              </a:spcAft>
              <a:buFont typeface="Arial" panose="020B0604020202020204" pitchFamily="34" charset="0"/>
              <a:buChar char="•"/>
              <a:defRPr/>
            </a:pPr>
            <a:r>
              <a:rPr lang="en-US" sz="2000" kern="1200" dirty="0">
                <a:solidFill>
                  <a:schemeClr val="tx1"/>
                </a:solidFill>
                <a:latin typeface="+mn-lt"/>
                <a:ea typeface="+mn-ea"/>
                <a:cs typeface="+mn-cs"/>
              </a:rPr>
              <a:t>Psychosocial impact</a:t>
            </a:r>
          </a:p>
          <a:p>
            <a:pPr marL="342900" indent="-342900" defTabSz="278892">
              <a:spcBef>
                <a:spcPts val="366"/>
              </a:spcBef>
              <a:spcAft>
                <a:spcPts val="366"/>
              </a:spcAft>
              <a:buFont typeface="Arial" panose="020B0604020202020204" pitchFamily="34" charset="0"/>
              <a:buChar char="•"/>
              <a:defRPr/>
            </a:pPr>
            <a:r>
              <a:rPr lang="en-US" sz="2000" kern="1200" dirty="0">
                <a:solidFill>
                  <a:schemeClr val="tx1"/>
                </a:solidFill>
                <a:latin typeface="+mn-lt"/>
                <a:ea typeface="+mn-ea"/>
                <a:cs typeface="+mn-cs"/>
              </a:rPr>
              <a:t>Parenting skills</a:t>
            </a:r>
          </a:p>
          <a:p>
            <a:pPr marL="342900" indent="-342900" defTabSz="278892">
              <a:spcBef>
                <a:spcPts val="366"/>
              </a:spcBef>
              <a:spcAft>
                <a:spcPts val="366"/>
              </a:spcAft>
              <a:buFont typeface="Arial" panose="020B0604020202020204" pitchFamily="34" charset="0"/>
              <a:buChar char="•"/>
              <a:defRPr/>
            </a:pPr>
            <a:r>
              <a:rPr lang="en-US" sz="2000" kern="1200" dirty="0">
                <a:solidFill>
                  <a:schemeClr val="tx1"/>
                </a:solidFill>
                <a:latin typeface="+mn-lt"/>
                <a:ea typeface="+mn-ea"/>
                <a:cs typeface="+mn-cs"/>
              </a:rPr>
              <a:t>Intergenerational trauma and mental health problems</a:t>
            </a:r>
            <a:endParaRPr lang="en-US" altLang="en-US" sz="2000" dirty="0"/>
          </a:p>
        </p:txBody>
      </p:sp>
      <p:sp>
        <p:nvSpPr>
          <p:cNvPr id="5" name="TextBox 4"/>
          <p:cNvSpPr txBox="1"/>
          <p:nvPr/>
        </p:nvSpPr>
        <p:spPr>
          <a:xfrm>
            <a:off x="10089370" y="4616740"/>
            <a:ext cx="1318406" cy="223779"/>
          </a:xfrm>
          <a:prstGeom prst="rect">
            <a:avLst/>
          </a:prstGeom>
          <a:noFill/>
        </p:spPr>
        <p:txBody>
          <a:bodyPr wrap="square" rtlCol="0">
            <a:spAutoFit/>
          </a:bodyPr>
          <a:lstStyle/>
          <a:p>
            <a:pPr algn="r" defTabSz="278892">
              <a:spcAft>
                <a:spcPts val="600"/>
              </a:spcAft>
            </a:pPr>
            <a:r>
              <a:rPr lang="en-US" sz="854" kern="1200">
                <a:solidFill>
                  <a:schemeClr val="tx1"/>
                </a:solidFill>
                <a:latin typeface="+mn-lt"/>
                <a:ea typeface="+mn-ea"/>
                <a:cs typeface="+mn-cs"/>
              </a:rPr>
              <a:t>(Smith &amp; Wilson, 2016)</a:t>
            </a:r>
            <a:endParaRPr lang="en-US" sz="1400"/>
          </a:p>
        </p:txBody>
      </p:sp>
    </p:spTree>
    <p:extLst>
      <p:ext uri="{BB962C8B-B14F-4D97-AF65-F5344CB8AC3E}">
        <p14:creationId xmlns:p14="http://schemas.microsoft.com/office/powerpoint/2010/main" val="2080302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515600" cy="6858000"/>
          </a:xfrm>
          <a:prstGeom prst="rect">
            <a:avLst/>
          </a:prstGeom>
          <a:effectLst>
            <a:softEdge rad="63500"/>
          </a:effectLst>
        </p:spPr>
      </p:pic>
      <p:graphicFrame>
        <p:nvGraphicFramePr>
          <p:cNvPr id="6" name="Diagram 5"/>
          <p:cNvGraphicFramePr/>
          <p:nvPr/>
        </p:nvGraphicFramePr>
        <p:xfrm>
          <a:off x="3814967" y="522111"/>
          <a:ext cx="6959970" cy="5813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8711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a:alphaModFix amt="85000"/>
            <a:grayscl/>
            <a:extLst>
              <a:ext uri="{28A0092B-C50C-407E-A947-70E740481C1C}">
                <a14:useLocalDpi xmlns:a14="http://schemas.microsoft.com/office/drawing/2010/main" val="0"/>
              </a:ext>
            </a:extLst>
          </a:blip>
          <a:srcRect t="6877" b="10012"/>
          <a:stretch/>
        </p:blipFill>
        <p:spPr>
          <a:xfrm>
            <a:off x="381000" y="237985"/>
            <a:ext cx="11381329" cy="6244348"/>
          </a:xfrm>
          <a:prstGeom prst="rect">
            <a:avLst/>
          </a:prstGeom>
        </p:spPr>
      </p:pic>
      <p:sp>
        <p:nvSpPr>
          <p:cNvPr id="7" name="Footer Placeholder 3">
            <a:extLst>
              <a:ext uri="{FF2B5EF4-FFF2-40B4-BE49-F238E27FC236}">
                <a16:creationId xmlns:a16="http://schemas.microsoft.com/office/drawing/2014/main" id="{0D1056B2-392B-47A7-AF0D-859CFB760B08}"/>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65000"/>
                    <a:lumOff val="35000"/>
                  </a:schemeClr>
                </a:solidFill>
              </a:rPr>
              <a:t>Copyright, Overdose Lifeline. Inc.</a:t>
            </a:r>
          </a:p>
        </p:txBody>
      </p:sp>
      <p:sp>
        <p:nvSpPr>
          <p:cNvPr id="9" name="Title 3">
            <a:extLst>
              <a:ext uri="{FF2B5EF4-FFF2-40B4-BE49-F238E27FC236}">
                <a16:creationId xmlns:a16="http://schemas.microsoft.com/office/drawing/2014/main" id="{471D7EFD-0A78-4BBC-8F6B-7447DC5E1B7F}"/>
              </a:ext>
            </a:extLst>
          </p:cNvPr>
          <p:cNvSpPr txBox="1">
            <a:spLocks/>
          </p:cNvSpPr>
          <p:nvPr/>
        </p:nvSpPr>
        <p:spPr>
          <a:xfrm>
            <a:off x="0" y="3525520"/>
            <a:ext cx="6096000" cy="2061069"/>
          </a:xfrm>
          <a:prstGeom prst="rect">
            <a:avLst/>
          </a:prstGeom>
          <a:solidFill>
            <a:srgbClr val="4495D1"/>
          </a:solidFill>
        </p:spPr>
        <p:txBody>
          <a:bodyPr vert="horz" lIns="182880" tIns="45720" rIns="18288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rgbClr val="232F3F"/>
                </a:solidFill>
              </a:rPr>
              <a:t>section 01</a:t>
            </a:r>
            <a:br>
              <a:rPr lang="en-US" dirty="0">
                <a:solidFill>
                  <a:schemeClr val="bg1"/>
                </a:solidFill>
              </a:rPr>
            </a:br>
            <a:r>
              <a:rPr lang="en-US" sz="3600" dirty="0">
                <a:solidFill>
                  <a:schemeClr val="bg2"/>
                </a:solidFill>
                <a:latin typeface="+mn-lt"/>
              </a:rPr>
              <a:t>Defining Addiction and </a:t>
            </a:r>
            <a:r>
              <a:rPr lang="en-US" sz="3600" dirty="0">
                <a:solidFill>
                  <a:schemeClr val="bg2"/>
                </a:solidFill>
                <a:latin typeface="+mn-lt"/>
                <a:hlinkClick r:id="rId3"/>
              </a:rPr>
              <a:t>Substance Use Disorder</a:t>
            </a:r>
            <a:endParaRPr lang="en-US" dirty="0">
              <a:solidFill>
                <a:schemeClr val="bg1"/>
              </a:solidFill>
            </a:endParaRPr>
          </a:p>
        </p:txBody>
      </p:sp>
      <p:pic>
        <p:nvPicPr>
          <p:cNvPr id="11" name="Picture 10" descr="A picture containing room, drawing&#10;&#10;Description automatically generated">
            <a:extLst>
              <a:ext uri="{FF2B5EF4-FFF2-40B4-BE49-F238E27FC236}">
                <a16:creationId xmlns:a16="http://schemas.microsoft.com/office/drawing/2014/main" id="{F1D11654-D524-44B7-A83E-BE83466C3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71" y="300615"/>
            <a:ext cx="779183" cy="773989"/>
          </a:xfrm>
          <a:prstGeom prst="rect">
            <a:avLst/>
          </a:prstGeom>
        </p:spPr>
      </p:pic>
    </p:spTree>
    <p:extLst>
      <p:ext uri="{BB962C8B-B14F-4D97-AF65-F5344CB8AC3E}">
        <p14:creationId xmlns:p14="http://schemas.microsoft.com/office/powerpoint/2010/main" val="17615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p:nvPr/>
        </p:nvSpPr>
        <p:spPr>
          <a:xfrm>
            <a:off x="613257" y="241078"/>
            <a:ext cx="1174123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90000"/>
              </a:lnSpc>
              <a:defRPr sz="4000">
                <a:solidFill>
                  <a:srgbClr val="404040"/>
                </a:solidFill>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Advancements in A</a:t>
            </a:r>
            <a:r>
              <a:rPr kumimoji="0" sz="4000" b="1" i="0" u="none" strike="noStrike" kern="1200" cap="none"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ddiction</a:t>
            </a:r>
            <a:r>
              <a:rPr lang="en-US" b="1" dirty="0">
                <a:solidFill>
                  <a:schemeClr val="tx1">
                    <a:lumMod val="75000"/>
                    <a:lumOff val="25000"/>
                  </a:schemeClr>
                </a:solidFill>
                <a:latin typeface="Arial" panose="020B0604020202020204" pitchFamily="34" charset="0"/>
                <a:cs typeface="Arial" panose="020B0604020202020204" pitchFamily="34" charset="0"/>
              </a:rPr>
              <a:t>/SUD</a:t>
            </a:r>
            <a:endParaRPr kumimoji="0" sz="4000" b="1" i="0" u="none" strike="noStrike" kern="1200" cap="none"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62C6649-B022-46F8-B2E1-BC097F02CBBC}"/>
              </a:ext>
            </a:extLst>
          </p:cNvPr>
          <p:cNvGrpSpPr/>
          <p:nvPr/>
        </p:nvGrpSpPr>
        <p:grpSpPr>
          <a:xfrm>
            <a:off x="829647" y="1246282"/>
            <a:ext cx="11308450" cy="4823256"/>
            <a:chOff x="649110" y="1661093"/>
            <a:chExt cx="11308450" cy="4823256"/>
          </a:xfrm>
        </p:grpSpPr>
        <p:grpSp>
          <p:nvGrpSpPr>
            <p:cNvPr id="242" name="Group 20"/>
            <p:cNvGrpSpPr/>
            <p:nvPr/>
          </p:nvGrpSpPr>
          <p:grpSpPr>
            <a:xfrm>
              <a:off x="649110" y="3768953"/>
              <a:ext cx="11034890" cy="479924"/>
              <a:chOff x="-1" y="0"/>
              <a:chExt cx="8804465" cy="406400"/>
            </a:xfrm>
          </p:grpSpPr>
          <p:grpSp>
            <p:nvGrpSpPr>
              <p:cNvPr id="232" name="Group 18"/>
              <p:cNvGrpSpPr/>
              <p:nvPr/>
            </p:nvGrpSpPr>
            <p:grpSpPr>
              <a:xfrm>
                <a:off x="-1" y="0"/>
                <a:ext cx="2103245" cy="406399"/>
                <a:chOff x="0" y="0"/>
                <a:chExt cx="2103244" cy="406398"/>
              </a:xfrm>
            </p:grpSpPr>
            <p:sp>
              <p:nvSpPr>
                <p:cNvPr id="230" name="Rounded Rectangle 1"/>
                <p:cNvSpPr/>
                <p:nvPr/>
              </p:nvSpPr>
              <p:spPr>
                <a:xfrm>
                  <a:off x="316673" y="114795"/>
                  <a:ext cx="1786572" cy="176808"/>
                </a:xfrm>
                <a:prstGeom prst="roundRect">
                  <a:avLst>
                    <a:gd name="adj" fmla="val 28608"/>
                  </a:avLst>
                </a:pr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sp>
              <p:nvSpPr>
                <p:cNvPr id="231" name="Donut 2"/>
                <p:cNvSpPr/>
                <p:nvPr/>
              </p:nvSpPr>
              <p:spPr>
                <a:xfrm>
                  <a:off x="-1" y="0"/>
                  <a:ext cx="406401" cy="40639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216" y="10800"/>
                      </a:moveTo>
                      <a:cubicBezTo>
                        <a:pt x="6216" y="13331"/>
                        <a:pt x="8269" y="15384"/>
                        <a:pt x="10800" y="15384"/>
                      </a:cubicBezTo>
                      <a:cubicBezTo>
                        <a:pt x="13331" y="15384"/>
                        <a:pt x="15383" y="13331"/>
                        <a:pt x="15383" y="10800"/>
                      </a:cubicBezTo>
                      <a:cubicBezTo>
                        <a:pt x="15383" y="8269"/>
                        <a:pt x="13331" y="6216"/>
                        <a:pt x="10800" y="6216"/>
                      </a:cubicBezTo>
                      <a:cubicBezTo>
                        <a:pt x="8269" y="6216"/>
                        <a:pt x="6216" y="8269"/>
                        <a:pt x="6216" y="10800"/>
                      </a:cubicBezTo>
                      <a:close/>
                    </a:path>
                  </a:pathLst>
                </a:cu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nvGrpSpPr>
              <p:cNvPr id="235" name="Group 17"/>
              <p:cNvGrpSpPr/>
              <p:nvPr/>
            </p:nvGrpSpPr>
            <p:grpSpPr>
              <a:xfrm>
                <a:off x="2029292" y="0"/>
                <a:ext cx="2085454" cy="406400"/>
                <a:chOff x="-1" y="0"/>
                <a:chExt cx="2085452" cy="406399"/>
              </a:xfrm>
            </p:grpSpPr>
            <p:sp>
              <p:nvSpPr>
                <p:cNvPr id="233" name="Rounded Rectangle 6"/>
                <p:cNvSpPr/>
                <p:nvPr/>
              </p:nvSpPr>
              <p:spPr>
                <a:xfrm>
                  <a:off x="298879" y="114795"/>
                  <a:ext cx="1786572" cy="176808"/>
                </a:xfrm>
                <a:prstGeom prst="roundRect">
                  <a:avLst>
                    <a:gd name="adj" fmla="val 34578"/>
                  </a:avLst>
                </a:prstGeom>
                <a:solidFill>
                  <a:srgbClr val="4495D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ea typeface="+mn-ea"/>
                    <a:cs typeface="+mn-cs"/>
                  </a:endParaRPr>
                </a:p>
              </p:txBody>
            </p:sp>
            <p:sp>
              <p:nvSpPr>
                <p:cNvPr id="234" name="Donut 7"/>
                <p:cNvSpPr/>
                <p:nvPr/>
              </p:nvSpPr>
              <p:spPr>
                <a:xfrm>
                  <a:off x="-1" y="0"/>
                  <a:ext cx="406401" cy="40639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216" y="10800"/>
                      </a:moveTo>
                      <a:cubicBezTo>
                        <a:pt x="6216" y="13331"/>
                        <a:pt x="8269" y="15384"/>
                        <a:pt x="10800" y="15384"/>
                      </a:cubicBezTo>
                      <a:cubicBezTo>
                        <a:pt x="13331" y="15384"/>
                        <a:pt x="15383" y="13331"/>
                        <a:pt x="15383" y="10800"/>
                      </a:cubicBezTo>
                      <a:cubicBezTo>
                        <a:pt x="15383" y="8269"/>
                        <a:pt x="13331" y="6216"/>
                        <a:pt x="10800" y="6216"/>
                      </a:cubicBezTo>
                      <a:cubicBezTo>
                        <a:pt x="8269" y="6216"/>
                        <a:pt x="6216" y="8269"/>
                        <a:pt x="6216" y="10800"/>
                      </a:cubicBezTo>
                      <a:close/>
                    </a:path>
                  </a:pathLst>
                </a:custGeom>
                <a:solidFill>
                  <a:srgbClr val="4495D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nvGrpSpPr>
              <p:cNvPr id="238" name="Group 16"/>
              <p:cNvGrpSpPr/>
              <p:nvPr/>
            </p:nvGrpSpPr>
            <p:grpSpPr>
              <a:xfrm>
                <a:off x="4058589" y="0"/>
                <a:ext cx="2103245" cy="406399"/>
                <a:chOff x="0" y="0"/>
                <a:chExt cx="2103244" cy="406398"/>
              </a:xfrm>
            </p:grpSpPr>
            <p:sp>
              <p:nvSpPr>
                <p:cNvPr id="236" name="Rounded Rectangle 10"/>
                <p:cNvSpPr/>
                <p:nvPr/>
              </p:nvSpPr>
              <p:spPr>
                <a:xfrm>
                  <a:off x="316673" y="114795"/>
                  <a:ext cx="1786572" cy="176808"/>
                </a:xfrm>
                <a:prstGeom prst="roundRect">
                  <a:avLst>
                    <a:gd name="adj" fmla="val 25623"/>
                  </a:avLst>
                </a:prstGeom>
                <a:solidFill>
                  <a:schemeClr val="tx1">
                    <a:lumMod val="65000"/>
                    <a:lumOff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highlight>
                      <a:srgbClr val="709BD0"/>
                    </a:highlight>
                    <a:uLnTx/>
                    <a:uFillTx/>
                    <a:ea typeface="+mn-ea"/>
                    <a:cs typeface="+mn-cs"/>
                  </a:endParaRPr>
                </a:p>
              </p:txBody>
            </p:sp>
            <p:sp>
              <p:nvSpPr>
                <p:cNvPr id="237" name="Donut 11"/>
                <p:cNvSpPr/>
                <p:nvPr/>
              </p:nvSpPr>
              <p:spPr>
                <a:xfrm>
                  <a:off x="-1" y="0"/>
                  <a:ext cx="406401" cy="40639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216" y="10800"/>
                      </a:moveTo>
                      <a:cubicBezTo>
                        <a:pt x="6216" y="13331"/>
                        <a:pt x="8269" y="15384"/>
                        <a:pt x="10800" y="15384"/>
                      </a:cubicBezTo>
                      <a:cubicBezTo>
                        <a:pt x="13331" y="15384"/>
                        <a:pt x="15383" y="13331"/>
                        <a:pt x="15383" y="10800"/>
                      </a:cubicBezTo>
                      <a:cubicBezTo>
                        <a:pt x="15383" y="8269"/>
                        <a:pt x="13331" y="6216"/>
                        <a:pt x="10800" y="6216"/>
                      </a:cubicBezTo>
                      <a:cubicBezTo>
                        <a:pt x="8269" y="6216"/>
                        <a:pt x="6216" y="8269"/>
                        <a:pt x="6216" y="10800"/>
                      </a:cubicBezTo>
                      <a:close/>
                    </a:path>
                  </a:pathLst>
                </a:custGeom>
                <a:solidFill>
                  <a:schemeClr val="tx1">
                    <a:lumMod val="65000"/>
                    <a:lumOff val="35000"/>
                  </a:scheme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709BD0"/>
                    </a:highlight>
                    <a:uLnTx/>
                    <a:uFillTx/>
                    <a:ea typeface="+mn-ea"/>
                    <a:cs typeface="+mn-cs"/>
                  </a:endParaRPr>
                </a:p>
              </p:txBody>
            </p:sp>
          </p:grpSp>
          <p:grpSp>
            <p:nvGrpSpPr>
              <p:cNvPr id="241" name="Group 15"/>
              <p:cNvGrpSpPr/>
              <p:nvPr/>
            </p:nvGrpSpPr>
            <p:grpSpPr>
              <a:xfrm>
                <a:off x="6087882" y="0"/>
                <a:ext cx="2716582" cy="406400"/>
                <a:chOff x="-1" y="0"/>
                <a:chExt cx="2716581" cy="406399"/>
              </a:xfrm>
            </p:grpSpPr>
            <p:sp>
              <p:nvSpPr>
                <p:cNvPr id="239" name="Rounded Rectangle 13"/>
                <p:cNvSpPr/>
                <p:nvPr/>
              </p:nvSpPr>
              <p:spPr>
                <a:xfrm>
                  <a:off x="316673" y="114795"/>
                  <a:ext cx="2399907" cy="176808"/>
                </a:xfrm>
                <a:prstGeom prst="roundRect">
                  <a:avLst>
                    <a:gd name="adj" fmla="val 43533"/>
                  </a:avLst>
                </a:prstGeom>
                <a:solidFill>
                  <a:srgbClr val="232F3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sp>
              <p:nvSpPr>
                <p:cNvPr id="240" name="Donut 14"/>
                <p:cNvSpPr/>
                <p:nvPr/>
              </p:nvSpPr>
              <p:spPr>
                <a:xfrm>
                  <a:off x="-1" y="0"/>
                  <a:ext cx="406401" cy="40639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216" y="10800"/>
                      </a:moveTo>
                      <a:cubicBezTo>
                        <a:pt x="6216" y="13331"/>
                        <a:pt x="8269" y="15384"/>
                        <a:pt x="10800" y="15384"/>
                      </a:cubicBezTo>
                      <a:cubicBezTo>
                        <a:pt x="13331" y="15384"/>
                        <a:pt x="15383" y="13331"/>
                        <a:pt x="15383" y="10800"/>
                      </a:cubicBezTo>
                      <a:cubicBezTo>
                        <a:pt x="15383" y="8269"/>
                        <a:pt x="13331" y="6216"/>
                        <a:pt x="10800" y="6216"/>
                      </a:cubicBezTo>
                      <a:cubicBezTo>
                        <a:pt x="8269" y="6216"/>
                        <a:pt x="6216" y="8269"/>
                        <a:pt x="6216" y="10800"/>
                      </a:cubicBezTo>
                      <a:close/>
                    </a:path>
                  </a:pathLst>
                </a:custGeom>
                <a:solidFill>
                  <a:srgbClr val="232F3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nvGrpSpPr>
            <p:cNvPr id="251" name="Group 12"/>
            <p:cNvGrpSpPr/>
            <p:nvPr/>
          </p:nvGrpSpPr>
          <p:grpSpPr>
            <a:xfrm>
              <a:off x="713963" y="1673516"/>
              <a:ext cx="3246417" cy="1821233"/>
              <a:chOff x="0" y="19681"/>
              <a:chExt cx="2590234" cy="1542225"/>
            </a:xfrm>
          </p:grpSpPr>
          <p:grpSp>
            <p:nvGrpSpPr>
              <p:cNvPr id="246" name="Group 25"/>
              <p:cNvGrpSpPr/>
              <p:nvPr/>
            </p:nvGrpSpPr>
            <p:grpSpPr>
              <a:xfrm>
                <a:off x="0" y="363514"/>
                <a:ext cx="270801" cy="1198392"/>
                <a:chOff x="0" y="-40442"/>
                <a:chExt cx="270800" cy="1198390"/>
              </a:xfrm>
            </p:grpSpPr>
            <p:sp>
              <p:nvSpPr>
                <p:cNvPr id="243" name="Flowchart: Extract 21"/>
                <p:cNvSpPr/>
                <p:nvPr/>
              </p:nvSpPr>
              <p:spPr>
                <a:xfrm>
                  <a:off x="0" y="994915"/>
                  <a:ext cx="270800" cy="163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0573C1"/>
                    </a:solidFill>
                    <a:effectLst/>
                    <a:uLnTx/>
                    <a:uFillTx/>
                    <a:ea typeface="+mn-ea"/>
                    <a:cs typeface="+mn-cs"/>
                  </a:endParaRPr>
                </a:p>
              </p:txBody>
            </p:sp>
            <p:sp>
              <p:nvSpPr>
                <p:cNvPr id="244" name="Straight Connector 23"/>
                <p:cNvSpPr/>
                <p:nvPr/>
              </p:nvSpPr>
              <p:spPr>
                <a:xfrm flipH="1">
                  <a:off x="135400" y="136137"/>
                  <a:ext cx="1" cy="882298"/>
                </a:xfrm>
                <a:prstGeom prst="line">
                  <a:avLst/>
                </a:prstGeom>
                <a:solidFill>
                  <a:srgbClr val="61BFBB"/>
                </a:solidFill>
                <a:ln w="6350" cap="flat">
                  <a:solidFill>
                    <a:srgbClr val="0573C1"/>
                  </a:solidFill>
                  <a:prstDash val="sysDash"/>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573C1"/>
                    </a:solidFill>
                    <a:effectLst/>
                    <a:uLnTx/>
                    <a:uFillTx/>
                    <a:ea typeface="+mn-ea"/>
                    <a:cs typeface="+mn-cs"/>
                  </a:endParaRPr>
                </a:p>
              </p:txBody>
            </p:sp>
            <p:sp>
              <p:nvSpPr>
                <p:cNvPr id="245" name="Oval 24"/>
                <p:cNvSpPr/>
                <p:nvPr/>
              </p:nvSpPr>
              <p:spPr>
                <a:xfrm>
                  <a:off x="45937" y="-40442"/>
                  <a:ext cx="178926" cy="200102"/>
                </a:xfrm>
                <a:prstGeom prst="ellipse">
                  <a:avLst/>
                </a:pr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0573C1"/>
                    </a:solidFill>
                    <a:effectLst/>
                    <a:highlight>
                      <a:srgbClr val="0573C1"/>
                    </a:highlight>
                    <a:uLnTx/>
                    <a:uFillTx/>
                    <a:ea typeface="+mn-ea"/>
                    <a:cs typeface="+mn-cs"/>
                  </a:endParaRPr>
                </a:p>
              </p:txBody>
            </p:sp>
          </p:grpSp>
          <p:grpSp>
            <p:nvGrpSpPr>
              <p:cNvPr id="250" name="Group 42"/>
              <p:cNvGrpSpPr/>
              <p:nvPr/>
            </p:nvGrpSpPr>
            <p:grpSpPr>
              <a:xfrm>
                <a:off x="362578" y="19681"/>
                <a:ext cx="2227656" cy="1350488"/>
                <a:chOff x="0" y="19682"/>
                <a:chExt cx="2227655" cy="1350486"/>
              </a:xfrm>
            </p:grpSpPr>
            <p:sp>
              <p:nvSpPr>
                <p:cNvPr id="247" name="Rectangle 43"/>
                <p:cNvSpPr txBox="1"/>
                <p:nvPr/>
              </p:nvSpPr>
              <p:spPr>
                <a:xfrm>
                  <a:off x="111454" y="562230"/>
                  <a:ext cx="2116201" cy="8079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a:solidFill>
                        <a:srgbClr val="40404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404040"/>
                      </a:solidFill>
                      <a:effectLst/>
                      <a:uLnTx/>
                      <a:uFillTx/>
                      <a:ea typeface="+mn-ea"/>
                      <a:cs typeface="+mn-cs"/>
                    </a:rPr>
                    <a:t>Scientist began to understand addiction as a brain disorder. </a:t>
                  </a:r>
                  <a:r>
                    <a:rPr kumimoji="0" sz="1400" b="0" i="0" u="none" strike="noStrike" kern="1200" cap="none" spc="0" normalizeH="0" baseline="0" noProof="0" dirty="0" err="1">
                      <a:ln>
                        <a:noFill/>
                      </a:ln>
                      <a:solidFill>
                        <a:srgbClr val="404040"/>
                      </a:solidFill>
                      <a:effectLst/>
                      <a:uLnTx/>
                      <a:uFillTx/>
                      <a:ea typeface="+mn-ea"/>
                      <a:cs typeface="+mn-cs"/>
                    </a:rPr>
                    <a:t>Olds</a:t>
                  </a:r>
                  <a:r>
                    <a:rPr kumimoji="0" sz="1400" b="0" i="0" u="none" strike="noStrike" kern="1200" cap="none" spc="0" normalizeH="0" baseline="0" noProof="0" dirty="0">
                      <a:ln>
                        <a:noFill/>
                      </a:ln>
                      <a:solidFill>
                        <a:srgbClr val="404040"/>
                      </a:solidFill>
                      <a:effectLst/>
                      <a:uLnTx/>
                      <a:uFillTx/>
                      <a:ea typeface="+mn-ea"/>
                      <a:cs typeface="+mn-cs"/>
                    </a:rPr>
                    <a:t> and Milner studies of rats located the parts of the brain affected.</a:t>
                  </a:r>
                </a:p>
              </p:txBody>
            </p:sp>
            <p:sp>
              <p:nvSpPr>
                <p:cNvPr id="248" name="TextBox 44"/>
                <p:cNvSpPr txBox="1"/>
                <p:nvPr/>
              </p:nvSpPr>
              <p:spPr>
                <a:xfrm>
                  <a:off x="30759" y="19682"/>
                  <a:ext cx="1334545" cy="390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400" b="1">
                      <a:solidFill>
                        <a:srgbClr val="61BFBB"/>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dirty="0">
                      <a:ln>
                        <a:noFill/>
                      </a:ln>
                      <a:solidFill>
                        <a:srgbClr val="0573C1"/>
                      </a:solidFill>
                      <a:effectLst/>
                      <a:uLnTx/>
                      <a:uFillTx/>
                      <a:latin typeface="+mn-lt"/>
                      <a:cs typeface="Arial"/>
                      <a:sym typeface="Arial"/>
                    </a:rPr>
                    <a:t> 1950s</a:t>
                  </a:r>
                </a:p>
              </p:txBody>
            </p:sp>
            <p:sp>
              <p:nvSpPr>
                <p:cNvPr id="249" name="Straight Connector 45"/>
                <p:cNvSpPr/>
                <p:nvPr/>
              </p:nvSpPr>
              <p:spPr>
                <a:xfrm flipH="1" flipV="1">
                  <a:off x="0" y="477559"/>
                  <a:ext cx="909308" cy="1"/>
                </a:xfrm>
                <a:prstGeom prst="line">
                  <a:avLst/>
                </a:prstGeom>
                <a:noFill/>
                <a:ln w="34925" cap="flat">
                  <a:solidFill>
                    <a:srgbClr val="80808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nvGrpSpPr>
            <p:cNvPr id="260" name="Group 19"/>
            <p:cNvGrpSpPr/>
            <p:nvPr/>
          </p:nvGrpSpPr>
          <p:grpSpPr>
            <a:xfrm>
              <a:off x="5977576" y="1661093"/>
              <a:ext cx="3809890" cy="1854803"/>
              <a:chOff x="-1" y="-8745"/>
              <a:chExt cx="3039816" cy="1570651"/>
            </a:xfrm>
          </p:grpSpPr>
          <p:grpSp>
            <p:nvGrpSpPr>
              <p:cNvPr id="255" name="Group 38"/>
              <p:cNvGrpSpPr/>
              <p:nvPr/>
            </p:nvGrpSpPr>
            <p:grpSpPr>
              <a:xfrm>
                <a:off x="-1" y="363513"/>
                <a:ext cx="241639" cy="1198393"/>
                <a:chOff x="-1" y="-40443"/>
                <a:chExt cx="241638" cy="1198391"/>
              </a:xfrm>
            </p:grpSpPr>
            <p:sp>
              <p:nvSpPr>
                <p:cNvPr id="252" name="Flowchart: Extract 39"/>
                <p:cNvSpPr/>
                <p:nvPr/>
              </p:nvSpPr>
              <p:spPr>
                <a:xfrm>
                  <a:off x="-1" y="994915"/>
                  <a:ext cx="241638" cy="163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4B4B4B"/>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sp>
              <p:nvSpPr>
                <p:cNvPr id="253" name="Straight Connector 40"/>
                <p:cNvSpPr/>
                <p:nvPr/>
              </p:nvSpPr>
              <p:spPr>
                <a:xfrm flipH="1">
                  <a:off x="120818" y="136137"/>
                  <a:ext cx="1" cy="882298"/>
                </a:xfrm>
                <a:prstGeom prst="line">
                  <a:avLst/>
                </a:prstGeom>
                <a:solidFill>
                  <a:srgbClr val="4B4B4B"/>
                </a:solidFill>
                <a:ln w="6350" cap="flat">
                  <a:solidFill>
                    <a:srgbClr val="4B4B4B"/>
                  </a:solidFill>
                  <a:prstDash val="sysDash"/>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highlight>
                      <a:srgbClr val="4B4B4B"/>
                    </a:highlight>
                    <a:uLnTx/>
                    <a:uFillTx/>
                    <a:ea typeface="+mn-ea"/>
                    <a:cs typeface="+mn-cs"/>
                  </a:endParaRPr>
                </a:p>
              </p:txBody>
            </p:sp>
            <p:sp>
              <p:nvSpPr>
                <p:cNvPr id="254" name="Oval 41"/>
                <p:cNvSpPr/>
                <p:nvPr/>
              </p:nvSpPr>
              <p:spPr>
                <a:xfrm>
                  <a:off x="40988" y="-40443"/>
                  <a:ext cx="178927" cy="200102"/>
                </a:xfrm>
                <a:prstGeom prst="ellipse">
                  <a:avLst/>
                </a:prstGeom>
                <a:solidFill>
                  <a:srgbClr val="4B4B4B"/>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grpSp>
          <p:grpSp>
            <p:nvGrpSpPr>
              <p:cNvPr id="259" name="Group 46"/>
              <p:cNvGrpSpPr/>
              <p:nvPr/>
            </p:nvGrpSpPr>
            <p:grpSpPr>
              <a:xfrm>
                <a:off x="386712" y="-8745"/>
                <a:ext cx="2653103" cy="1177732"/>
                <a:chOff x="37784" y="-8744"/>
                <a:chExt cx="2653100" cy="1177729"/>
              </a:xfrm>
            </p:grpSpPr>
            <p:sp>
              <p:nvSpPr>
                <p:cNvPr id="256" name="Rectangle 47"/>
                <p:cNvSpPr txBox="1"/>
                <p:nvPr/>
              </p:nvSpPr>
              <p:spPr>
                <a:xfrm>
                  <a:off x="100887" y="543486"/>
                  <a:ext cx="2589997" cy="6254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100">
                      <a:solidFill>
                        <a:srgbClr val="404040"/>
                      </a:solidFill>
                    </a:defRPr>
                  </a:pPr>
                  <a:r>
                    <a:rPr kumimoji="0" sz="1400" b="0" i="0" u="none" strike="noStrike" kern="1200" cap="none" spc="0" normalizeH="0" baseline="0" noProof="0" dirty="0">
                      <a:ln>
                        <a:noFill/>
                      </a:ln>
                      <a:solidFill>
                        <a:srgbClr val="404040"/>
                      </a:solidFill>
                      <a:effectLst/>
                      <a:uLnTx/>
                      <a:uFillTx/>
                      <a:ea typeface="+mn-ea"/>
                      <a:cs typeface="+mn-cs"/>
                    </a:rPr>
                    <a:t>Neuroscientists Volkow and </a:t>
                  </a:r>
                  <a:r>
                    <a:rPr kumimoji="0" sz="1400" b="0" i="0" u="none" strike="noStrike" kern="1200" cap="none" spc="0" normalizeH="0" baseline="0" noProof="0" dirty="0" err="1">
                      <a:ln>
                        <a:noFill/>
                      </a:ln>
                      <a:solidFill>
                        <a:srgbClr val="404040"/>
                      </a:solidFill>
                      <a:effectLst/>
                      <a:uLnTx/>
                      <a:uFillTx/>
                      <a:ea typeface="+mn-ea"/>
                      <a:cs typeface="+mn-cs"/>
                    </a:rPr>
                    <a:t>Schelbert</a:t>
                  </a:r>
                  <a:r>
                    <a:rPr kumimoji="0" sz="1400" b="0" i="0" u="none" strike="noStrike" kern="1200" cap="none" spc="0" normalizeH="0" baseline="0" noProof="0" dirty="0">
                      <a:ln>
                        <a:noFill/>
                      </a:ln>
                      <a:solidFill>
                        <a:srgbClr val="404040"/>
                      </a:solidFill>
                      <a:effectLst/>
                      <a:uLnTx/>
                      <a:uFillTx/>
                      <a:ea typeface="+mn-ea"/>
                      <a:cs typeface="+mn-cs"/>
                    </a:rPr>
                    <a:t> showed the effects of substance use disorders through PET scans of the brain</a:t>
                  </a:r>
                  <a:r>
                    <a:rPr kumimoji="0" sz="1400" b="0" i="0" u="none" strike="noStrike" kern="1200" cap="none" spc="0" normalizeH="0" baseline="0" noProof="0" dirty="0">
                      <a:ln>
                        <a:noFill/>
                      </a:ln>
                      <a:solidFill>
                        <a:srgbClr val="A6A6A6"/>
                      </a:solidFill>
                      <a:effectLst/>
                      <a:uLnTx/>
                      <a:uFillTx/>
                      <a:ea typeface="+mn-ea"/>
                      <a:cs typeface="+mn-cs"/>
                    </a:rPr>
                    <a:t>.</a:t>
                  </a:r>
                </a:p>
              </p:txBody>
            </p:sp>
            <p:sp>
              <p:nvSpPr>
                <p:cNvPr id="257" name="TextBox 48"/>
                <p:cNvSpPr txBox="1"/>
                <p:nvPr/>
              </p:nvSpPr>
              <p:spPr>
                <a:xfrm>
                  <a:off x="84413" y="-8744"/>
                  <a:ext cx="1007021" cy="390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defRPr sz="2400">
                      <a:solidFill>
                        <a:srgbClr val="CA7474"/>
                      </a:solidFill>
                      <a:latin typeface="Arial"/>
                      <a:ea typeface="Arial"/>
                      <a:cs typeface="Arial"/>
                      <a:sym typeface="Arial"/>
                    </a:defRPr>
                  </a:pPr>
                  <a:r>
                    <a:rPr kumimoji="0" sz="2400" b="0" i="0" u="none" strike="noStrike" kern="1200" cap="none" spc="0" normalizeH="0" baseline="0" noProof="0" dirty="0">
                      <a:ln>
                        <a:noFill/>
                      </a:ln>
                      <a:solidFill>
                        <a:srgbClr val="CA7474"/>
                      </a:solidFill>
                      <a:effectLst/>
                      <a:uLnTx/>
                      <a:uFillTx/>
                      <a:latin typeface="+mj-lt"/>
                      <a:cs typeface="Arial"/>
                      <a:sym typeface="Arial"/>
                    </a:rPr>
                    <a:t> </a:t>
                  </a:r>
                  <a:r>
                    <a:rPr lang="en-US" sz="2400" b="1" dirty="0">
                      <a:solidFill>
                        <a:schemeClr val="bg2">
                          <a:lumMod val="25000"/>
                        </a:schemeClr>
                      </a:solidFill>
                      <a:latin typeface="Calibri" panose="020F0502020204030204"/>
                      <a:cs typeface="Arial"/>
                      <a:sym typeface="Arial"/>
                    </a:rPr>
                    <a:t>1994</a:t>
                  </a:r>
                  <a:endParaRPr kumimoji="0" sz="2400" b="1" i="0" u="none" strike="noStrike" kern="1200" cap="none" spc="0" normalizeH="0" baseline="0" noProof="0" dirty="0">
                    <a:ln>
                      <a:noFill/>
                    </a:ln>
                    <a:solidFill>
                      <a:schemeClr val="bg2">
                        <a:lumMod val="25000"/>
                      </a:schemeClr>
                    </a:solidFill>
                    <a:effectLst/>
                    <a:uLnTx/>
                    <a:uFillTx/>
                    <a:latin typeface="+mj-lt"/>
                    <a:cs typeface="Arial"/>
                    <a:sym typeface="Arial"/>
                  </a:endParaRPr>
                </a:p>
              </p:txBody>
            </p:sp>
            <p:sp>
              <p:nvSpPr>
                <p:cNvPr id="258" name="Straight Connector 49"/>
                <p:cNvSpPr/>
                <p:nvPr/>
              </p:nvSpPr>
              <p:spPr>
                <a:xfrm flipH="1" flipV="1">
                  <a:off x="37784" y="456345"/>
                  <a:ext cx="811378" cy="1"/>
                </a:xfrm>
                <a:prstGeom prst="line">
                  <a:avLst/>
                </a:prstGeom>
                <a:noFill/>
                <a:ln w="34925" cap="flat">
                  <a:solidFill>
                    <a:srgbClr val="80808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nvGrpSpPr>
            <p:cNvPr id="269" name="Group 9"/>
            <p:cNvGrpSpPr/>
            <p:nvPr/>
          </p:nvGrpSpPr>
          <p:grpSpPr>
            <a:xfrm>
              <a:off x="3500692" y="4277331"/>
              <a:ext cx="4104745" cy="1849758"/>
              <a:chOff x="187435" y="-169148"/>
              <a:chExt cx="3275074" cy="1566379"/>
            </a:xfrm>
          </p:grpSpPr>
          <p:grpSp>
            <p:nvGrpSpPr>
              <p:cNvPr id="264" name="Group 30"/>
              <p:cNvGrpSpPr/>
              <p:nvPr/>
            </p:nvGrpSpPr>
            <p:grpSpPr>
              <a:xfrm>
                <a:off x="187435" y="189047"/>
                <a:ext cx="286705" cy="1208184"/>
                <a:chOff x="187435" y="-6515"/>
                <a:chExt cx="286703" cy="1208182"/>
              </a:xfrm>
            </p:grpSpPr>
            <p:sp>
              <p:nvSpPr>
                <p:cNvPr id="261" name="Flowchart: Extract 31"/>
                <p:cNvSpPr/>
                <p:nvPr/>
              </p:nvSpPr>
              <p:spPr>
                <a:xfrm rot="10800000">
                  <a:off x="187435" y="-6515"/>
                  <a:ext cx="286703" cy="1630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068FE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sp>
              <p:nvSpPr>
                <p:cNvPr id="262" name="Straight Connector 32"/>
                <p:cNvSpPr/>
                <p:nvPr/>
              </p:nvSpPr>
              <p:spPr>
                <a:xfrm flipH="1" flipV="1">
                  <a:off x="323016" y="141772"/>
                  <a:ext cx="2" cy="882297"/>
                </a:xfrm>
                <a:prstGeom prst="line">
                  <a:avLst/>
                </a:prstGeom>
                <a:solidFill>
                  <a:srgbClr val="04A597"/>
                </a:solidFill>
                <a:ln w="6350" cap="flat">
                  <a:solidFill>
                    <a:srgbClr val="068FEC"/>
                  </a:solidFill>
                  <a:prstDash val="sysDash"/>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highlight>
                      <a:srgbClr val="04A597"/>
                    </a:highlight>
                    <a:uLnTx/>
                    <a:uFillTx/>
                    <a:ea typeface="+mn-ea"/>
                    <a:cs typeface="+mn-cs"/>
                  </a:endParaRPr>
                </a:p>
              </p:txBody>
            </p:sp>
            <p:sp>
              <p:nvSpPr>
                <p:cNvPr id="263" name="Oval 33"/>
                <p:cNvSpPr/>
                <p:nvPr/>
              </p:nvSpPr>
              <p:spPr>
                <a:xfrm rot="10800000">
                  <a:off x="227640" y="993168"/>
                  <a:ext cx="189434" cy="208499"/>
                </a:xfrm>
                <a:prstGeom prst="ellipse">
                  <a:avLst/>
                </a:prstGeom>
                <a:solidFill>
                  <a:srgbClr val="068FE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grpSp>
          <p:grpSp>
            <p:nvGrpSpPr>
              <p:cNvPr id="268" name="Group 50"/>
              <p:cNvGrpSpPr/>
              <p:nvPr/>
            </p:nvGrpSpPr>
            <p:grpSpPr>
              <a:xfrm>
                <a:off x="489648" y="-169148"/>
                <a:ext cx="2972861" cy="1162762"/>
                <a:chOff x="120849" y="-169147"/>
                <a:chExt cx="2972859" cy="1162761"/>
              </a:xfrm>
            </p:grpSpPr>
            <p:sp>
              <p:nvSpPr>
                <p:cNvPr id="265" name="Rectangle 51"/>
                <p:cNvSpPr txBox="1"/>
                <p:nvPr/>
              </p:nvSpPr>
              <p:spPr>
                <a:xfrm>
                  <a:off x="258228" y="368114"/>
                  <a:ext cx="2835480" cy="625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a:solidFill>
                        <a:srgbClr val="40404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404040"/>
                      </a:solidFill>
                      <a:effectLst/>
                      <a:uLnTx/>
                      <a:uFillTx/>
                      <a:ea typeface="+mn-ea"/>
                      <a:cs typeface="+mn-cs"/>
                    </a:rPr>
                    <a:t>Researchers and medical professionals began studying the ways that addiction and mental health issues interact with each other. </a:t>
                  </a:r>
                </a:p>
              </p:txBody>
            </p:sp>
            <p:sp>
              <p:nvSpPr>
                <p:cNvPr id="266" name="TextBox 52"/>
                <p:cNvSpPr txBox="1"/>
                <p:nvPr/>
              </p:nvSpPr>
              <p:spPr>
                <a:xfrm>
                  <a:off x="120849" y="-169147"/>
                  <a:ext cx="1354473" cy="390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defRPr sz="2400">
                      <a:solidFill>
                        <a:srgbClr val="A6B937"/>
                      </a:solidFill>
                      <a:latin typeface="Arial"/>
                      <a:ea typeface="Arial"/>
                      <a:cs typeface="Arial"/>
                      <a:sym typeface="Arial"/>
                    </a:defRPr>
                  </a:pPr>
                  <a:r>
                    <a:rPr kumimoji="0" sz="2400" b="1" i="0" u="none" strike="noStrike" kern="1200" cap="none" spc="0" normalizeH="0" baseline="0" noProof="0" dirty="0">
                      <a:ln>
                        <a:noFill/>
                      </a:ln>
                      <a:solidFill>
                        <a:srgbClr val="A6B937"/>
                      </a:solidFill>
                      <a:effectLst/>
                      <a:uLnTx/>
                      <a:uFillTx/>
                      <a:cs typeface="Arial"/>
                      <a:sym typeface="Arial"/>
                    </a:rPr>
                    <a:t> </a:t>
                  </a:r>
                  <a:r>
                    <a:rPr lang="en-US" sz="2400" b="1" dirty="0">
                      <a:solidFill>
                        <a:srgbClr val="068FEC"/>
                      </a:solidFill>
                      <a:latin typeface="Calibri" panose="020F0502020204030204"/>
                      <a:cs typeface="Arial"/>
                      <a:sym typeface="Arial"/>
                    </a:rPr>
                    <a:t>1980s</a:t>
                  </a:r>
                  <a:endParaRPr kumimoji="0" sz="2400" b="1" i="0" u="none" strike="noStrike" kern="1200" cap="none" spc="0" normalizeH="0" baseline="0" noProof="0" dirty="0">
                    <a:ln>
                      <a:noFill/>
                    </a:ln>
                    <a:solidFill>
                      <a:srgbClr val="068FEC"/>
                    </a:solidFill>
                    <a:effectLst/>
                    <a:uLnTx/>
                    <a:uFillTx/>
                    <a:cs typeface="Arial"/>
                    <a:sym typeface="Arial"/>
                  </a:endParaRPr>
                </a:p>
              </p:txBody>
            </p:sp>
            <p:sp>
              <p:nvSpPr>
                <p:cNvPr id="267" name="Straight Connector 53"/>
                <p:cNvSpPr/>
                <p:nvPr/>
              </p:nvSpPr>
              <p:spPr>
                <a:xfrm flipH="1" flipV="1">
                  <a:off x="191711" y="270565"/>
                  <a:ext cx="962702" cy="1"/>
                </a:xfrm>
                <a:prstGeom prst="line">
                  <a:avLst/>
                </a:prstGeom>
                <a:noFill/>
                <a:ln w="34925" cap="flat">
                  <a:solidFill>
                    <a:srgbClr val="80808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nvGrpSpPr>
            <p:cNvPr id="278" name="Group 8"/>
            <p:cNvGrpSpPr/>
            <p:nvPr/>
          </p:nvGrpSpPr>
          <p:grpSpPr>
            <a:xfrm>
              <a:off x="8371912" y="4301206"/>
              <a:ext cx="3585648" cy="1873917"/>
              <a:chOff x="-2" y="-169977"/>
              <a:chExt cx="2860899" cy="1586837"/>
            </a:xfrm>
          </p:grpSpPr>
          <p:grpSp>
            <p:nvGrpSpPr>
              <p:cNvPr id="273" name="Group 34"/>
              <p:cNvGrpSpPr/>
              <p:nvPr/>
            </p:nvGrpSpPr>
            <p:grpSpPr>
              <a:xfrm>
                <a:off x="-2" y="220960"/>
                <a:ext cx="310055" cy="1195900"/>
                <a:chOff x="-1" y="-1"/>
                <a:chExt cx="310053" cy="1195898"/>
              </a:xfrm>
            </p:grpSpPr>
            <p:sp>
              <p:nvSpPr>
                <p:cNvPr id="270" name="Flowchart: Extract 35"/>
                <p:cNvSpPr/>
                <p:nvPr/>
              </p:nvSpPr>
              <p:spPr>
                <a:xfrm rot="10800000">
                  <a:off x="-1" y="-1"/>
                  <a:ext cx="310053" cy="1630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232F3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sp>
              <p:nvSpPr>
                <p:cNvPr id="271" name="Straight Connector 36"/>
                <p:cNvSpPr/>
                <p:nvPr/>
              </p:nvSpPr>
              <p:spPr>
                <a:xfrm flipV="1">
                  <a:off x="147288" y="139513"/>
                  <a:ext cx="1" cy="882297"/>
                </a:xfrm>
                <a:prstGeom prst="line">
                  <a:avLst/>
                </a:prstGeom>
                <a:solidFill>
                  <a:srgbClr val="3E74AB"/>
                </a:solidFill>
                <a:ln w="6350" cap="flat">
                  <a:solidFill>
                    <a:srgbClr val="709BD0"/>
                  </a:solidFill>
                  <a:prstDash val="sysDash"/>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72" name="Oval 37"/>
                <p:cNvSpPr/>
                <p:nvPr/>
              </p:nvSpPr>
              <p:spPr>
                <a:xfrm rot="10800000">
                  <a:off x="68019" y="998287"/>
                  <a:ext cx="189436" cy="197610"/>
                </a:xfrm>
                <a:prstGeom prst="ellipse">
                  <a:avLst/>
                </a:prstGeom>
                <a:solidFill>
                  <a:srgbClr val="232F3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ea typeface="+mn-ea"/>
                    <a:cs typeface="+mn-cs"/>
                  </a:endParaRPr>
                </a:p>
              </p:txBody>
            </p:sp>
          </p:grpSp>
          <p:grpSp>
            <p:nvGrpSpPr>
              <p:cNvPr id="277" name="Group 54"/>
              <p:cNvGrpSpPr/>
              <p:nvPr/>
            </p:nvGrpSpPr>
            <p:grpSpPr>
              <a:xfrm>
                <a:off x="480314" y="-169977"/>
                <a:ext cx="2380583" cy="1540424"/>
                <a:chOff x="0" y="-169976"/>
                <a:chExt cx="2380581" cy="1540421"/>
              </a:xfrm>
            </p:grpSpPr>
            <p:sp>
              <p:nvSpPr>
                <p:cNvPr id="274" name="Rectangle 55"/>
                <p:cNvSpPr txBox="1"/>
                <p:nvPr/>
              </p:nvSpPr>
              <p:spPr>
                <a:xfrm>
                  <a:off x="64828" y="380070"/>
                  <a:ext cx="2315753" cy="9903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a:solidFill>
                        <a:srgbClr val="40404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404040"/>
                      </a:solidFill>
                      <a:effectLst/>
                      <a:uLnTx/>
                      <a:uFillTx/>
                      <a:ea typeface="+mn-ea"/>
                      <a:cs typeface="+mn-cs"/>
                    </a:rPr>
                    <a:t>It has been nearly 70 years since the science and medical community have defined addiction as a chronic brain disease. Still today, many think it is a moral failing.</a:t>
                  </a:r>
                </a:p>
              </p:txBody>
            </p:sp>
            <p:sp>
              <p:nvSpPr>
                <p:cNvPr id="275" name="TextBox 56"/>
                <p:cNvSpPr txBox="1"/>
                <p:nvPr/>
              </p:nvSpPr>
              <p:spPr>
                <a:xfrm>
                  <a:off x="0" y="-169976"/>
                  <a:ext cx="1292142" cy="390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defRPr sz="2400">
                      <a:solidFill>
                        <a:srgbClr val="709BD0"/>
                      </a:solidFill>
                      <a:latin typeface="Arial"/>
                      <a:ea typeface="Arial"/>
                      <a:cs typeface="Arial"/>
                      <a:sym typeface="Arial"/>
                    </a:defRPr>
                  </a:pPr>
                  <a:r>
                    <a:rPr kumimoji="0" sz="2400" b="0" i="0" u="none" strike="noStrike" kern="1200" cap="none" spc="0" normalizeH="0" baseline="0" noProof="0" dirty="0">
                      <a:ln>
                        <a:noFill/>
                      </a:ln>
                      <a:solidFill>
                        <a:srgbClr val="709BD0"/>
                      </a:solidFill>
                      <a:effectLst/>
                      <a:uLnTx/>
                      <a:uFillTx/>
                      <a:latin typeface="+mj-lt"/>
                      <a:cs typeface="Arial"/>
                      <a:sym typeface="Arial"/>
                    </a:rPr>
                    <a:t> </a:t>
                  </a:r>
                  <a:r>
                    <a:rPr kumimoji="0" lang="en-US" sz="2400" b="1" i="0" u="none" strike="noStrike" kern="1200" cap="none" spc="0" normalizeH="0" baseline="0" noProof="0" dirty="0">
                      <a:ln>
                        <a:noFill/>
                      </a:ln>
                      <a:solidFill>
                        <a:srgbClr val="232F3F"/>
                      </a:solidFill>
                      <a:effectLst/>
                      <a:uLnTx/>
                      <a:uFillTx/>
                      <a:latin typeface="Calibri" panose="020F0502020204030204"/>
                      <a:cs typeface="Arial"/>
                      <a:sym typeface="Arial"/>
                    </a:rPr>
                    <a:t>Today</a:t>
                  </a:r>
                  <a:endParaRPr kumimoji="0" sz="2400" b="1" i="0" u="none" strike="noStrike" kern="1200" cap="none" spc="0" normalizeH="0" baseline="0" noProof="0" dirty="0">
                    <a:ln>
                      <a:noFill/>
                    </a:ln>
                    <a:solidFill>
                      <a:srgbClr val="232F3F"/>
                    </a:solidFill>
                    <a:effectLst/>
                    <a:uLnTx/>
                    <a:uFillTx/>
                    <a:latin typeface="+mj-lt"/>
                    <a:cs typeface="Arial"/>
                    <a:sym typeface="Arial"/>
                  </a:endParaRPr>
                </a:p>
              </p:txBody>
            </p:sp>
            <p:sp>
              <p:nvSpPr>
                <p:cNvPr id="276" name="Straight Connector 57"/>
                <p:cNvSpPr/>
                <p:nvPr/>
              </p:nvSpPr>
              <p:spPr>
                <a:xfrm flipH="1" flipV="1">
                  <a:off x="0" y="263018"/>
                  <a:ext cx="1041107" cy="1"/>
                </a:xfrm>
                <a:prstGeom prst="line">
                  <a:avLst/>
                </a:prstGeom>
                <a:noFill/>
                <a:ln w="34925" cap="flat">
                  <a:solidFill>
                    <a:srgbClr val="80808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nvGrpSpPr>
            <p:cNvPr id="288" name="Group 85"/>
            <p:cNvGrpSpPr/>
            <p:nvPr/>
          </p:nvGrpSpPr>
          <p:grpSpPr>
            <a:xfrm>
              <a:off x="716659" y="4301206"/>
              <a:ext cx="2764595" cy="2183143"/>
              <a:chOff x="53894" y="-143812"/>
              <a:chExt cx="2205801" cy="1848690"/>
            </a:xfrm>
          </p:grpSpPr>
          <p:grpSp>
            <p:nvGrpSpPr>
              <p:cNvPr id="283" name="Group 86"/>
              <p:cNvGrpSpPr/>
              <p:nvPr/>
            </p:nvGrpSpPr>
            <p:grpSpPr>
              <a:xfrm>
                <a:off x="53894" y="192053"/>
                <a:ext cx="286705" cy="1021813"/>
                <a:chOff x="53895" y="-3509"/>
                <a:chExt cx="286703" cy="1021811"/>
              </a:xfrm>
            </p:grpSpPr>
            <p:sp>
              <p:nvSpPr>
                <p:cNvPr id="280" name="Flowchart: Extract 91"/>
                <p:cNvSpPr/>
                <p:nvPr/>
              </p:nvSpPr>
              <p:spPr>
                <a:xfrm rot="10800000">
                  <a:off x="53895" y="-3509"/>
                  <a:ext cx="286703" cy="1630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ea typeface="+mn-ea"/>
                    <a:cs typeface="+mn-cs"/>
                  </a:endParaRPr>
                </a:p>
              </p:txBody>
            </p:sp>
            <p:sp>
              <p:nvSpPr>
                <p:cNvPr id="281" name="Straight Connector 92"/>
                <p:cNvSpPr/>
                <p:nvPr/>
              </p:nvSpPr>
              <p:spPr>
                <a:xfrm flipV="1">
                  <a:off x="189509" y="136005"/>
                  <a:ext cx="1" cy="882297"/>
                </a:xfrm>
                <a:prstGeom prst="line">
                  <a:avLst/>
                </a:prstGeom>
                <a:solidFill>
                  <a:srgbClr val="A6B937"/>
                </a:solidFill>
                <a:ln w="6350" cap="flat">
                  <a:solidFill>
                    <a:srgbClr val="0573C1"/>
                  </a:solidFill>
                  <a:prstDash val="sysDash"/>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nvGrpSpPr>
              <p:cNvPr id="287" name="Group 87"/>
              <p:cNvGrpSpPr/>
              <p:nvPr/>
            </p:nvGrpSpPr>
            <p:grpSpPr>
              <a:xfrm>
                <a:off x="424226" y="-143812"/>
                <a:ext cx="1835469" cy="1848690"/>
                <a:chOff x="55427" y="-143811"/>
                <a:chExt cx="1835468" cy="1848687"/>
              </a:xfrm>
            </p:grpSpPr>
            <p:sp>
              <p:nvSpPr>
                <p:cNvPr id="284" name="Rectangle 88"/>
                <p:cNvSpPr txBox="1"/>
                <p:nvPr/>
              </p:nvSpPr>
              <p:spPr>
                <a:xfrm>
                  <a:off x="147645" y="349625"/>
                  <a:ext cx="1743250" cy="13552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100">
                      <a:solidFill>
                        <a:srgbClr val="40404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404040"/>
                      </a:solidFill>
                      <a:effectLst/>
                      <a:uLnTx/>
                      <a:uFillTx/>
                      <a:ea typeface="+mn-ea"/>
                      <a:cs typeface="+mn-cs"/>
                    </a:rPr>
                    <a:t>Insurance industry begins to reimburse the treatment of alcoholism. AMA identifies alcoholism as a complex disease, to be addressed by all members </a:t>
                  </a:r>
                  <a:r>
                    <a:rPr kumimoji="0" lang="en-US" sz="1400" b="0" i="0" u="none" strike="noStrike" kern="1200" cap="none" spc="0" normalizeH="0" baseline="0" noProof="0" dirty="0">
                      <a:ln>
                        <a:noFill/>
                      </a:ln>
                      <a:solidFill>
                        <a:srgbClr val="404040"/>
                      </a:solidFill>
                      <a:effectLst/>
                      <a:uLnTx/>
                      <a:uFillTx/>
                      <a:ea typeface="+mn-ea"/>
                      <a:cs typeface="+mn-cs"/>
                    </a:rPr>
                    <a:t>in</a:t>
                  </a:r>
                  <a:r>
                    <a:rPr kumimoji="0" sz="1400" b="0" i="0" u="none" strike="noStrike" kern="1200" cap="none" spc="0" normalizeH="0" baseline="0" noProof="0" dirty="0">
                      <a:ln>
                        <a:noFill/>
                      </a:ln>
                      <a:solidFill>
                        <a:srgbClr val="404040"/>
                      </a:solidFill>
                      <a:effectLst/>
                      <a:uLnTx/>
                      <a:uFillTx/>
                      <a:ea typeface="+mn-ea"/>
                      <a:cs typeface="+mn-cs"/>
                    </a:rPr>
                    <a:t> health professions</a:t>
                  </a:r>
                  <a:r>
                    <a:rPr kumimoji="0" lang="en-US" sz="1400" b="0" i="0" u="none" strike="noStrike" kern="1200" cap="none" spc="0" normalizeH="0" baseline="0" noProof="0" dirty="0">
                      <a:ln>
                        <a:noFill/>
                      </a:ln>
                      <a:solidFill>
                        <a:srgbClr val="404040"/>
                      </a:solidFill>
                      <a:effectLst/>
                      <a:uLnTx/>
                      <a:uFillTx/>
                      <a:ea typeface="+mn-ea"/>
                      <a:cs typeface="+mn-cs"/>
                    </a:rPr>
                    <a:t>.</a:t>
                  </a:r>
                  <a:endParaRPr kumimoji="0" sz="1400" b="0" i="0" u="none" strike="noStrike" kern="1200" cap="none" spc="0" normalizeH="0" baseline="0" noProof="0" dirty="0">
                    <a:ln>
                      <a:noFill/>
                    </a:ln>
                    <a:solidFill>
                      <a:srgbClr val="404040"/>
                    </a:solidFill>
                    <a:effectLst/>
                    <a:uLnTx/>
                    <a:uFillTx/>
                    <a:ea typeface="+mn-ea"/>
                    <a:cs typeface="+mn-cs"/>
                  </a:endParaRPr>
                </a:p>
              </p:txBody>
            </p:sp>
            <p:sp>
              <p:nvSpPr>
                <p:cNvPr id="285" name="TextBox 89"/>
                <p:cNvSpPr txBox="1"/>
                <p:nvPr/>
              </p:nvSpPr>
              <p:spPr>
                <a:xfrm>
                  <a:off x="56353" y="-143811"/>
                  <a:ext cx="1354473" cy="390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defRPr sz="2400">
                      <a:solidFill>
                        <a:srgbClr val="A6B937"/>
                      </a:solidFill>
                      <a:latin typeface="Arial"/>
                      <a:ea typeface="Arial"/>
                      <a:cs typeface="Arial"/>
                      <a:sym typeface="Arial"/>
                    </a:defRPr>
                  </a:pPr>
                  <a:r>
                    <a:rPr kumimoji="0" sz="2400" b="1" i="0" u="none" strike="noStrike" kern="1200" cap="none" spc="0" normalizeH="0" baseline="0" noProof="0" dirty="0">
                      <a:ln>
                        <a:noFill/>
                      </a:ln>
                      <a:solidFill>
                        <a:srgbClr val="0573C1"/>
                      </a:solidFill>
                      <a:effectLst/>
                      <a:uLnTx/>
                      <a:uFillTx/>
                      <a:cs typeface="Arial"/>
                      <a:sym typeface="Arial"/>
                    </a:rPr>
                    <a:t> </a:t>
                  </a:r>
                  <a:r>
                    <a:rPr lang="en-US" sz="2400" b="1" dirty="0">
                      <a:solidFill>
                        <a:srgbClr val="0573C1"/>
                      </a:solidFill>
                      <a:latin typeface="Calibri" panose="020F0502020204030204"/>
                      <a:cs typeface="Arial"/>
                      <a:sym typeface="Arial"/>
                    </a:rPr>
                    <a:t>1960s</a:t>
                  </a:r>
                  <a:endParaRPr kumimoji="0" sz="2400" b="1" i="0" u="none" strike="noStrike" kern="1200" cap="none" spc="0" normalizeH="0" baseline="0" noProof="0" dirty="0">
                    <a:ln>
                      <a:noFill/>
                    </a:ln>
                    <a:solidFill>
                      <a:srgbClr val="0573C1"/>
                    </a:solidFill>
                    <a:effectLst/>
                    <a:uLnTx/>
                    <a:uFillTx/>
                    <a:cs typeface="Arial"/>
                    <a:sym typeface="Arial"/>
                  </a:endParaRPr>
                </a:p>
              </p:txBody>
            </p:sp>
            <p:sp>
              <p:nvSpPr>
                <p:cNvPr id="286" name="Straight Connector 90"/>
                <p:cNvSpPr/>
                <p:nvPr/>
              </p:nvSpPr>
              <p:spPr>
                <a:xfrm flipH="1" flipV="1">
                  <a:off x="55427" y="247125"/>
                  <a:ext cx="962702" cy="1"/>
                </a:xfrm>
                <a:prstGeom prst="line">
                  <a:avLst/>
                </a:prstGeom>
                <a:noFill/>
                <a:ln w="34925" cap="flat">
                  <a:solidFill>
                    <a:srgbClr val="80808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grpSp>
      <p:sp>
        <p:nvSpPr>
          <p:cNvPr id="2" name="Rectangle 1">
            <a:extLst>
              <a:ext uri="{FF2B5EF4-FFF2-40B4-BE49-F238E27FC236}">
                <a16:creationId xmlns:a16="http://schemas.microsoft.com/office/drawing/2014/main" id="{85791557-0F41-442D-87DB-83D80B4394D9}"/>
              </a:ext>
            </a:extLst>
          </p:cNvPr>
          <p:cNvSpPr/>
          <p:nvPr/>
        </p:nvSpPr>
        <p:spPr>
          <a:xfrm>
            <a:off x="8894883" y="6419842"/>
            <a:ext cx="1879041" cy="246221"/>
          </a:xfrm>
          <a:prstGeom prst="rect">
            <a:avLst/>
          </a:prstGeom>
        </p:spPr>
        <p:txBody>
          <a:bodyPr wrap="none">
            <a:spAutoFit/>
          </a:bodyPr>
          <a:lstStyle/>
          <a:p>
            <a:r>
              <a:rPr lang="en-US" sz="1000" i="1" dirty="0">
                <a:solidFill>
                  <a:prstClr val="black"/>
                </a:solidFill>
                <a:latin typeface="Calibri" panose="020F0502020204030204"/>
              </a:rPr>
              <a:t>Sources: NCADD, Inc. and </a:t>
            </a:r>
            <a:r>
              <a:rPr lang="en-US" sz="1000" i="1" dirty="0" err="1">
                <a:solidFill>
                  <a:prstClr val="black"/>
                </a:solidFill>
                <a:latin typeface="Calibri" panose="020F0502020204030204"/>
              </a:rPr>
              <a:t>Crocq</a:t>
            </a:r>
            <a:endParaRPr lang="en-US" dirty="0"/>
          </a:p>
        </p:txBody>
      </p:sp>
      <p:sp>
        <p:nvSpPr>
          <p:cNvPr id="65" name="Oval 24">
            <a:extLst>
              <a:ext uri="{FF2B5EF4-FFF2-40B4-BE49-F238E27FC236}">
                <a16:creationId xmlns:a16="http://schemas.microsoft.com/office/drawing/2014/main" id="{45FB1A15-760B-487F-8BF1-29B42DDFC077}"/>
              </a:ext>
            </a:extLst>
          </p:cNvPr>
          <p:cNvSpPr/>
          <p:nvPr/>
        </p:nvSpPr>
        <p:spPr>
          <a:xfrm>
            <a:off x="952074" y="5471016"/>
            <a:ext cx="224254" cy="236303"/>
          </a:xfrm>
          <a:prstGeom prst="ellipse">
            <a:avLst/>
          </a:prstGeom>
          <a:solidFill>
            <a:srgbClr val="0573C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0573C1"/>
              </a:solidFill>
              <a:effectLst/>
              <a:highlight>
                <a:srgbClr val="0573C1"/>
              </a:highlight>
              <a:uLnTx/>
              <a:uFillTx/>
              <a:ea typeface="+mn-ea"/>
              <a:cs typeface="+mn-cs"/>
            </a:endParaRPr>
          </a:p>
        </p:txBody>
      </p:sp>
      <p:sp>
        <p:nvSpPr>
          <p:cNvPr id="5" name="Footer Placeholder 4">
            <a:extLst>
              <a:ext uri="{FF2B5EF4-FFF2-40B4-BE49-F238E27FC236}">
                <a16:creationId xmlns:a16="http://schemas.microsoft.com/office/drawing/2014/main" id="{BAB7ACD0-0231-44C1-9367-CC76D5CD72C9}"/>
              </a:ext>
            </a:extLst>
          </p:cNvPr>
          <p:cNvSpPr>
            <a:spLocks noGrp="1"/>
          </p:cNvSpPr>
          <p:nvPr>
            <p:ph type="ftr" sz="quarter" idx="11"/>
          </p:nvPr>
        </p:nvSpPr>
        <p:spPr/>
        <p:txBody>
          <a:bodyPr/>
          <a:lstStyle/>
          <a:p>
            <a:r>
              <a:rPr lang="en-US"/>
              <a:t>Copyright, Overdose Lifeline. Inc.</a:t>
            </a:r>
            <a:endParaRPr lang="en-US" dirty="0"/>
          </a:p>
        </p:txBody>
      </p:sp>
    </p:spTree>
    <p:extLst>
      <p:ext uri="{BB962C8B-B14F-4D97-AF65-F5344CB8AC3E}">
        <p14:creationId xmlns:p14="http://schemas.microsoft.com/office/powerpoint/2010/main" val="236036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Footer Placeholder 3"/>
          <p:cNvSpPr txBox="1"/>
          <p:nvPr/>
        </p:nvSpPr>
        <p:spPr>
          <a:xfrm>
            <a:off x="4038600" y="6423342"/>
            <a:ext cx="4114800" cy="2311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000">
                <a:solidFill>
                  <a:srgbClr val="404040"/>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000" b="0" i="0" u="none" strike="noStrike" kern="0" cap="none" spc="0" normalizeH="0" baseline="0" noProof="0">
                <a:ln>
                  <a:noFill/>
                </a:ln>
                <a:solidFill>
                  <a:srgbClr val="404040"/>
                </a:solidFill>
                <a:effectLst/>
                <a:uLnTx/>
                <a:uFillTx/>
                <a:latin typeface="Arial"/>
                <a:cs typeface="Arial"/>
                <a:sym typeface="Arial"/>
              </a:rPr>
              <a:t>Copyright 2017 Overdose Lifeline,  Inc.</a:t>
            </a:r>
          </a:p>
        </p:txBody>
      </p:sp>
      <p:pic>
        <p:nvPicPr>
          <p:cNvPr id="249" name="Picture 6" descr="Picture 6"/>
          <p:cNvPicPr>
            <a:picLocks noChangeAspect="1"/>
          </p:cNvPicPr>
          <p:nvPr/>
        </p:nvPicPr>
        <p:blipFill>
          <a:blip r:embed="rId3"/>
          <a:stretch>
            <a:fillRect/>
          </a:stretch>
        </p:blipFill>
        <p:spPr>
          <a:xfrm>
            <a:off x="0" y="-20387"/>
            <a:ext cx="12192000" cy="6878387"/>
          </a:xfrm>
          <a:prstGeom prst="rect">
            <a:avLst/>
          </a:prstGeom>
          <a:ln w="12700">
            <a:miter lim="400000"/>
          </a:ln>
        </p:spPr>
      </p:pic>
      <p:sp>
        <p:nvSpPr>
          <p:cNvPr id="250" name="Title 1"/>
          <p:cNvSpPr txBox="1">
            <a:spLocks noGrp="1"/>
          </p:cNvSpPr>
          <p:nvPr>
            <p:ph type="title"/>
          </p:nvPr>
        </p:nvSpPr>
        <p:spPr>
          <a:xfrm>
            <a:off x="1230300" y="2285283"/>
            <a:ext cx="9731399" cy="2477468"/>
          </a:xfrm>
          <a:prstGeom prst="rect">
            <a:avLst/>
          </a:prstGeom>
          <a:solidFill>
            <a:srgbClr val="0573C1">
              <a:alpha val="85000"/>
            </a:srgbClr>
          </a:solidFill>
          <a:effectLst>
            <a:outerShdw blurRad="50800" dist="38100" dir="5400000" algn="t" rotWithShape="0">
              <a:prstClr val="black">
                <a:alpha val="40000"/>
              </a:prstClr>
            </a:outerShdw>
          </a:effectLst>
        </p:spPr>
        <p:txBody>
          <a:bodyPr>
            <a:normAutofit/>
          </a:bodyPr>
          <a:lstStyle/>
          <a:p>
            <a:pPr algn="ctr">
              <a:defRPr>
                <a:solidFill>
                  <a:srgbClr val="FFFFFF"/>
                </a:solidFill>
              </a:defRPr>
            </a:pPr>
            <a:r>
              <a:rPr lang="en-US" dirty="0"/>
              <a:t>Addiction is a chronic brain disease. </a:t>
            </a:r>
            <a:br>
              <a:rPr lang="en-US" dirty="0"/>
            </a:br>
            <a:r>
              <a:rPr lang="en-US" dirty="0"/>
              <a:t>Like other diseases, addiction should be treated medically.</a:t>
            </a:r>
            <a:endParaRPr dirty="0"/>
          </a:p>
        </p:txBody>
      </p:sp>
      <p:sp>
        <p:nvSpPr>
          <p:cNvPr id="2" name="Footer Placeholder 1">
            <a:extLst>
              <a:ext uri="{FF2B5EF4-FFF2-40B4-BE49-F238E27FC236}">
                <a16:creationId xmlns:a16="http://schemas.microsoft.com/office/drawing/2014/main" id="{D3B828CF-EEF2-2D02-314F-EA98F865760F}"/>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
        <p:nvSpPr>
          <p:cNvPr id="4" name="Rectangle 3">
            <a:extLst>
              <a:ext uri="{FF2B5EF4-FFF2-40B4-BE49-F238E27FC236}">
                <a16:creationId xmlns:a16="http://schemas.microsoft.com/office/drawing/2014/main" id="{81BD360B-44F4-4917-981C-34C65A54AC02}"/>
              </a:ext>
            </a:extLst>
          </p:cNvPr>
          <p:cNvSpPr/>
          <p:nvPr/>
        </p:nvSpPr>
        <p:spPr>
          <a:xfrm>
            <a:off x="7124561" y="6458600"/>
            <a:ext cx="4002506"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100" b="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Source: NIDA, </a:t>
            </a:r>
            <a:r>
              <a:rPr kumimoji="0" lang="en-US" sz="1100" b="0" i="1" u="none" strike="noStrike" kern="0" cap="none" spc="0" normalizeH="0" baseline="0" noProof="0" dirty="0">
                <a:ln>
                  <a:noFill/>
                </a:ln>
                <a:solidFill>
                  <a:schemeClr val="bg1"/>
                </a:solidFill>
                <a:effectLst/>
                <a:uLnTx/>
                <a:uFillTx/>
                <a:latin typeface="Calibri"/>
                <a:ea typeface="Calibri"/>
                <a:cs typeface="Calibri"/>
                <a:sym typeface="Calibri"/>
              </a:rPr>
              <a:t>(2016)</a:t>
            </a:r>
            <a:endParaRPr kumimoji="0" lang="fr-FR" sz="1100" b="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endParaRPr>
          </a:p>
        </p:txBody>
      </p:sp>
      <p:sp>
        <p:nvSpPr>
          <p:cNvPr id="9" name="Footer Placeholder 3">
            <a:extLst>
              <a:ext uri="{FF2B5EF4-FFF2-40B4-BE49-F238E27FC236}">
                <a16:creationId xmlns:a16="http://schemas.microsoft.com/office/drawing/2014/main" id="{DABB5E31-89AE-461D-8A2D-6753582083A4}"/>
              </a:ext>
            </a:extLst>
          </p:cNvPr>
          <p:cNvSpPr txBox="1">
            <a:spLocks/>
          </p:cNvSpPr>
          <p:nvPr/>
        </p:nvSpPr>
        <p:spPr>
          <a:xfrm>
            <a:off x="685248" y="6423341"/>
            <a:ext cx="2270939" cy="408243"/>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OverdoseLifeline.org</a:t>
            </a:r>
          </a:p>
        </p:txBody>
      </p:sp>
      <p:pic>
        <p:nvPicPr>
          <p:cNvPr id="10" name="Picture 9">
            <a:extLst>
              <a:ext uri="{FF2B5EF4-FFF2-40B4-BE49-F238E27FC236}">
                <a16:creationId xmlns:a16="http://schemas.microsoft.com/office/drawing/2014/main" id="{F6EA90CB-BC25-4D66-97EE-7777308F62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26207" y="6176963"/>
            <a:ext cx="591888" cy="587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8EDBD190-4DFB-DBE6-598E-0995773C4BB4}"/>
              </a:ext>
            </a:extLst>
          </p:cNvPr>
          <p:cNvSpPr>
            <a:spLocks noGrp="1"/>
          </p:cNvSpPr>
          <p:nvPr>
            <p:ph type="title"/>
          </p:nvPr>
        </p:nvSpPr>
        <p:spPr>
          <a:xfrm>
            <a:off x="633661" y="501417"/>
            <a:ext cx="6188242" cy="685199"/>
          </a:xfrm>
        </p:spPr>
        <p:txBody>
          <a:bodyPr>
            <a:noAutofit/>
          </a:bodyPr>
          <a:lstStyle/>
          <a:p>
            <a:r>
              <a:rPr lang="en-US" dirty="0">
                <a:solidFill>
                  <a:srgbClr val="232F3F"/>
                </a:solidFill>
              </a:rPr>
              <a:t>Addiction Definition</a:t>
            </a:r>
          </a:p>
        </p:txBody>
      </p:sp>
      <p:sp>
        <p:nvSpPr>
          <p:cNvPr id="8" name="Content Placeholder 7">
            <a:extLst>
              <a:ext uri="{FF2B5EF4-FFF2-40B4-BE49-F238E27FC236}">
                <a16:creationId xmlns:a16="http://schemas.microsoft.com/office/drawing/2014/main" id="{136CD163-347A-49D4-8F7D-3E5AF935D6BF}"/>
              </a:ext>
            </a:extLst>
          </p:cNvPr>
          <p:cNvSpPr>
            <a:spLocks noGrp="1"/>
          </p:cNvSpPr>
          <p:nvPr>
            <p:ph idx="1"/>
          </p:nvPr>
        </p:nvSpPr>
        <p:spPr>
          <a:xfrm>
            <a:off x="754381" y="1575744"/>
            <a:ext cx="7172684" cy="2417912"/>
          </a:xfrm>
        </p:spPr>
        <p:txBody>
          <a:bodyPr>
            <a:noAutofit/>
          </a:bodyPr>
          <a:lstStyle/>
          <a:p>
            <a:pPr marL="0" indent="0">
              <a:buNone/>
            </a:pPr>
            <a:r>
              <a:rPr lang="en-US" sz="3200" dirty="0"/>
              <a:t>Addiction is </a:t>
            </a:r>
            <a:r>
              <a:rPr lang="en-US" sz="3200" b="1" dirty="0">
                <a:solidFill>
                  <a:srgbClr val="0573C1"/>
                </a:solidFill>
              </a:rPr>
              <a:t>a treatable, chronic medical </a:t>
            </a:r>
            <a:r>
              <a:rPr lang="en-US" sz="3200" dirty="0"/>
              <a:t>disease involving complex interactions among </a:t>
            </a:r>
            <a:r>
              <a:rPr lang="en-US" sz="3200" b="1" dirty="0">
                <a:solidFill>
                  <a:srgbClr val="0573C1"/>
                </a:solidFill>
              </a:rPr>
              <a:t>brain circuits, genetics, the environment, and an individual’s life experiences</a:t>
            </a:r>
            <a:r>
              <a:rPr lang="en-US" sz="3200" dirty="0"/>
              <a:t>. </a:t>
            </a:r>
          </a:p>
        </p:txBody>
      </p:sp>
      <p:sp>
        <p:nvSpPr>
          <p:cNvPr id="3" name="Date Placeholder 2">
            <a:extLst>
              <a:ext uri="{FF2B5EF4-FFF2-40B4-BE49-F238E27FC236}">
                <a16:creationId xmlns:a16="http://schemas.microsoft.com/office/drawing/2014/main" id="{9F04D182-19E1-4457-B8F6-6AB0B5E45ACA}"/>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OverdoseLifeline.org</a:t>
            </a: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0AEC67D0-FD8D-44DD-9B29-3CE3A29358E0}"/>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Copyright - Overdose Lifeline, Inc.</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9F721FD-F84C-46D3-9C77-F2236A8DC0E1}"/>
              </a:ext>
            </a:extLst>
          </p:cNvPr>
          <p:cNvSpPr txBox="1"/>
          <p:nvPr/>
        </p:nvSpPr>
        <p:spPr>
          <a:xfrm>
            <a:off x="8010883" y="6415800"/>
            <a:ext cx="597087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American Society of Addiction Medicine (ASAM ) 2019</a:t>
            </a:r>
          </a:p>
        </p:txBody>
      </p:sp>
      <p:pic>
        <p:nvPicPr>
          <p:cNvPr id="13" name="Picture 12" descr="A close up of a logo&#10;&#10;Description generated with high confidence">
            <a:extLst>
              <a:ext uri="{FF2B5EF4-FFF2-40B4-BE49-F238E27FC236}">
                <a16:creationId xmlns:a16="http://schemas.microsoft.com/office/drawing/2014/main" id="{0BE4078C-2F7D-4C2F-A1E0-A70E1FC40426}"/>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7851278" y="1829948"/>
            <a:ext cx="3809524" cy="3809524"/>
          </a:xfrm>
          <a:prstGeom prst="rect">
            <a:avLst/>
          </a:prstGeom>
        </p:spPr>
      </p:pic>
      <p:sp>
        <p:nvSpPr>
          <p:cNvPr id="9" name="Content Placeholder 7">
            <a:extLst>
              <a:ext uri="{FF2B5EF4-FFF2-40B4-BE49-F238E27FC236}">
                <a16:creationId xmlns:a16="http://schemas.microsoft.com/office/drawing/2014/main" id="{2CB09765-D2E1-467E-8C81-3B577B2FC4CF}"/>
              </a:ext>
            </a:extLst>
          </p:cNvPr>
          <p:cNvSpPr txBox="1">
            <a:spLocks/>
          </p:cNvSpPr>
          <p:nvPr/>
        </p:nvSpPr>
        <p:spPr>
          <a:xfrm>
            <a:off x="838199" y="5255604"/>
            <a:ext cx="6808596" cy="1462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Content Placeholder 7">
            <a:extLst>
              <a:ext uri="{FF2B5EF4-FFF2-40B4-BE49-F238E27FC236}">
                <a16:creationId xmlns:a16="http://schemas.microsoft.com/office/drawing/2014/main" id="{E92D90FD-64E2-4C26-B732-5441B55B36DE}"/>
              </a:ext>
            </a:extLst>
          </p:cNvPr>
          <p:cNvSpPr txBox="1">
            <a:spLocks/>
          </p:cNvSpPr>
          <p:nvPr/>
        </p:nvSpPr>
        <p:spPr>
          <a:xfrm>
            <a:off x="754381" y="4106234"/>
            <a:ext cx="7096898" cy="1695476"/>
          </a:xfrm>
          <a:prstGeom prst="rect">
            <a:avLst/>
          </a:prstGeom>
          <a:solidFill>
            <a:srgbClr val="232F3F"/>
          </a:solidFill>
          <a:effectLst>
            <a:outerShdw blurRad="50800" dist="38100" dir="5400000" algn="t" rotWithShape="0">
              <a:prstClr val="black">
                <a:alpha val="40000"/>
              </a:prstClr>
            </a:outerShdw>
          </a:effectLst>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Substance use and behaviors </a:t>
            </a:r>
            <a:r>
              <a:rPr kumimoji="0" lang="en-US" sz="3200" b="1" i="0" u="none" strike="noStrike" kern="1200" cap="none" spc="0" normalizeH="0" baseline="0" noProof="0" dirty="0">
                <a:ln>
                  <a:noFill/>
                </a:ln>
                <a:solidFill>
                  <a:srgbClr val="4495D1"/>
                </a:solidFill>
                <a:effectLst/>
                <a:uLnTx/>
                <a:uFillTx/>
                <a:latin typeface="Calibri" panose="020F0502020204030204"/>
                <a:ea typeface="+mn-ea"/>
                <a:cs typeface="+mn-cs"/>
              </a:rPr>
              <a:t>become compulsive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and often </a:t>
            </a:r>
            <a:r>
              <a:rPr kumimoji="0" lang="en-US" sz="3200" b="1" i="0" u="none" strike="noStrike" kern="1200" cap="none" spc="0" normalizeH="0" baseline="0" noProof="0" dirty="0">
                <a:ln>
                  <a:noFill/>
                </a:ln>
                <a:solidFill>
                  <a:srgbClr val="4495D1"/>
                </a:solidFill>
                <a:effectLst/>
                <a:uLnTx/>
                <a:uFillTx/>
                <a:latin typeface="Calibri" panose="020F0502020204030204"/>
                <a:ea typeface="+mn-ea"/>
                <a:cs typeface="+mn-cs"/>
              </a:rPr>
              <a:t>continues despite harmful consequences. </a:t>
            </a:r>
          </a:p>
        </p:txBody>
      </p:sp>
      <p:pic>
        <p:nvPicPr>
          <p:cNvPr id="14" name="Picture 13">
            <a:extLst>
              <a:ext uri="{FF2B5EF4-FFF2-40B4-BE49-F238E27FC236}">
                <a16:creationId xmlns:a16="http://schemas.microsoft.com/office/drawing/2014/main" id="{DE09458A-AAC8-E1DB-0376-9D3CCE0CA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537" y="382539"/>
            <a:ext cx="4657725" cy="981075"/>
          </a:xfrm>
          <a:prstGeom prst="rect">
            <a:avLst/>
          </a:prstGeom>
        </p:spPr>
      </p:pic>
    </p:spTree>
    <p:custDataLst>
      <p:tags r:id="rId1"/>
    </p:custDataLst>
    <p:extLst>
      <p:ext uri="{BB962C8B-B14F-4D97-AF65-F5344CB8AC3E}">
        <p14:creationId xmlns:p14="http://schemas.microsoft.com/office/powerpoint/2010/main" val="42730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81FF3-885B-C227-8B4E-AA78800A08B7}"/>
              </a:ext>
            </a:extLst>
          </p:cNvPr>
          <p:cNvSpPr>
            <a:spLocks noGrp="1"/>
          </p:cNvSpPr>
          <p:nvPr>
            <p:ph type="title"/>
          </p:nvPr>
        </p:nvSpPr>
        <p:spPr>
          <a:xfrm>
            <a:off x="8471424" y="1110882"/>
            <a:ext cx="3053039" cy="1060817"/>
          </a:xfrm>
        </p:spPr>
        <p:txBody>
          <a:bodyPr anchor="b">
            <a:normAutofit/>
          </a:bodyPr>
          <a:lstStyle/>
          <a:p>
            <a:r>
              <a:rPr lang="en-US" sz="2800"/>
              <a:t>Agenda for the Day </a:t>
            </a:r>
          </a:p>
        </p:txBody>
      </p:sp>
      <p:pic>
        <p:nvPicPr>
          <p:cNvPr id="7" name="Picture 6" descr="The calendar on a table stacked on top of notebooks">
            <a:extLst>
              <a:ext uri="{FF2B5EF4-FFF2-40B4-BE49-F238E27FC236}">
                <a16:creationId xmlns:a16="http://schemas.microsoft.com/office/drawing/2014/main" id="{7BB4D22F-1279-44E6-5ECA-1DB51C06A929}"/>
              </a:ext>
            </a:extLst>
          </p:cNvPr>
          <p:cNvPicPr>
            <a:picLocks noChangeAspect="1"/>
          </p:cNvPicPr>
          <p:nvPr/>
        </p:nvPicPr>
        <p:blipFill rotWithShape="1">
          <a:blip r:embed="rId3"/>
          <a:srcRect l="24463" r="8788" b="1"/>
          <a:stretch/>
        </p:blipFill>
        <p:spPr>
          <a:xfrm>
            <a:off x="1295558" y="640080"/>
            <a:ext cx="5577813" cy="5577840"/>
          </a:xfrm>
          <a:prstGeom prst="rect">
            <a:avLst/>
          </a:prstGeom>
        </p:spPr>
      </p:pic>
      <p:sp>
        <p:nvSpPr>
          <p:cNvPr id="3" name="Content Placeholder 2">
            <a:extLst>
              <a:ext uri="{FF2B5EF4-FFF2-40B4-BE49-F238E27FC236}">
                <a16:creationId xmlns:a16="http://schemas.microsoft.com/office/drawing/2014/main" id="{CF0036F1-04AB-2957-B89E-55D2CC0E0382}"/>
              </a:ext>
            </a:extLst>
          </p:cNvPr>
          <p:cNvSpPr>
            <a:spLocks noGrp="1"/>
          </p:cNvSpPr>
          <p:nvPr>
            <p:ph idx="1"/>
          </p:nvPr>
        </p:nvSpPr>
        <p:spPr>
          <a:xfrm>
            <a:off x="8471423" y="2286000"/>
            <a:ext cx="3053039" cy="3931920"/>
          </a:xfrm>
        </p:spPr>
        <p:txBody>
          <a:bodyPr>
            <a:normAutofit/>
          </a:bodyPr>
          <a:lstStyle/>
          <a:p>
            <a:r>
              <a:rPr lang="en-US" sz="1600"/>
              <a:t>Objectives &amp; Introductions </a:t>
            </a:r>
          </a:p>
          <a:p>
            <a:r>
              <a:rPr lang="en-US" sz="1600"/>
              <a:t>Defining Addiction &amp; Substance Use Disorder</a:t>
            </a:r>
          </a:p>
          <a:p>
            <a:pPr lvl="1"/>
            <a:r>
              <a:rPr lang="en-US" sz="1600"/>
              <a:t>Setting the Stage</a:t>
            </a:r>
          </a:p>
          <a:p>
            <a:pPr lvl="1"/>
            <a:r>
              <a:rPr lang="en-US" sz="1600"/>
              <a:t>Cause &amp; Risk Factors</a:t>
            </a:r>
          </a:p>
          <a:p>
            <a:pPr lvl="1"/>
            <a:r>
              <a:rPr lang="en-US" sz="1600"/>
              <a:t>Effects on the Brain</a:t>
            </a:r>
          </a:p>
          <a:p>
            <a:pPr lvl="1"/>
            <a:r>
              <a:rPr lang="en-US" sz="1600"/>
              <a:t>Withdrawal</a:t>
            </a:r>
          </a:p>
          <a:p>
            <a:pPr lvl="1"/>
            <a:r>
              <a:rPr lang="en-US" sz="1600"/>
              <a:t>Return to Use or Setback</a:t>
            </a:r>
          </a:p>
          <a:p>
            <a:pPr lvl="1"/>
            <a:r>
              <a:rPr lang="en-US" sz="1600"/>
              <a:t>Neuroplasticity</a:t>
            </a:r>
          </a:p>
          <a:p>
            <a:r>
              <a:rPr lang="en-US" sz="1600">
                <a:hlinkClick r:id="rId4"/>
              </a:rPr>
              <a:t>https://youtu.be/iKjBKDdg6d4</a:t>
            </a:r>
            <a:endParaRPr lang="en-US" sz="1600"/>
          </a:p>
          <a:p>
            <a:endParaRPr lang="en-US" sz="1600"/>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4" name="Date Placeholder 3">
            <a:extLst>
              <a:ext uri="{FF2B5EF4-FFF2-40B4-BE49-F238E27FC236}">
                <a16:creationId xmlns:a16="http://schemas.microsoft.com/office/drawing/2014/main" id="{CE341665-1555-C2AE-45BC-1DAECDF1AD96}"/>
              </a:ext>
            </a:extLst>
          </p:cNvPr>
          <p:cNvSpPr>
            <a:spLocks noGrp="1"/>
          </p:cNvSpPr>
          <p:nvPr>
            <p:ph type="dt" sz="half" idx="10"/>
          </p:nvPr>
        </p:nvSpPr>
        <p:spPr>
          <a:xfrm>
            <a:off x="1390650" y="6453386"/>
            <a:ext cx="1204572" cy="404614"/>
          </a:xfrm>
          <a:prstGeom prst="rect">
            <a:avLst/>
          </a:prstGeom>
        </p:spPr>
        <p:txBody>
          <a:bodyPr vert="horz" lIns="91440" tIns="45720" rIns="91440" bIns="45720" rtlCol="0">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B80145E-0BCC-844D-977D-B31E006671DF}" type="datetimeFigureOut">
              <a:rPr lang="en-US"/>
              <a:pPr>
                <a:spcAft>
                  <a:spcPts val="600"/>
                </a:spcAft>
              </a:pPr>
              <a:t>4/26/24</a:t>
            </a:fld>
            <a:endParaRPr lang="en-US"/>
          </a:p>
        </p:txBody>
      </p:sp>
      <p:sp>
        <p:nvSpPr>
          <p:cNvPr id="5" name="Footer Placeholder 4">
            <a:extLst>
              <a:ext uri="{FF2B5EF4-FFF2-40B4-BE49-F238E27FC236}">
                <a16:creationId xmlns:a16="http://schemas.microsoft.com/office/drawing/2014/main" id="{C314FACD-229C-CB3C-5485-D73C0E4ECEEE}"/>
              </a:ext>
            </a:extLst>
          </p:cNvPr>
          <p:cNvSpPr>
            <a:spLocks noGrp="1"/>
          </p:cNvSpPr>
          <p:nvPr>
            <p:ph type="ftr" sz="quarter" idx="11"/>
          </p:nvPr>
        </p:nvSpPr>
        <p:spPr>
          <a:xfrm>
            <a:off x="2893564" y="6453386"/>
            <a:ext cx="6280830" cy="404614"/>
          </a:xfrm>
          <a:prstGeom prst="rect">
            <a:avLst/>
          </a:prstGeom>
        </p:spPr>
        <p:txBody>
          <a:bodyPr vert="horz" lIns="91440" tIns="45720" rIns="91440" bIns="45720" rtlCol="0">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491673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025349-1F3B-4623-88DC-F3292BB9CD56}"/>
              </a:ext>
            </a:extLst>
          </p:cNvPr>
          <p:cNvSpPr>
            <a:spLocks noGrp="1"/>
          </p:cNvSpPr>
          <p:nvPr>
            <p:ph type="title"/>
          </p:nvPr>
        </p:nvSpPr>
        <p:spPr>
          <a:xfrm>
            <a:off x="633661" y="501417"/>
            <a:ext cx="6188242" cy="685199"/>
          </a:xfrm>
        </p:spPr>
        <p:txBody>
          <a:bodyPr>
            <a:noAutofit/>
          </a:bodyPr>
          <a:lstStyle/>
          <a:p>
            <a:r>
              <a:rPr lang="en-US" dirty="0">
                <a:solidFill>
                  <a:srgbClr val="232F3F"/>
                </a:solidFill>
              </a:rPr>
              <a:t>Addiction Definition</a:t>
            </a:r>
          </a:p>
        </p:txBody>
      </p:sp>
      <p:sp>
        <p:nvSpPr>
          <p:cNvPr id="5" name="Content Placeholder 7">
            <a:extLst>
              <a:ext uri="{FF2B5EF4-FFF2-40B4-BE49-F238E27FC236}">
                <a16:creationId xmlns:a16="http://schemas.microsoft.com/office/drawing/2014/main" id="{907B1682-EA0D-313B-070A-D3010D2DD5F9}"/>
              </a:ext>
            </a:extLst>
          </p:cNvPr>
          <p:cNvSpPr>
            <a:spLocks noGrp="1"/>
          </p:cNvSpPr>
          <p:nvPr>
            <p:ph idx="1"/>
          </p:nvPr>
        </p:nvSpPr>
        <p:spPr>
          <a:xfrm>
            <a:off x="754381" y="1575744"/>
            <a:ext cx="7172684" cy="2417912"/>
          </a:xfrm>
        </p:spPr>
        <p:txBody>
          <a:bodyPr>
            <a:noAutofit/>
          </a:bodyPr>
          <a:lstStyle/>
          <a:p>
            <a:pPr marL="0" indent="0">
              <a:buNone/>
            </a:pPr>
            <a:r>
              <a:rPr lang="en-US" sz="3200" dirty="0"/>
              <a:t>Addiction is </a:t>
            </a:r>
            <a:r>
              <a:rPr lang="en-US" sz="3200" b="1" dirty="0">
                <a:solidFill>
                  <a:srgbClr val="0573C1"/>
                </a:solidFill>
              </a:rPr>
              <a:t>a treatable, chronic medical </a:t>
            </a:r>
            <a:r>
              <a:rPr lang="en-US" sz="3200" dirty="0"/>
              <a:t>disease involving complex interactions among </a:t>
            </a:r>
            <a:r>
              <a:rPr lang="en-US" sz="3200" b="1" dirty="0">
                <a:solidFill>
                  <a:srgbClr val="0573C1"/>
                </a:solidFill>
              </a:rPr>
              <a:t>brain circuits, genetics, the environment, and an individual’s life experiences</a:t>
            </a:r>
            <a:r>
              <a:rPr lang="en-US" sz="3200" dirty="0"/>
              <a:t>. </a:t>
            </a:r>
          </a:p>
        </p:txBody>
      </p:sp>
      <p:sp>
        <p:nvSpPr>
          <p:cNvPr id="3" name="Footer Placeholder 2">
            <a:extLst>
              <a:ext uri="{FF2B5EF4-FFF2-40B4-BE49-F238E27FC236}">
                <a16:creationId xmlns:a16="http://schemas.microsoft.com/office/drawing/2014/main" id="{F385DCB1-553D-F28A-2561-9EF49EB82613}"/>
              </a:ext>
            </a:extLst>
          </p:cNvPr>
          <p:cNvSpPr>
            <a:spLocks noGrp="1"/>
          </p:cNvSpPr>
          <p:nvPr>
            <p:ph type="ftr" sz="quarter" idx="11"/>
          </p:nvPr>
        </p:nvSpPr>
        <p:spPr/>
        <p:txBody>
          <a:bodyPr/>
          <a:lstStyle/>
          <a:p>
            <a:pPr algn="l"/>
            <a:r>
              <a:rPr lang="en-US"/>
              <a:t>Copyright, Overdose Lifeline. Inc.</a:t>
            </a:r>
            <a:endParaRPr lang="en-US" dirty="0"/>
          </a:p>
        </p:txBody>
      </p:sp>
      <p:sp>
        <p:nvSpPr>
          <p:cNvPr id="10" name="TextBox 9">
            <a:extLst>
              <a:ext uri="{FF2B5EF4-FFF2-40B4-BE49-F238E27FC236}">
                <a16:creationId xmlns:a16="http://schemas.microsoft.com/office/drawing/2014/main" id="{A9F721FD-F84C-46D3-9C77-F2236A8DC0E1}"/>
              </a:ext>
            </a:extLst>
          </p:cNvPr>
          <p:cNvSpPr txBox="1"/>
          <p:nvPr/>
        </p:nvSpPr>
        <p:spPr>
          <a:xfrm>
            <a:off x="8014161" y="6398497"/>
            <a:ext cx="5970870"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American Society of Addiction Medicine (ASAM ) 2011</a:t>
            </a:r>
          </a:p>
        </p:txBody>
      </p:sp>
      <p:pic>
        <p:nvPicPr>
          <p:cNvPr id="12" name="Picture 11">
            <a:extLst>
              <a:ext uri="{FF2B5EF4-FFF2-40B4-BE49-F238E27FC236}">
                <a16:creationId xmlns:a16="http://schemas.microsoft.com/office/drawing/2014/main" id="{27966470-50B9-48F9-A760-6FB45388A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537" y="382539"/>
            <a:ext cx="4657725" cy="981075"/>
          </a:xfrm>
          <a:prstGeom prst="rect">
            <a:avLst/>
          </a:prstGeom>
        </p:spPr>
      </p:pic>
      <p:pic>
        <p:nvPicPr>
          <p:cNvPr id="13" name="Picture 12" descr="A close up of a logo&#10;&#10;Description generated with high confidence">
            <a:extLst>
              <a:ext uri="{FF2B5EF4-FFF2-40B4-BE49-F238E27FC236}">
                <a16:creationId xmlns:a16="http://schemas.microsoft.com/office/drawing/2014/main" id="{0BE4078C-2F7D-4C2F-A1E0-A70E1FC40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278" y="1829948"/>
            <a:ext cx="3809524" cy="3809524"/>
          </a:xfrm>
          <a:prstGeom prst="rect">
            <a:avLst/>
          </a:prstGeom>
        </p:spPr>
      </p:pic>
      <p:sp>
        <p:nvSpPr>
          <p:cNvPr id="9" name="Content Placeholder 7">
            <a:extLst>
              <a:ext uri="{FF2B5EF4-FFF2-40B4-BE49-F238E27FC236}">
                <a16:creationId xmlns:a16="http://schemas.microsoft.com/office/drawing/2014/main" id="{2CB09765-D2E1-467E-8C81-3B577B2FC4CF}"/>
              </a:ext>
            </a:extLst>
          </p:cNvPr>
          <p:cNvSpPr txBox="1">
            <a:spLocks/>
          </p:cNvSpPr>
          <p:nvPr/>
        </p:nvSpPr>
        <p:spPr>
          <a:xfrm>
            <a:off x="838199" y="5255604"/>
            <a:ext cx="6808596" cy="1462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1" name="Content Placeholder 7">
            <a:extLst>
              <a:ext uri="{FF2B5EF4-FFF2-40B4-BE49-F238E27FC236}">
                <a16:creationId xmlns:a16="http://schemas.microsoft.com/office/drawing/2014/main" id="{BFCCD4C2-945B-42B4-9688-643D0A9117CB}"/>
              </a:ext>
            </a:extLst>
          </p:cNvPr>
          <p:cNvSpPr txBox="1">
            <a:spLocks/>
          </p:cNvSpPr>
          <p:nvPr/>
        </p:nvSpPr>
        <p:spPr>
          <a:xfrm>
            <a:off x="754381" y="4114923"/>
            <a:ext cx="7096897" cy="1619142"/>
          </a:xfrm>
          <a:prstGeom prst="rect">
            <a:avLst/>
          </a:prstGeom>
          <a:solidFill>
            <a:srgbClr val="232F3F"/>
          </a:solidFill>
          <a:effectLst>
            <a:outerShdw blurRad="50800" dist="38100" dir="5400000" algn="t" rotWithShape="0">
              <a:prstClr val="black">
                <a:alpha val="40000"/>
              </a:prstClr>
            </a:outerShdw>
          </a:effectLst>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chemeClr val="bg1"/>
                </a:solidFill>
              </a:rPr>
              <a:t>Prevention efforts and treatment approaches are generally </a:t>
            </a:r>
            <a:r>
              <a:rPr lang="en-US" sz="3200" b="1" dirty="0">
                <a:solidFill>
                  <a:srgbClr val="4495D1"/>
                </a:solidFill>
              </a:rPr>
              <a:t>as successful as those for other chronic diseases.</a:t>
            </a:r>
          </a:p>
        </p:txBody>
      </p:sp>
    </p:spTree>
    <p:extLst>
      <p:ext uri="{BB962C8B-B14F-4D97-AF65-F5344CB8AC3E}">
        <p14:creationId xmlns:p14="http://schemas.microsoft.com/office/powerpoint/2010/main" val="42494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440D6B-5B07-418D-B0A5-276C7F7AACEE}"/>
              </a:ext>
            </a:extLst>
          </p:cNvPr>
          <p:cNvSpPr/>
          <p:nvPr/>
        </p:nvSpPr>
        <p:spPr>
          <a:xfrm>
            <a:off x="991999" y="1841875"/>
            <a:ext cx="108166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ea typeface="+mn-ea"/>
                <a:cs typeface="+mn-cs"/>
              </a:rPr>
              <a:t>Addiction is characterized by:</a:t>
            </a:r>
          </a:p>
        </p:txBody>
      </p:sp>
      <p:sp>
        <p:nvSpPr>
          <p:cNvPr id="6" name="Freeform: Shape 5">
            <a:extLst>
              <a:ext uri="{FF2B5EF4-FFF2-40B4-BE49-F238E27FC236}">
                <a16:creationId xmlns:a16="http://schemas.microsoft.com/office/drawing/2014/main" id="{C0A6BD2F-7B20-4723-99F6-854017C1217C}"/>
              </a:ext>
            </a:extLst>
          </p:cNvPr>
          <p:cNvSpPr/>
          <p:nvPr/>
        </p:nvSpPr>
        <p:spPr>
          <a:xfrm>
            <a:off x="1013485" y="2844723"/>
            <a:ext cx="3133545" cy="828032"/>
          </a:xfrm>
          <a:custGeom>
            <a:avLst/>
            <a:gdLst>
              <a:gd name="connsiteX0" fmla="*/ 0 w 2171625"/>
              <a:gd name="connsiteY0" fmla="*/ 0 h 1302975"/>
              <a:gd name="connsiteX1" fmla="*/ 2171625 w 2171625"/>
              <a:gd name="connsiteY1" fmla="*/ 0 h 1302975"/>
              <a:gd name="connsiteX2" fmla="*/ 2171625 w 2171625"/>
              <a:gd name="connsiteY2" fmla="*/ 1302975 h 1302975"/>
              <a:gd name="connsiteX3" fmla="*/ 0 w 2171625"/>
              <a:gd name="connsiteY3" fmla="*/ 1302975 h 1302975"/>
              <a:gd name="connsiteX4" fmla="*/ 0 w 2171625"/>
              <a:gd name="connsiteY4" fmla="*/ 0 h 130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25" h="1302975">
                <a:moveTo>
                  <a:pt x="0" y="0"/>
                </a:moveTo>
                <a:lnTo>
                  <a:pt x="2171625" y="0"/>
                </a:lnTo>
                <a:lnTo>
                  <a:pt x="2171625" y="1302975"/>
                </a:lnTo>
                <a:lnTo>
                  <a:pt x="0" y="1302975"/>
                </a:lnTo>
                <a:lnTo>
                  <a:pt x="0" y="0"/>
                </a:lnTo>
                <a:close/>
              </a:path>
            </a:pathLst>
          </a:custGeom>
          <a:solidFill>
            <a:srgbClr val="0573C1"/>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dirty="0"/>
              <a:t>Inability </a:t>
            </a:r>
            <a:r>
              <a:rPr lang="en-US" sz="2000" b="1" kern="1200"/>
              <a:t>to Consistently Abstain</a:t>
            </a:r>
            <a:endParaRPr lang="en-US" sz="2000" b="1" kern="1200" dirty="0"/>
          </a:p>
        </p:txBody>
      </p:sp>
      <p:sp>
        <p:nvSpPr>
          <p:cNvPr id="8" name="Freeform: Shape 7">
            <a:extLst>
              <a:ext uri="{FF2B5EF4-FFF2-40B4-BE49-F238E27FC236}">
                <a16:creationId xmlns:a16="http://schemas.microsoft.com/office/drawing/2014/main" id="{9B47EE31-AE97-4359-B5C4-F3B1777368E0}"/>
              </a:ext>
            </a:extLst>
          </p:cNvPr>
          <p:cNvSpPr/>
          <p:nvPr/>
        </p:nvSpPr>
        <p:spPr>
          <a:xfrm>
            <a:off x="994385" y="4108872"/>
            <a:ext cx="3133545" cy="1089853"/>
          </a:xfrm>
          <a:custGeom>
            <a:avLst/>
            <a:gdLst>
              <a:gd name="connsiteX0" fmla="*/ 0 w 2171625"/>
              <a:gd name="connsiteY0" fmla="*/ 0 h 1302975"/>
              <a:gd name="connsiteX1" fmla="*/ 2171625 w 2171625"/>
              <a:gd name="connsiteY1" fmla="*/ 0 h 1302975"/>
              <a:gd name="connsiteX2" fmla="*/ 2171625 w 2171625"/>
              <a:gd name="connsiteY2" fmla="*/ 1302975 h 1302975"/>
              <a:gd name="connsiteX3" fmla="*/ 0 w 2171625"/>
              <a:gd name="connsiteY3" fmla="*/ 1302975 h 1302975"/>
              <a:gd name="connsiteX4" fmla="*/ 0 w 2171625"/>
              <a:gd name="connsiteY4" fmla="*/ 0 h 130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25" h="1302975">
                <a:moveTo>
                  <a:pt x="0" y="0"/>
                </a:moveTo>
                <a:lnTo>
                  <a:pt x="2171625" y="0"/>
                </a:lnTo>
                <a:lnTo>
                  <a:pt x="2171625" y="1302975"/>
                </a:lnTo>
                <a:lnTo>
                  <a:pt x="0" y="1302975"/>
                </a:lnTo>
                <a:lnTo>
                  <a:pt x="0" y="0"/>
                </a:lnTo>
                <a:close/>
              </a:path>
            </a:pathLst>
          </a:custGeom>
          <a:solidFill>
            <a:srgbClr val="EBEFE6"/>
          </a:solidFill>
        </p:spPr>
        <p:style>
          <a:lnRef idx="0">
            <a:schemeClr val="lt1">
              <a:hueOff val="0"/>
              <a:satOff val="0"/>
              <a:lumOff val="0"/>
              <a:alphaOff val="0"/>
            </a:schemeClr>
          </a:lnRef>
          <a:fillRef idx="3">
            <a:scrgbClr r="0" g="0" b="0"/>
          </a:fillRef>
          <a:effectRef idx="3">
            <a:schemeClr val="accent5">
              <a:hueOff val="-1689636"/>
              <a:satOff val="-4355"/>
              <a:lumOff val="-2941"/>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tx1">
                    <a:lumMod val="75000"/>
                    <a:lumOff val="25000"/>
                  </a:schemeClr>
                </a:solidFill>
              </a:rPr>
              <a:t>Behavioral Control Impairment</a:t>
            </a:r>
          </a:p>
        </p:txBody>
      </p:sp>
      <p:sp>
        <p:nvSpPr>
          <p:cNvPr id="15" name="Freeform: Shape 14">
            <a:extLst>
              <a:ext uri="{FF2B5EF4-FFF2-40B4-BE49-F238E27FC236}">
                <a16:creationId xmlns:a16="http://schemas.microsoft.com/office/drawing/2014/main" id="{3B396E91-A5F4-437E-803A-506DE562661F}"/>
              </a:ext>
            </a:extLst>
          </p:cNvPr>
          <p:cNvSpPr/>
          <p:nvPr/>
        </p:nvSpPr>
        <p:spPr>
          <a:xfrm>
            <a:off x="4665787" y="2844723"/>
            <a:ext cx="3133546" cy="828032"/>
          </a:xfrm>
          <a:custGeom>
            <a:avLst/>
            <a:gdLst>
              <a:gd name="connsiteX0" fmla="*/ 0 w 2171625"/>
              <a:gd name="connsiteY0" fmla="*/ 0 h 1302975"/>
              <a:gd name="connsiteX1" fmla="*/ 2171625 w 2171625"/>
              <a:gd name="connsiteY1" fmla="*/ 0 h 1302975"/>
              <a:gd name="connsiteX2" fmla="*/ 2171625 w 2171625"/>
              <a:gd name="connsiteY2" fmla="*/ 1302975 h 1302975"/>
              <a:gd name="connsiteX3" fmla="*/ 0 w 2171625"/>
              <a:gd name="connsiteY3" fmla="*/ 1302975 h 1302975"/>
              <a:gd name="connsiteX4" fmla="*/ 0 w 2171625"/>
              <a:gd name="connsiteY4" fmla="*/ 0 h 130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25" h="1302975">
                <a:moveTo>
                  <a:pt x="0" y="0"/>
                </a:moveTo>
                <a:lnTo>
                  <a:pt x="2171625" y="0"/>
                </a:lnTo>
                <a:lnTo>
                  <a:pt x="2171625" y="1302975"/>
                </a:lnTo>
                <a:lnTo>
                  <a:pt x="0" y="1302975"/>
                </a:lnTo>
                <a:lnTo>
                  <a:pt x="0" y="0"/>
                </a:lnTo>
                <a:close/>
              </a:path>
            </a:pathLst>
          </a:custGeom>
          <a:solidFill>
            <a:srgbClr val="232F3F"/>
          </a:solidFill>
        </p:spPr>
        <p:style>
          <a:lnRef idx="0">
            <a:schemeClr val="lt1">
              <a:hueOff val="0"/>
              <a:satOff val="0"/>
              <a:lumOff val="0"/>
              <a:alphaOff val="0"/>
            </a:schemeClr>
          </a:lnRef>
          <a:fillRef idx="3">
            <a:schemeClr val="accent5">
              <a:hueOff val="-3379271"/>
              <a:satOff val="-8710"/>
              <a:lumOff val="-5883"/>
              <a:alphaOff val="0"/>
            </a:schemeClr>
          </a:fillRef>
          <a:effectRef idx="3">
            <a:schemeClr val="accent5">
              <a:hueOff val="-3379271"/>
              <a:satOff val="-8710"/>
              <a:lumOff val="-5883"/>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dirty="0"/>
              <a:t>Craving</a:t>
            </a:r>
          </a:p>
        </p:txBody>
      </p:sp>
      <p:sp>
        <p:nvSpPr>
          <p:cNvPr id="16" name="Freeform: Shape 15">
            <a:extLst>
              <a:ext uri="{FF2B5EF4-FFF2-40B4-BE49-F238E27FC236}">
                <a16:creationId xmlns:a16="http://schemas.microsoft.com/office/drawing/2014/main" id="{8D2F5EA1-8E31-4806-9964-DF97A3D026F0}"/>
              </a:ext>
            </a:extLst>
          </p:cNvPr>
          <p:cNvSpPr/>
          <p:nvPr/>
        </p:nvSpPr>
        <p:spPr>
          <a:xfrm>
            <a:off x="4665787" y="4108872"/>
            <a:ext cx="3133546" cy="1089853"/>
          </a:xfrm>
          <a:custGeom>
            <a:avLst/>
            <a:gdLst>
              <a:gd name="connsiteX0" fmla="*/ 0 w 2171625"/>
              <a:gd name="connsiteY0" fmla="*/ 0 h 1302975"/>
              <a:gd name="connsiteX1" fmla="*/ 2171625 w 2171625"/>
              <a:gd name="connsiteY1" fmla="*/ 0 h 1302975"/>
              <a:gd name="connsiteX2" fmla="*/ 2171625 w 2171625"/>
              <a:gd name="connsiteY2" fmla="*/ 1302975 h 1302975"/>
              <a:gd name="connsiteX3" fmla="*/ 0 w 2171625"/>
              <a:gd name="connsiteY3" fmla="*/ 1302975 h 1302975"/>
              <a:gd name="connsiteX4" fmla="*/ 0 w 2171625"/>
              <a:gd name="connsiteY4" fmla="*/ 0 h 130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25" h="1302975">
                <a:moveTo>
                  <a:pt x="0" y="0"/>
                </a:moveTo>
                <a:lnTo>
                  <a:pt x="2171625" y="0"/>
                </a:lnTo>
                <a:lnTo>
                  <a:pt x="2171625" y="1302975"/>
                </a:lnTo>
                <a:lnTo>
                  <a:pt x="0" y="1302975"/>
                </a:lnTo>
                <a:lnTo>
                  <a:pt x="0" y="0"/>
                </a:lnTo>
                <a:close/>
              </a:path>
            </a:pathLst>
          </a:custGeom>
          <a:solidFill>
            <a:srgbClr val="FFBC50"/>
          </a:solidFill>
        </p:spPr>
        <p:style>
          <a:lnRef idx="0">
            <a:schemeClr val="lt1">
              <a:hueOff val="0"/>
              <a:satOff val="0"/>
              <a:lumOff val="0"/>
              <a:alphaOff val="0"/>
            </a:schemeClr>
          </a:lnRef>
          <a:fillRef idx="3">
            <a:schemeClr val="accent5">
              <a:hueOff val="-5068907"/>
              <a:satOff val="-13064"/>
              <a:lumOff val="-8824"/>
              <a:alphaOff val="0"/>
            </a:schemeClr>
          </a:fillRef>
          <a:effectRef idx="3">
            <a:schemeClr val="accent5">
              <a:hueOff val="-5068907"/>
              <a:satOff val="-13064"/>
              <a:lumOff val="-8824"/>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bg1"/>
                </a:solidFill>
              </a:rPr>
              <a:t>Diminished Awareness of Behavior &amp; Relationship Problems</a:t>
            </a:r>
          </a:p>
        </p:txBody>
      </p:sp>
      <p:sp>
        <p:nvSpPr>
          <p:cNvPr id="17" name="Freeform: Shape 16">
            <a:extLst>
              <a:ext uri="{FF2B5EF4-FFF2-40B4-BE49-F238E27FC236}">
                <a16:creationId xmlns:a16="http://schemas.microsoft.com/office/drawing/2014/main" id="{CDB90D93-316C-41CE-9B7C-B5B3D003616C}"/>
              </a:ext>
            </a:extLst>
          </p:cNvPr>
          <p:cNvSpPr/>
          <p:nvPr/>
        </p:nvSpPr>
        <p:spPr>
          <a:xfrm>
            <a:off x="8318090" y="2844723"/>
            <a:ext cx="3133547" cy="828032"/>
          </a:xfrm>
          <a:custGeom>
            <a:avLst/>
            <a:gdLst>
              <a:gd name="connsiteX0" fmla="*/ 0 w 2171625"/>
              <a:gd name="connsiteY0" fmla="*/ 0 h 1302975"/>
              <a:gd name="connsiteX1" fmla="*/ 2171625 w 2171625"/>
              <a:gd name="connsiteY1" fmla="*/ 0 h 1302975"/>
              <a:gd name="connsiteX2" fmla="*/ 2171625 w 2171625"/>
              <a:gd name="connsiteY2" fmla="*/ 1302975 h 1302975"/>
              <a:gd name="connsiteX3" fmla="*/ 0 w 2171625"/>
              <a:gd name="connsiteY3" fmla="*/ 1302975 h 1302975"/>
              <a:gd name="connsiteX4" fmla="*/ 0 w 2171625"/>
              <a:gd name="connsiteY4" fmla="*/ 0 h 130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25" h="1302975">
                <a:moveTo>
                  <a:pt x="0" y="0"/>
                </a:moveTo>
                <a:lnTo>
                  <a:pt x="2171625" y="0"/>
                </a:lnTo>
                <a:lnTo>
                  <a:pt x="2171625" y="1302975"/>
                </a:lnTo>
                <a:lnTo>
                  <a:pt x="0" y="1302975"/>
                </a:lnTo>
                <a:lnTo>
                  <a:pt x="0" y="0"/>
                </a:lnTo>
                <a:close/>
              </a:path>
            </a:pathLst>
          </a:custGeom>
          <a:solidFill>
            <a:schemeClr val="bg1">
              <a:lumMod val="50000"/>
            </a:schemeClr>
          </a:solidFill>
        </p:spPr>
        <p:style>
          <a:lnRef idx="0">
            <a:schemeClr val="lt1">
              <a:hueOff val="0"/>
              <a:satOff val="0"/>
              <a:lumOff val="0"/>
              <a:alphaOff val="0"/>
            </a:schemeClr>
          </a:lnRef>
          <a:fillRef idx="3">
            <a:scrgbClr r="0" g="0" b="0"/>
          </a:fillRef>
          <a:effectRef idx="3">
            <a:schemeClr val="accent5">
              <a:hueOff val="-6758543"/>
              <a:satOff val="-17419"/>
              <a:lumOff val="-11765"/>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1" kern="1200" dirty="0">
                <a:solidFill>
                  <a:schemeClr val="bg1"/>
                </a:solidFill>
              </a:rPr>
              <a:t>Dysfunctional Emotional Response</a:t>
            </a:r>
          </a:p>
        </p:txBody>
      </p:sp>
      <p:sp>
        <p:nvSpPr>
          <p:cNvPr id="12" name="Rectangle 11">
            <a:extLst>
              <a:ext uri="{FF2B5EF4-FFF2-40B4-BE49-F238E27FC236}">
                <a16:creationId xmlns:a16="http://schemas.microsoft.com/office/drawing/2014/main" id="{55693333-0377-4BF1-9FA9-74DC72BB305C}"/>
              </a:ext>
            </a:extLst>
          </p:cNvPr>
          <p:cNvSpPr/>
          <p:nvPr/>
        </p:nvSpPr>
        <p:spPr>
          <a:xfrm>
            <a:off x="8120742" y="6415800"/>
            <a:ext cx="3155031" cy="246221"/>
          </a:xfrm>
          <a:prstGeom prst="rect">
            <a:avLst/>
          </a:prstGeom>
        </p:spPr>
        <p:txBody>
          <a:bodyPr wrap="none">
            <a:spAutoFit/>
          </a:bodyPr>
          <a:lstStyle/>
          <a:p>
            <a:r>
              <a:rPr lang="en-US" sz="1000" i="1" dirty="0"/>
              <a:t>Source: American Society of Addiction Medicine (ASAM ) </a:t>
            </a:r>
            <a:endParaRPr lang="en-US" sz="1000" dirty="0"/>
          </a:p>
        </p:txBody>
      </p:sp>
      <p:sp>
        <p:nvSpPr>
          <p:cNvPr id="5" name="Title 6">
            <a:extLst>
              <a:ext uri="{FF2B5EF4-FFF2-40B4-BE49-F238E27FC236}">
                <a16:creationId xmlns:a16="http://schemas.microsoft.com/office/drawing/2014/main" id="{7B1786EB-C104-E5FE-0B39-E0E50C77DA18}"/>
              </a:ext>
            </a:extLst>
          </p:cNvPr>
          <p:cNvSpPr>
            <a:spLocks noGrp="1"/>
          </p:cNvSpPr>
          <p:nvPr>
            <p:ph type="title"/>
          </p:nvPr>
        </p:nvSpPr>
        <p:spPr>
          <a:xfrm>
            <a:off x="633661" y="501417"/>
            <a:ext cx="6188242" cy="685199"/>
          </a:xfrm>
        </p:spPr>
        <p:txBody>
          <a:bodyPr>
            <a:noAutofit/>
          </a:bodyPr>
          <a:lstStyle/>
          <a:p>
            <a:r>
              <a:rPr lang="en-US" dirty="0">
                <a:solidFill>
                  <a:srgbClr val="232F3F"/>
                </a:solidFill>
              </a:rPr>
              <a:t>Addiction Definition</a:t>
            </a:r>
          </a:p>
        </p:txBody>
      </p:sp>
      <p:sp>
        <p:nvSpPr>
          <p:cNvPr id="2" name="Footer Placeholder 1">
            <a:extLst>
              <a:ext uri="{FF2B5EF4-FFF2-40B4-BE49-F238E27FC236}">
                <a16:creationId xmlns:a16="http://schemas.microsoft.com/office/drawing/2014/main" id="{F74220A0-8EB1-69B4-0CD8-81F89AD917E3}"/>
              </a:ext>
            </a:extLst>
          </p:cNvPr>
          <p:cNvSpPr>
            <a:spLocks noGrp="1"/>
          </p:cNvSpPr>
          <p:nvPr>
            <p:ph type="ftr" sz="quarter" idx="11"/>
          </p:nvPr>
        </p:nvSpPr>
        <p:spPr/>
        <p:txBody>
          <a:bodyPr/>
          <a:lstStyle/>
          <a:p>
            <a:pPr algn="l"/>
            <a:r>
              <a:rPr lang="en-US"/>
              <a:t>Copyright, Overdose Lifeline. Inc.</a:t>
            </a:r>
            <a:endParaRPr lang="en-US" dirty="0"/>
          </a:p>
        </p:txBody>
      </p:sp>
      <p:pic>
        <p:nvPicPr>
          <p:cNvPr id="7" name="Picture 6">
            <a:extLst>
              <a:ext uri="{FF2B5EF4-FFF2-40B4-BE49-F238E27FC236}">
                <a16:creationId xmlns:a16="http://schemas.microsoft.com/office/drawing/2014/main" id="{D04836F8-9350-A352-2EAE-81997A24E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537" y="382539"/>
            <a:ext cx="4657725" cy="981075"/>
          </a:xfrm>
          <a:prstGeom prst="rect">
            <a:avLst/>
          </a:prstGeom>
        </p:spPr>
      </p:pic>
    </p:spTree>
    <p:extLst>
      <p:ext uri="{BB962C8B-B14F-4D97-AF65-F5344CB8AC3E}">
        <p14:creationId xmlns:p14="http://schemas.microsoft.com/office/powerpoint/2010/main" val="367842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6CB48F4-D5A7-4C74-80EB-F1A6C24FDA87}"/>
              </a:ext>
            </a:extLst>
          </p:cNvPr>
          <p:cNvSpPr/>
          <p:nvPr/>
        </p:nvSpPr>
        <p:spPr>
          <a:xfrm>
            <a:off x="8276812" y="6420150"/>
            <a:ext cx="315503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American Society of Addiction Medicine (ASAM )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534E363-13C8-D564-DA9D-9A4508E5114B}"/>
              </a:ext>
            </a:extLst>
          </p:cNvPr>
          <p:cNvSpPr>
            <a:spLocks noGrp="1"/>
          </p:cNvSpPr>
          <p:nvPr>
            <p:ph type="title"/>
          </p:nvPr>
        </p:nvSpPr>
        <p:spPr>
          <a:xfrm>
            <a:off x="633661" y="501417"/>
            <a:ext cx="6188242" cy="685199"/>
          </a:xfrm>
        </p:spPr>
        <p:txBody>
          <a:bodyPr>
            <a:noAutofit/>
          </a:bodyPr>
          <a:lstStyle/>
          <a:p>
            <a:r>
              <a:rPr lang="en-US" dirty="0">
                <a:solidFill>
                  <a:srgbClr val="232F3F"/>
                </a:solidFill>
              </a:rPr>
              <a:t>Addiction Definition</a:t>
            </a:r>
          </a:p>
        </p:txBody>
      </p:sp>
      <p:sp>
        <p:nvSpPr>
          <p:cNvPr id="2" name="Date Placeholder 1">
            <a:extLst>
              <a:ext uri="{FF2B5EF4-FFF2-40B4-BE49-F238E27FC236}">
                <a16:creationId xmlns:a16="http://schemas.microsoft.com/office/drawing/2014/main" id="{E1FA37B7-701E-4691-8E3C-5EF084BEDADF}"/>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OverdoseLifeline.org</a:t>
            </a:r>
            <a:endParaRPr kumimoji="0" lang="en-US" sz="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0" name="Footer Placeholder 3">
            <a:extLst>
              <a:ext uri="{FF2B5EF4-FFF2-40B4-BE49-F238E27FC236}">
                <a16:creationId xmlns:a16="http://schemas.microsoft.com/office/drawing/2014/main" id="{ABF43A49-E2F4-4DE9-B035-F42228F3665C}"/>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Copyright - Overdose Lifeline, Inc.</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306BFC-667F-F16D-7452-9108FD8F0304}"/>
              </a:ext>
            </a:extLst>
          </p:cNvPr>
          <p:cNvSpPr txBox="1">
            <a:spLocks/>
          </p:cNvSpPr>
          <p:nvPr/>
        </p:nvSpPr>
        <p:spPr>
          <a:xfrm>
            <a:off x="1020315" y="2162333"/>
            <a:ext cx="10557965" cy="1423910"/>
          </a:xfrm>
          <a:prstGeom prst="rect">
            <a:avLst/>
          </a:prstGeom>
          <a:solidFill>
            <a:srgbClr val="232F3F"/>
          </a:solidFill>
          <a:effectLst>
            <a:outerShdw blurRad="50800" dist="38100" dir="5400000" algn="t" rotWithShape="0">
              <a:prstClr val="black">
                <a:alpha val="40000"/>
              </a:prstClr>
            </a:outerShdw>
          </a:effectLst>
        </p:spPr>
        <p:txBody>
          <a:bodyPr vert="horz" lIns="274320" tIns="91440" rIns="274320" bIns="9144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5F5F5"/>
                </a:solidFill>
                <a:effectLst/>
                <a:uLnTx/>
                <a:uFillTx/>
                <a:latin typeface="Arial" panose="020B0604020202020204" pitchFamily="34" charset="0"/>
                <a:ea typeface="+mn-ea"/>
                <a:cs typeface="Arial" panose="020B0604020202020204" pitchFamily="34" charset="0"/>
              </a:rPr>
              <a:t>Like other chronic diseases, addiction often involves cycles of setback and remission. </a:t>
            </a:r>
          </a:p>
        </p:txBody>
      </p:sp>
      <p:sp>
        <p:nvSpPr>
          <p:cNvPr id="4" name="Content Placeholder 2">
            <a:extLst>
              <a:ext uri="{FF2B5EF4-FFF2-40B4-BE49-F238E27FC236}">
                <a16:creationId xmlns:a16="http://schemas.microsoft.com/office/drawing/2014/main" id="{0ECFD3C9-D0FF-9818-1FF7-B3022C330605}"/>
              </a:ext>
            </a:extLst>
          </p:cNvPr>
          <p:cNvSpPr txBox="1">
            <a:spLocks/>
          </p:cNvSpPr>
          <p:nvPr/>
        </p:nvSpPr>
        <p:spPr>
          <a:xfrm>
            <a:off x="1020315" y="3862625"/>
            <a:ext cx="10557965" cy="1645608"/>
          </a:xfrm>
          <a:prstGeom prst="rect">
            <a:avLst/>
          </a:prstGeom>
          <a:solidFill>
            <a:srgbClr val="232F3F"/>
          </a:solidFill>
          <a:effectLst>
            <a:outerShdw blurRad="50800" dist="38100" dir="5400000" algn="t" rotWithShape="0">
              <a:prstClr val="black">
                <a:alpha val="40000"/>
              </a:prstClr>
            </a:outerShdw>
          </a:effectLst>
        </p:spPr>
        <p:txBody>
          <a:bodyPr vert="horz" lIns="274320" tIns="91440" rIns="274320" bIns="9144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5F5F5"/>
                </a:solidFill>
                <a:effectLst/>
                <a:uLnTx/>
                <a:uFillTx/>
                <a:latin typeface="Arial" panose="020B0604020202020204" pitchFamily="34" charset="0"/>
                <a:ea typeface="+mn-ea"/>
                <a:cs typeface="Arial" panose="020B0604020202020204" pitchFamily="34" charset="0"/>
              </a:rPr>
              <a:t>Without treatment or engagement in recovery activities, SUD is progressive and can result in disability or premature death.</a:t>
            </a:r>
          </a:p>
        </p:txBody>
      </p:sp>
      <p:pic>
        <p:nvPicPr>
          <p:cNvPr id="8" name="Picture 7">
            <a:extLst>
              <a:ext uri="{FF2B5EF4-FFF2-40B4-BE49-F238E27FC236}">
                <a16:creationId xmlns:a16="http://schemas.microsoft.com/office/drawing/2014/main" id="{9D3A3018-A01F-F2EC-E5CA-D18B8127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537" y="382539"/>
            <a:ext cx="4657725" cy="981075"/>
          </a:xfrm>
          <a:prstGeom prst="rect">
            <a:avLst/>
          </a:prstGeom>
        </p:spPr>
      </p:pic>
    </p:spTree>
    <p:custDataLst>
      <p:tags r:id="rId1"/>
    </p:custDataLst>
    <p:extLst>
      <p:ext uri="{BB962C8B-B14F-4D97-AF65-F5344CB8AC3E}">
        <p14:creationId xmlns:p14="http://schemas.microsoft.com/office/powerpoint/2010/main" val="21111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31FF98-ACB2-4D4E-B233-38B2BA64DA64}"/>
              </a:ext>
            </a:extLst>
          </p:cNvPr>
          <p:cNvGrpSpPr/>
          <p:nvPr/>
        </p:nvGrpSpPr>
        <p:grpSpPr>
          <a:xfrm>
            <a:off x="3468558" y="1656034"/>
            <a:ext cx="5254883" cy="5058059"/>
            <a:chOff x="7141704" y="2367343"/>
            <a:chExt cx="3607887" cy="3615307"/>
          </a:xfrm>
        </p:grpSpPr>
        <p:sp>
          <p:nvSpPr>
            <p:cNvPr id="18" name="Donut 290">
              <a:extLst>
                <a:ext uri="{FF2B5EF4-FFF2-40B4-BE49-F238E27FC236}">
                  <a16:creationId xmlns:a16="http://schemas.microsoft.com/office/drawing/2014/main" id="{6D1CD3F1-A18C-4DF1-9DC5-6A604B5870A7}"/>
                </a:ext>
              </a:extLst>
            </p:cNvPr>
            <p:cNvSpPr/>
            <p:nvPr/>
          </p:nvSpPr>
          <p:spPr>
            <a:xfrm>
              <a:off x="7958820" y="3210277"/>
              <a:ext cx="1996224" cy="1996224"/>
            </a:xfrm>
            <a:prstGeom prst="donut">
              <a:avLst>
                <a:gd name="adj" fmla="val 8331"/>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4B4B4B"/>
                </a:highlight>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266FB868-27E3-4261-AEEF-8A53D726903F}"/>
                </a:ext>
              </a:extLst>
            </p:cNvPr>
            <p:cNvGrpSpPr/>
            <p:nvPr/>
          </p:nvGrpSpPr>
          <p:grpSpPr>
            <a:xfrm>
              <a:off x="7141704" y="2367343"/>
              <a:ext cx="3607887" cy="3615307"/>
              <a:chOff x="2731403" y="1796545"/>
              <a:chExt cx="3607887" cy="3615307"/>
            </a:xfrm>
            <a:effectLst>
              <a:outerShdw blurRad="50800" dist="38100" dir="5400000" algn="t" rotWithShape="0">
                <a:prstClr val="black">
                  <a:alpha val="40000"/>
                </a:prstClr>
              </a:outerShdw>
            </a:effectLst>
          </p:grpSpPr>
          <p:sp>
            <p:nvSpPr>
              <p:cNvPr id="21" name="Freeform 375">
                <a:extLst>
                  <a:ext uri="{FF2B5EF4-FFF2-40B4-BE49-F238E27FC236}">
                    <a16:creationId xmlns:a16="http://schemas.microsoft.com/office/drawing/2014/main" id="{92A05C9A-D594-4D58-8494-F564FD8FBA0E}"/>
                  </a:ext>
                </a:extLst>
              </p:cNvPr>
              <p:cNvSpPr>
                <a:spLocks/>
              </p:cNvSpPr>
              <p:nvPr/>
            </p:nvSpPr>
            <p:spPr bwMode="auto">
              <a:xfrm>
                <a:off x="2970681" y="1796545"/>
                <a:ext cx="1926995" cy="1249652"/>
              </a:xfrm>
              <a:custGeom>
                <a:avLst/>
                <a:gdLst>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2027 w 1912805"/>
                  <a:gd name="connsiteY8" fmla="*/ 507837 h 1249652"/>
                  <a:gd name="connsiteX9" fmla="*/ 1571187 w 1912805"/>
                  <a:gd name="connsiteY9" fmla="*/ 507837 h 1249652"/>
                  <a:gd name="connsiteX10" fmla="*/ 1571187 w 1912805"/>
                  <a:gd name="connsiteY10" fmla="*/ 688323 h 1249652"/>
                  <a:gd name="connsiteX11" fmla="*/ 680119 w 1912805"/>
                  <a:gd name="connsiteY11" fmla="*/ 1125886 h 1249652"/>
                  <a:gd name="connsiteX12" fmla="*/ 597116 w 1912805"/>
                  <a:gd name="connsiteY12" fmla="*/ 1249652 h 1249652"/>
                  <a:gd name="connsiteX13" fmla="*/ 596504 w 1912805"/>
                  <a:gd name="connsiteY13" fmla="*/ 1249300 h 1249652"/>
                  <a:gd name="connsiteX14" fmla="*/ 468858 w 1912805"/>
                  <a:gd name="connsiteY14" fmla="*/ 785198 h 1249652"/>
                  <a:gd name="connsiteX15" fmla="*/ 3986 w 1912805"/>
                  <a:gd name="connsiteY15" fmla="*/ 907902 h 1249652"/>
                  <a:gd name="connsiteX16" fmla="*/ 0 w 1912805"/>
                  <a:gd name="connsiteY16" fmla="*/ 905604 h 1249652"/>
                  <a:gd name="connsiteX17" fmla="*/ 1571187 w 1912805"/>
                  <a:gd name="connsiteY17" fmla="*/ 0 h 1249652"/>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2027 w 1912805"/>
                  <a:gd name="connsiteY8" fmla="*/ 507837 h 1249652"/>
                  <a:gd name="connsiteX9" fmla="*/ 1571187 w 1912805"/>
                  <a:gd name="connsiteY9" fmla="*/ 688323 h 1249652"/>
                  <a:gd name="connsiteX10" fmla="*/ 680119 w 1912805"/>
                  <a:gd name="connsiteY10" fmla="*/ 1125886 h 1249652"/>
                  <a:gd name="connsiteX11" fmla="*/ 597116 w 1912805"/>
                  <a:gd name="connsiteY11" fmla="*/ 1249652 h 1249652"/>
                  <a:gd name="connsiteX12" fmla="*/ 596504 w 1912805"/>
                  <a:gd name="connsiteY12" fmla="*/ 1249300 h 1249652"/>
                  <a:gd name="connsiteX13" fmla="*/ 468858 w 1912805"/>
                  <a:gd name="connsiteY13" fmla="*/ 785198 h 1249652"/>
                  <a:gd name="connsiteX14" fmla="*/ 3986 w 1912805"/>
                  <a:gd name="connsiteY14" fmla="*/ 907902 h 1249652"/>
                  <a:gd name="connsiteX15" fmla="*/ 0 w 1912805"/>
                  <a:gd name="connsiteY15" fmla="*/ 905604 h 1249652"/>
                  <a:gd name="connsiteX16" fmla="*/ 1571187 w 1912805"/>
                  <a:gd name="connsiteY16" fmla="*/ 0 h 1249652"/>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1187 w 1912805"/>
                  <a:gd name="connsiteY8" fmla="*/ 688323 h 1249652"/>
                  <a:gd name="connsiteX9" fmla="*/ 680119 w 1912805"/>
                  <a:gd name="connsiteY9" fmla="*/ 1125886 h 1249652"/>
                  <a:gd name="connsiteX10" fmla="*/ 597116 w 1912805"/>
                  <a:gd name="connsiteY10" fmla="*/ 1249652 h 1249652"/>
                  <a:gd name="connsiteX11" fmla="*/ 596504 w 1912805"/>
                  <a:gd name="connsiteY11" fmla="*/ 1249300 h 1249652"/>
                  <a:gd name="connsiteX12" fmla="*/ 468858 w 1912805"/>
                  <a:gd name="connsiteY12" fmla="*/ 785198 h 1249652"/>
                  <a:gd name="connsiteX13" fmla="*/ 3986 w 1912805"/>
                  <a:gd name="connsiteY13" fmla="*/ 907902 h 1249652"/>
                  <a:gd name="connsiteX14" fmla="*/ 0 w 1912805"/>
                  <a:gd name="connsiteY14" fmla="*/ 905604 h 1249652"/>
                  <a:gd name="connsiteX15" fmla="*/ 1571187 w 1912805"/>
                  <a:gd name="connsiteY15" fmla="*/ 0 h 1249652"/>
                  <a:gd name="connsiteX0" fmla="*/ 1571187 w 1912805"/>
                  <a:gd name="connsiteY0" fmla="*/ 0 h 1249652"/>
                  <a:gd name="connsiteX1" fmla="*/ 1571187 w 1912805"/>
                  <a:gd name="connsiteY1" fmla="*/ 192857 h 1249652"/>
                  <a:gd name="connsiteX2" fmla="*/ 1572027 w 1912805"/>
                  <a:gd name="connsiteY2" fmla="*/ 48 h 1249652"/>
                  <a:gd name="connsiteX3" fmla="*/ 1572077 w 1912805"/>
                  <a:gd name="connsiteY3" fmla="*/ 51 h 1249652"/>
                  <a:gd name="connsiteX4" fmla="*/ 1912805 w 1912805"/>
                  <a:gd name="connsiteY4" fmla="*/ 344319 h 1249652"/>
                  <a:gd name="connsiteX5" fmla="*/ 1572269 w 1912805"/>
                  <a:gd name="connsiteY5" fmla="*/ 688394 h 1249652"/>
                  <a:gd name="connsiteX6" fmla="*/ 1572027 w 1912805"/>
                  <a:gd name="connsiteY6" fmla="*/ 688378 h 1249652"/>
                  <a:gd name="connsiteX7" fmla="*/ 1571187 w 1912805"/>
                  <a:gd name="connsiteY7" fmla="*/ 688323 h 1249652"/>
                  <a:gd name="connsiteX8" fmla="*/ 680119 w 1912805"/>
                  <a:gd name="connsiteY8" fmla="*/ 1125886 h 1249652"/>
                  <a:gd name="connsiteX9" fmla="*/ 597116 w 1912805"/>
                  <a:gd name="connsiteY9" fmla="*/ 1249652 h 1249652"/>
                  <a:gd name="connsiteX10" fmla="*/ 596504 w 1912805"/>
                  <a:gd name="connsiteY10" fmla="*/ 1249300 h 1249652"/>
                  <a:gd name="connsiteX11" fmla="*/ 468858 w 1912805"/>
                  <a:gd name="connsiteY11" fmla="*/ 785198 h 1249652"/>
                  <a:gd name="connsiteX12" fmla="*/ 3986 w 1912805"/>
                  <a:gd name="connsiteY12" fmla="*/ 907902 h 1249652"/>
                  <a:gd name="connsiteX13" fmla="*/ 0 w 1912805"/>
                  <a:gd name="connsiteY13" fmla="*/ 905604 h 1249652"/>
                  <a:gd name="connsiteX14" fmla="*/ 1571187 w 1912805"/>
                  <a:gd name="connsiteY14" fmla="*/ 0 h 1249652"/>
                  <a:gd name="connsiteX0" fmla="*/ 1571187 w 1912805"/>
                  <a:gd name="connsiteY0" fmla="*/ 0 h 1249652"/>
                  <a:gd name="connsiteX1" fmla="*/ 1572027 w 1912805"/>
                  <a:gd name="connsiteY1" fmla="*/ 48 h 1249652"/>
                  <a:gd name="connsiteX2" fmla="*/ 1572077 w 1912805"/>
                  <a:gd name="connsiteY2" fmla="*/ 51 h 1249652"/>
                  <a:gd name="connsiteX3" fmla="*/ 1912805 w 1912805"/>
                  <a:gd name="connsiteY3" fmla="*/ 344319 h 1249652"/>
                  <a:gd name="connsiteX4" fmla="*/ 1572269 w 1912805"/>
                  <a:gd name="connsiteY4" fmla="*/ 688394 h 1249652"/>
                  <a:gd name="connsiteX5" fmla="*/ 1572027 w 1912805"/>
                  <a:gd name="connsiteY5" fmla="*/ 688378 h 1249652"/>
                  <a:gd name="connsiteX6" fmla="*/ 1571187 w 1912805"/>
                  <a:gd name="connsiteY6" fmla="*/ 688323 h 1249652"/>
                  <a:gd name="connsiteX7" fmla="*/ 680119 w 1912805"/>
                  <a:gd name="connsiteY7" fmla="*/ 1125886 h 1249652"/>
                  <a:gd name="connsiteX8" fmla="*/ 597116 w 1912805"/>
                  <a:gd name="connsiteY8" fmla="*/ 1249652 h 1249652"/>
                  <a:gd name="connsiteX9" fmla="*/ 596504 w 1912805"/>
                  <a:gd name="connsiteY9" fmla="*/ 1249300 h 1249652"/>
                  <a:gd name="connsiteX10" fmla="*/ 468858 w 1912805"/>
                  <a:gd name="connsiteY10" fmla="*/ 785198 h 1249652"/>
                  <a:gd name="connsiteX11" fmla="*/ 3986 w 1912805"/>
                  <a:gd name="connsiteY11" fmla="*/ 907902 h 1249652"/>
                  <a:gd name="connsiteX12" fmla="*/ 0 w 1912805"/>
                  <a:gd name="connsiteY12" fmla="*/ 905604 h 1249652"/>
                  <a:gd name="connsiteX13" fmla="*/ 1571187 w 1912805"/>
                  <a:gd name="connsiteY13"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3986 w 1922232"/>
                  <a:gd name="connsiteY11" fmla="*/ 907902 h 1249652"/>
                  <a:gd name="connsiteX12" fmla="*/ 0 w 1922232"/>
                  <a:gd name="connsiteY12" fmla="*/ 905604 h 1249652"/>
                  <a:gd name="connsiteX13" fmla="*/ 1571187 w 1922232"/>
                  <a:gd name="connsiteY13"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0 w 1922232"/>
                  <a:gd name="connsiteY11" fmla="*/ 905604 h 1249652"/>
                  <a:gd name="connsiteX12" fmla="*/ 1571187 w 1922232"/>
                  <a:gd name="connsiteY12"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0 w 1922232"/>
                  <a:gd name="connsiteY11" fmla="*/ 910367 h 1249652"/>
                  <a:gd name="connsiteX12" fmla="*/ 1571187 w 1922232"/>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07985 h 1249652"/>
                  <a:gd name="connsiteX12" fmla="*/ 1573569 w 1924614"/>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07985 h 1249652"/>
                  <a:gd name="connsiteX12" fmla="*/ 1573569 w 1924614"/>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12748 h 1249652"/>
                  <a:gd name="connsiteX12" fmla="*/ 1573569 w 1924614"/>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2748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5130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85544 w 1926995"/>
                  <a:gd name="connsiteY4" fmla="*/ 672333 h 1249652"/>
                  <a:gd name="connsiteX5" fmla="*/ 1577032 w 1926995"/>
                  <a:gd name="connsiteY5" fmla="*/ 688394 h 1249652"/>
                  <a:gd name="connsiteX6" fmla="*/ 1576790 w 1926995"/>
                  <a:gd name="connsiteY6" fmla="*/ 688378 h 1249652"/>
                  <a:gd name="connsiteX7" fmla="*/ 1575950 w 1926995"/>
                  <a:gd name="connsiteY7" fmla="*/ 688323 h 1249652"/>
                  <a:gd name="connsiteX8" fmla="*/ 684882 w 1926995"/>
                  <a:gd name="connsiteY8" fmla="*/ 1125886 h 1249652"/>
                  <a:gd name="connsiteX9" fmla="*/ 601879 w 1926995"/>
                  <a:gd name="connsiteY9" fmla="*/ 1249652 h 1249652"/>
                  <a:gd name="connsiteX10" fmla="*/ 601267 w 1926995"/>
                  <a:gd name="connsiteY10" fmla="*/ 1249300 h 1249652"/>
                  <a:gd name="connsiteX11" fmla="*/ 473621 w 1926995"/>
                  <a:gd name="connsiteY11" fmla="*/ 785198 h 1249652"/>
                  <a:gd name="connsiteX12" fmla="*/ 0 w 1926995"/>
                  <a:gd name="connsiteY12" fmla="*/ 910367 h 1249652"/>
                  <a:gd name="connsiteX13" fmla="*/ 1575950 w 1926995"/>
                  <a:gd name="connsiteY13"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80713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80713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85475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90238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90238 w 1926995"/>
                  <a:gd name="connsiteY4" fmla="*/ 688323 h 1249652"/>
                  <a:gd name="connsiteX5" fmla="*/ 684882 w 1926995"/>
                  <a:gd name="connsiteY5" fmla="*/ 1125886 h 1249652"/>
                  <a:gd name="connsiteX6" fmla="*/ 601879 w 1926995"/>
                  <a:gd name="connsiteY6" fmla="*/ 1249652 h 1249652"/>
                  <a:gd name="connsiteX7" fmla="*/ 601267 w 1926995"/>
                  <a:gd name="connsiteY7" fmla="*/ 1249300 h 1249652"/>
                  <a:gd name="connsiteX8" fmla="*/ 473621 w 1926995"/>
                  <a:gd name="connsiteY8" fmla="*/ 785198 h 1249652"/>
                  <a:gd name="connsiteX9" fmla="*/ 0 w 1926995"/>
                  <a:gd name="connsiteY9" fmla="*/ 910367 h 1249652"/>
                  <a:gd name="connsiteX10" fmla="*/ 1575950 w 1926995"/>
                  <a:gd name="connsiteY10"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85475 w 1926995"/>
                  <a:gd name="connsiteY4" fmla="*/ 688323 h 1249652"/>
                  <a:gd name="connsiteX5" fmla="*/ 684882 w 1926995"/>
                  <a:gd name="connsiteY5" fmla="*/ 1125886 h 1249652"/>
                  <a:gd name="connsiteX6" fmla="*/ 601879 w 1926995"/>
                  <a:gd name="connsiteY6" fmla="*/ 1249652 h 1249652"/>
                  <a:gd name="connsiteX7" fmla="*/ 601267 w 1926995"/>
                  <a:gd name="connsiteY7" fmla="*/ 1249300 h 1249652"/>
                  <a:gd name="connsiteX8" fmla="*/ 473621 w 1926995"/>
                  <a:gd name="connsiteY8" fmla="*/ 785198 h 1249652"/>
                  <a:gd name="connsiteX9" fmla="*/ 0 w 1926995"/>
                  <a:gd name="connsiteY9" fmla="*/ 910367 h 1249652"/>
                  <a:gd name="connsiteX10" fmla="*/ 1575950 w 1926995"/>
                  <a:gd name="connsiteY10" fmla="*/ 0 h 124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6995" h="1249652">
                    <a:moveTo>
                      <a:pt x="1575950" y="0"/>
                    </a:moveTo>
                    <a:lnTo>
                      <a:pt x="1576790" y="48"/>
                    </a:lnTo>
                    <a:lnTo>
                      <a:pt x="1576840" y="51"/>
                    </a:lnTo>
                    <a:lnTo>
                      <a:pt x="1926995" y="350603"/>
                    </a:lnTo>
                    <a:lnTo>
                      <a:pt x="1585475" y="688323"/>
                    </a:lnTo>
                    <a:cubicBezTo>
                      <a:pt x="1233859" y="688323"/>
                      <a:pt x="896090" y="852164"/>
                      <a:pt x="684882" y="1125886"/>
                    </a:cubicBezTo>
                    <a:lnTo>
                      <a:pt x="601879" y="1249652"/>
                    </a:lnTo>
                    <a:lnTo>
                      <a:pt x="601267" y="1249300"/>
                    </a:lnTo>
                    <a:lnTo>
                      <a:pt x="473621" y="785198"/>
                    </a:lnTo>
                    <a:cubicBezTo>
                      <a:pt x="316541" y="826127"/>
                      <a:pt x="166605" y="871819"/>
                      <a:pt x="0" y="910367"/>
                    </a:cubicBezTo>
                    <a:cubicBezTo>
                      <a:pt x="324111" y="350057"/>
                      <a:pt x="927843" y="0"/>
                      <a:pt x="1575950" y="0"/>
                    </a:cubicBez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2" name="Freeform 358">
                <a:extLst>
                  <a:ext uri="{FF2B5EF4-FFF2-40B4-BE49-F238E27FC236}">
                    <a16:creationId xmlns:a16="http://schemas.microsoft.com/office/drawing/2014/main" id="{032E1775-A4B3-4A5A-8D19-9B2A41A3A3FC}"/>
                  </a:ext>
                </a:extLst>
              </p:cNvPr>
              <p:cNvSpPr>
                <a:spLocks/>
              </p:cNvSpPr>
              <p:nvPr/>
            </p:nvSpPr>
            <p:spPr bwMode="auto">
              <a:xfrm>
                <a:off x="2731403" y="2570454"/>
                <a:ext cx="841509" cy="1931762"/>
              </a:xfrm>
              <a:custGeom>
                <a:avLst/>
                <a:gdLst>
                  <a:gd name="connsiteX0" fmla="*/ 712899 w 841509"/>
                  <a:gd name="connsiteY0" fmla="*/ 0 h 1931762"/>
                  <a:gd name="connsiteX1" fmla="*/ 840545 w 841509"/>
                  <a:gd name="connsiteY1" fmla="*/ 464102 h 1931762"/>
                  <a:gd name="connsiteX2" fmla="*/ 841157 w 841509"/>
                  <a:gd name="connsiteY2" fmla="*/ 464454 h 1931762"/>
                  <a:gd name="connsiteX3" fmla="*/ 841509 w 841509"/>
                  <a:gd name="connsiteY3" fmla="*/ 464657 h 1931762"/>
                  <a:gd name="connsiteX4" fmla="*/ 840988 w 841509"/>
                  <a:gd name="connsiteY4" fmla="*/ 465712 h 1931762"/>
                  <a:gd name="connsiteX5" fmla="*/ 841369 w 841509"/>
                  <a:gd name="connsiteY5" fmla="*/ 467098 h 1931762"/>
                  <a:gd name="connsiteX6" fmla="*/ 840540 w 841509"/>
                  <a:gd name="connsiteY6" fmla="*/ 466620 h 1931762"/>
                  <a:gd name="connsiteX7" fmla="*/ 775491 w 841509"/>
                  <a:gd name="connsiteY7" fmla="*/ 598393 h 1931762"/>
                  <a:gd name="connsiteX8" fmla="*/ 841509 w 841509"/>
                  <a:gd name="connsiteY8" fmla="*/ 1587674 h 1931762"/>
                  <a:gd name="connsiteX9" fmla="*/ 841160 w 841509"/>
                  <a:gd name="connsiteY9" fmla="*/ 1587875 h 1931762"/>
                  <a:gd name="connsiteX10" fmla="*/ 841011 w 841509"/>
                  <a:gd name="connsiteY10" fmla="*/ 1587653 h 1931762"/>
                  <a:gd name="connsiteX11" fmla="*/ 838598 w 841509"/>
                  <a:gd name="connsiteY11" fmla="*/ 1589046 h 1931762"/>
                  <a:gd name="connsiteX12" fmla="*/ 380436 w 841509"/>
                  <a:gd name="connsiteY12" fmla="*/ 1470315 h 1931762"/>
                  <a:gd name="connsiteX13" fmla="*/ 247381 w 841509"/>
                  <a:gd name="connsiteY13" fmla="*/ 1929520 h 1931762"/>
                  <a:gd name="connsiteX14" fmla="*/ 243484 w 841509"/>
                  <a:gd name="connsiteY14" fmla="*/ 1931762 h 1931762"/>
                  <a:gd name="connsiteX15" fmla="*/ 243484 w 841509"/>
                  <a:gd name="connsiteY15" fmla="*/ 120455 h 1931762"/>
                  <a:gd name="connsiteX16" fmla="*/ 247591 w 841509"/>
                  <a:gd name="connsiteY16" fmla="*/ 122819 h 1931762"/>
                  <a:gd name="connsiteX17" fmla="*/ 248027 w 841509"/>
                  <a:gd name="connsiteY17" fmla="*/ 122704 h 19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509" h="1931762">
                    <a:moveTo>
                      <a:pt x="712899" y="0"/>
                    </a:moveTo>
                    <a:lnTo>
                      <a:pt x="840545" y="464102"/>
                    </a:lnTo>
                    <a:lnTo>
                      <a:pt x="841157" y="464454"/>
                    </a:lnTo>
                    <a:lnTo>
                      <a:pt x="841509" y="464657"/>
                    </a:lnTo>
                    <a:lnTo>
                      <a:pt x="840988" y="465712"/>
                    </a:lnTo>
                    <a:lnTo>
                      <a:pt x="841369" y="467098"/>
                    </a:lnTo>
                    <a:lnTo>
                      <a:pt x="840540" y="466620"/>
                    </a:lnTo>
                    <a:lnTo>
                      <a:pt x="775491" y="598393"/>
                    </a:lnTo>
                    <a:cubicBezTo>
                      <a:pt x="643455" y="917809"/>
                      <a:pt x="665461" y="1283623"/>
                      <a:pt x="841509" y="1587674"/>
                    </a:cubicBezTo>
                    <a:lnTo>
                      <a:pt x="841160" y="1587875"/>
                    </a:lnTo>
                    <a:lnTo>
                      <a:pt x="841011" y="1587653"/>
                    </a:lnTo>
                    <a:lnTo>
                      <a:pt x="838598" y="1589046"/>
                    </a:lnTo>
                    <a:lnTo>
                      <a:pt x="380436" y="1470315"/>
                    </a:lnTo>
                    <a:lnTo>
                      <a:pt x="247381" y="1929520"/>
                    </a:lnTo>
                    <a:lnTo>
                      <a:pt x="243484" y="1931762"/>
                    </a:lnTo>
                    <a:cubicBezTo>
                      <a:pt x="-81161" y="1371387"/>
                      <a:pt x="-81161" y="680831"/>
                      <a:pt x="243484" y="120455"/>
                    </a:cubicBezTo>
                    <a:lnTo>
                      <a:pt x="247591" y="122819"/>
                    </a:lnTo>
                    <a:lnTo>
                      <a:pt x="248027" y="122704"/>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latin typeface="Arial" panose="020B0604020202020204" pitchFamily="34" charset="0"/>
                  <a:cs typeface="Arial" panose="020B0604020202020204" pitchFamily="34" charset="0"/>
                </a:endParaRPr>
              </a:p>
            </p:txBody>
          </p:sp>
          <p:sp>
            <p:nvSpPr>
              <p:cNvPr id="23" name="Freeform 352">
                <a:extLst>
                  <a:ext uri="{FF2B5EF4-FFF2-40B4-BE49-F238E27FC236}">
                    <a16:creationId xmlns:a16="http://schemas.microsoft.com/office/drawing/2014/main" id="{4F2A9BC7-8D76-4E7F-A5EE-A7895157A2DA}"/>
                  </a:ext>
                </a:extLst>
              </p:cNvPr>
              <p:cNvSpPr>
                <a:spLocks/>
              </p:cNvSpPr>
              <p:nvPr/>
            </p:nvSpPr>
            <p:spPr bwMode="auto">
              <a:xfrm>
                <a:off x="2975444" y="4036007"/>
                <a:ext cx="1571187" cy="1373756"/>
              </a:xfrm>
              <a:custGeom>
                <a:avLst/>
                <a:gdLst>
                  <a:gd name="connsiteX0" fmla="*/ 136395 w 1571187"/>
                  <a:gd name="connsiteY0" fmla="*/ 0 h 1368993"/>
                  <a:gd name="connsiteX1" fmla="*/ 594557 w 1571187"/>
                  <a:gd name="connsiteY1" fmla="*/ 118731 h 1368993"/>
                  <a:gd name="connsiteX2" fmla="*/ 596970 w 1571187"/>
                  <a:gd name="connsiteY2" fmla="*/ 117338 h 1368993"/>
                  <a:gd name="connsiteX3" fmla="*/ 597119 w 1571187"/>
                  <a:gd name="connsiteY3" fmla="*/ 117560 h 1368993"/>
                  <a:gd name="connsiteX4" fmla="*/ 598606 w 1571187"/>
                  <a:gd name="connsiteY4" fmla="*/ 119780 h 1368993"/>
                  <a:gd name="connsiteX5" fmla="*/ 680092 w 1571187"/>
                  <a:gd name="connsiteY5" fmla="*/ 241373 h 1368993"/>
                  <a:gd name="connsiteX6" fmla="*/ 1440633 w 1571187"/>
                  <a:gd name="connsiteY6" fmla="*/ 672040 h 1368993"/>
                  <a:gd name="connsiteX7" fmla="*/ 1569737 w 1571187"/>
                  <a:gd name="connsiteY7" fmla="*/ 679546 h 1368993"/>
                  <a:gd name="connsiteX8" fmla="*/ 1230340 w 1571187"/>
                  <a:gd name="connsiteY8" fmla="*/ 1022469 h 1368993"/>
                  <a:gd name="connsiteX9" fmla="*/ 1571118 w 1571187"/>
                  <a:gd name="connsiteY9" fmla="*/ 1366788 h 1368993"/>
                  <a:gd name="connsiteX10" fmla="*/ 1571118 w 1571187"/>
                  <a:gd name="connsiteY10" fmla="*/ 679626 h 1368993"/>
                  <a:gd name="connsiteX11" fmla="*/ 1571187 w 1571187"/>
                  <a:gd name="connsiteY11" fmla="*/ 679630 h 1368993"/>
                  <a:gd name="connsiteX12" fmla="*/ 1571187 w 1571187"/>
                  <a:gd name="connsiteY12" fmla="*/ 1368993 h 1368993"/>
                  <a:gd name="connsiteX13" fmla="*/ 133994 w 1571187"/>
                  <a:gd name="connsiteY13" fmla="*/ 662105 h 1368993"/>
                  <a:gd name="connsiteX14" fmla="*/ 2183 w 1571187"/>
                  <a:gd name="connsiteY14" fmla="*/ 465279 h 1368993"/>
                  <a:gd name="connsiteX15" fmla="*/ 1460 w 1571187"/>
                  <a:gd name="connsiteY15" fmla="*/ 465689 h 1368993"/>
                  <a:gd name="connsiteX16" fmla="*/ 1762 w 1571187"/>
                  <a:gd name="connsiteY16" fmla="*/ 464650 h 1368993"/>
                  <a:gd name="connsiteX17" fmla="*/ 0 w 1571187"/>
                  <a:gd name="connsiteY17" fmla="*/ 462020 h 1368993"/>
                  <a:gd name="connsiteX18" fmla="*/ 3031 w 1571187"/>
                  <a:gd name="connsiteY18" fmla="*/ 460270 h 1368993"/>
                  <a:gd name="connsiteX19" fmla="*/ 3340 w 1571187"/>
                  <a:gd name="connsiteY19" fmla="*/ 459205 h 1368993"/>
                  <a:gd name="connsiteX0" fmla="*/ 136395 w 1571187"/>
                  <a:gd name="connsiteY0" fmla="*/ 0 h 1368993"/>
                  <a:gd name="connsiteX1" fmla="*/ 594557 w 1571187"/>
                  <a:gd name="connsiteY1" fmla="*/ 118731 h 1368993"/>
                  <a:gd name="connsiteX2" fmla="*/ 596970 w 1571187"/>
                  <a:gd name="connsiteY2" fmla="*/ 117338 h 1368993"/>
                  <a:gd name="connsiteX3" fmla="*/ 597119 w 1571187"/>
                  <a:gd name="connsiteY3" fmla="*/ 117560 h 1368993"/>
                  <a:gd name="connsiteX4" fmla="*/ 680092 w 1571187"/>
                  <a:gd name="connsiteY4" fmla="*/ 241373 h 1368993"/>
                  <a:gd name="connsiteX5" fmla="*/ 1440633 w 1571187"/>
                  <a:gd name="connsiteY5" fmla="*/ 672040 h 1368993"/>
                  <a:gd name="connsiteX6" fmla="*/ 1569737 w 1571187"/>
                  <a:gd name="connsiteY6" fmla="*/ 679546 h 1368993"/>
                  <a:gd name="connsiteX7" fmla="*/ 1230340 w 1571187"/>
                  <a:gd name="connsiteY7" fmla="*/ 1022469 h 1368993"/>
                  <a:gd name="connsiteX8" fmla="*/ 1571118 w 1571187"/>
                  <a:gd name="connsiteY8" fmla="*/ 1366788 h 1368993"/>
                  <a:gd name="connsiteX9" fmla="*/ 1571118 w 1571187"/>
                  <a:gd name="connsiteY9" fmla="*/ 679626 h 1368993"/>
                  <a:gd name="connsiteX10" fmla="*/ 1571187 w 1571187"/>
                  <a:gd name="connsiteY10" fmla="*/ 679630 h 1368993"/>
                  <a:gd name="connsiteX11" fmla="*/ 1571187 w 1571187"/>
                  <a:gd name="connsiteY11" fmla="*/ 1368993 h 1368993"/>
                  <a:gd name="connsiteX12" fmla="*/ 133994 w 1571187"/>
                  <a:gd name="connsiteY12" fmla="*/ 662105 h 1368993"/>
                  <a:gd name="connsiteX13" fmla="*/ 2183 w 1571187"/>
                  <a:gd name="connsiteY13" fmla="*/ 465279 h 1368993"/>
                  <a:gd name="connsiteX14" fmla="*/ 1460 w 1571187"/>
                  <a:gd name="connsiteY14" fmla="*/ 465689 h 1368993"/>
                  <a:gd name="connsiteX15" fmla="*/ 1762 w 1571187"/>
                  <a:gd name="connsiteY15" fmla="*/ 464650 h 1368993"/>
                  <a:gd name="connsiteX16" fmla="*/ 0 w 1571187"/>
                  <a:gd name="connsiteY16" fmla="*/ 462020 h 1368993"/>
                  <a:gd name="connsiteX17" fmla="*/ 3031 w 1571187"/>
                  <a:gd name="connsiteY17" fmla="*/ 460270 h 1368993"/>
                  <a:gd name="connsiteX18" fmla="*/ 3340 w 1571187"/>
                  <a:gd name="connsiteY18" fmla="*/ 459205 h 1368993"/>
                  <a:gd name="connsiteX19" fmla="*/ 136395 w 1571187"/>
                  <a:gd name="connsiteY19" fmla="*/ 0 h 1368993"/>
                  <a:gd name="connsiteX0" fmla="*/ 136395 w 1571187"/>
                  <a:gd name="connsiteY0" fmla="*/ 0 h 1368993"/>
                  <a:gd name="connsiteX1" fmla="*/ 594557 w 1571187"/>
                  <a:gd name="connsiteY1" fmla="*/ 118731 h 1368993"/>
                  <a:gd name="connsiteX2" fmla="*/ 596970 w 1571187"/>
                  <a:gd name="connsiteY2" fmla="*/ 117338 h 1368993"/>
                  <a:gd name="connsiteX3" fmla="*/ 680092 w 1571187"/>
                  <a:gd name="connsiteY3" fmla="*/ 241373 h 1368993"/>
                  <a:gd name="connsiteX4" fmla="*/ 1440633 w 1571187"/>
                  <a:gd name="connsiteY4" fmla="*/ 672040 h 1368993"/>
                  <a:gd name="connsiteX5" fmla="*/ 1569737 w 1571187"/>
                  <a:gd name="connsiteY5" fmla="*/ 679546 h 1368993"/>
                  <a:gd name="connsiteX6" fmla="*/ 1230340 w 1571187"/>
                  <a:gd name="connsiteY6" fmla="*/ 1022469 h 1368993"/>
                  <a:gd name="connsiteX7" fmla="*/ 1571118 w 1571187"/>
                  <a:gd name="connsiteY7" fmla="*/ 1366788 h 1368993"/>
                  <a:gd name="connsiteX8" fmla="*/ 1571118 w 1571187"/>
                  <a:gd name="connsiteY8" fmla="*/ 679626 h 1368993"/>
                  <a:gd name="connsiteX9" fmla="*/ 1571187 w 1571187"/>
                  <a:gd name="connsiteY9" fmla="*/ 679630 h 1368993"/>
                  <a:gd name="connsiteX10" fmla="*/ 1571187 w 1571187"/>
                  <a:gd name="connsiteY10" fmla="*/ 1368993 h 1368993"/>
                  <a:gd name="connsiteX11" fmla="*/ 133994 w 1571187"/>
                  <a:gd name="connsiteY11" fmla="*/ 662105 h 1368993"/>
                  <a:gd name="connsiteX12" fmla="*/ 2183 w 1571187"/>
                  <a:gd name="connsiteY12" fmla="*/ 465279 h 1368993"/>
                  <a:gd name="connsiteX13" fmla="*/ 1460 w 1571187"/>
                  <a:gd name="connsiteY13" fmla="*/ 465689 h 1368993"/>
                  <a:gd name="connsiteX14" fmla="*/ 1762 w 1571187"/>
                  <a:gd name="connsiteY14" fmla="*/ 464650 h 1368993"/>
                  <a:gd name="connsiteX15" fmla="*/ 0 w 1571187"/>
                  <a:gd name="connsiteY15" fmla="*/ 462020 h 1368993"/>
                  <a:gd name="connsiteX16" fmla="*/ 3031 w 1571187"/>
                  <a:gd name="connsiteY16" fmla="*/ 460270 h 1368993"/>
                  <a:gd name="connsiteX17" fmla="*/ 3340 w 1571187"/>
                  <a:gd name="connsiteY17" fmla="*/ 459205 h 1368993"/>
                  <a:gd name="connsiteX18" fmla="*/ 136395 w 1571187"/>
                  <a:gd name="connsiteY18" fmla="*/ 0 h 1368993"/>
                  <a:gd name="connsiteX0" fmla="*/ 136395 w 1571187"/>
                  <a:gd name="connsiteY0" fmla="*/ 0 h 1368993"/>
                  <a:gd name="connsiteX1" fmla="*/ 594557 w 1571187"/>
                  <a:gd name="connsiteY1" fmla="*/ 118731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68993"/>
                  <a:gd name="connsiteX1" fmla="*/ 594557 w 1571187"/>
                  <a:gd name="connsiteY1" fmla="*/ 116349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68993"/>
                  <a:gd name="connsiteX1" fmla="*/ 594557 w 1571187"/>
                  <a:gd name="connsiteY1" fmla="*/ 113967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73756"/>
                  <a:gd name="connsiteX1" fmla="*/ 594557 w 1571187"/>
                  <a:gd name="connsiteY1" fmla="*/ 118730 h 1373756"/>
                  <a:gd name="connsiteX2" fmla="*/ 680092 w 1571187"/>
                  <a:gd name="connsiteY2" fmla="*/ 246136 h 1373756"/>
                  <a:gd name="connsiteX3" fmla="*/ 1440633 w 1571187"/>
                  <a:gd name="connsiteY3" fmla="*/ 676803 h 1373756"/>
                  <a:gd name="connsiteX4" fmla="*/ 1569737 w 1571187"/>
                  <a:gd name="connsiteY4" fmla="*/ 684309 h 1373756"/>
                  <a:gd name="connsiteX5" fmla="*/ 1230340 w 1571187"/>
                  <a:gd name="connsiteY5" fmla="*/ 1027232 h 1373756"/>
                  <a:gd name="connsiteX6" fmla="*/ 1571118 w 1571187"/>
                  <a:gd name="connsiteY6" fmla="*/ 1371551 h 1373756"/>
                  <a:gd name="connsiteX7" fmla="*/ 1571118 w 1571187"/>
                  <a:gd name="connsiteY7" fmla="*/ 684389 h 1373756"/>
                  <a:gd name="connsiteX8" fmla="*/ 1571187 w 1571187"/>
                  <a:gd name="connsiteY8" fmla="*/ 684393 h 1373756"/>
                  <a:gd name="connsiteX9" fmla="*/ 1571187 w 1571187"/>
                  <a:gd name="connsiteY9" fmla="*/ 1373756 h 1373756"/>
                  <a:gd name="connsiteX10" fmla="*/ 133994 w 1571187"/>
                  <a:gd name="connsiteY10" fmla="*/ 666868 h 1373756"/>
                  <a:gd name="connsiteX11" fmla="*/ 2183 w 1571187"/>
                  <a:gd name="connsiteY11" fmla="*/ 470042 h 1373756"/>
                  <a:gd name="connsiteX12" fmla="*/ 1460 w 1571187"/>
                  <a:gd name="connsiteY12" fmla="*/ 470452 h 1373756"/>
                  <a:gd name="connsiteX13" fmla="*/ 1762 w 1571187"/>
                  <a:gd name="connsiteY13" fmla="*/ 469413 h 1373756"/>
                  <a:gd name="connsiteX14" fmla="*/ 0 w 1571187"/>
                  <a:gd name="connsiteY14" fmla="*/ 466783 h 1373756"/>
                  <a:gd name="connsiteX15" fmla="*/ 3031 w 1571187"/>
                  <a:gd name="connsiteY15" fmla="*/ 465033 h 1373756"/>
                  <a:gd name="connsiteX16" fmla="*/ 3340 w 1571187"/>
                  <a:gd name="connsiteY16" fmla="*/ 463968 h 1373756"/>
                  <a:gd name="connsiteX17" fmla="*/ 136395 w 1571187"/>
                  <a:gd name="connsiteY17" fmla="*/ 0 h 1373756"/>
                  <a:gd name="connsiteX0" fmla="*/ 136395 w 1571187"/>
                  <a:gd name="connsiteY0" fmla="*/ 0 h 1373756"/>
                  <a:gd name="connsiteX1" fmla="*/ 594557 w 1571187"/>
                  <a:gd name="connsiteY1" fmla="*/ 113968 h 1373756"/>
                  <a:gd name="connsiteX2" fmla="*/ 680092 w 1571187"/>
                  <a:gd name="connsiteY2" fmla="*/ 246136 h 1373756"/>
                  <a:gd name="connsiteX3" fmla="*/ 1440633 w 1571187"/>
                  <a:gd name="connsiteY3" fmla="*/ 676803 h 1373756"/>
                  <a:gd name="connsiteX4" fmla="*/ 1569737 w 1571187"/>
                  <a:gd name="connsiteY4" fmla="*/ 684309 h 1373756"/>
                  <a:gd name="connsiteX5" fmla="*/ 1230340 w 1571187"/>
                  <a:gd name="connsiteY5" fmla="*/ 1027232 h 1373756"/>
                  <a:gd name="connsiteX6" fmla="*/ 1571118 w 1571187"/>
                  <a:gd name="connsiteY6" fmla="*/ 1371551 h 1373756"/>
                  <a:gd name="connsiteX7" fmla="*/ 1571118 w 1571187"/>
                  <a:gd name="connsiteY7" fmla="*/ 684389 h 1373756"/>
                  <a:gd name="connsiteX8" fmla="*/ 1571187 w 1571187"/>
                  <a:gd name="connsiteY8" fmla="*/ 684393 h 1373756"/>
                  <a:gd name="connsiteX9" fmla="*/ 1571187 w 1571187"/>
                  <a:gd name="connsiteY9" fmla="*/ 1373756 h 1373756"/>
                  <a:gd name="connsiteX10" fmla="*/ 133994 w 1571187"/>
                  <a:gd name="connsiteY10" fmla="*/ 666868 h 1373756"/>
                  <a:gd name="connsiteX11" fmla="*/ 2183 w 1571187"/>
                  <a:gd name="connsiteY11" fmla="*/ 470042 h 1373756"/>
                  <a:gd name="connsiteX12" fmla="*/ 1460 w 1571187"/>
                  <a:gd name="connsiteY12" fmla="*/ 470452 h 1373756"/>
                  <a:gd name="connsiteX13" fmla="*/ 1762 w 1571187"/>
                  <a:gd name="connsiteY13" fmla="*/ 469413 h 1373756"/>
                  <a:gd name="connsiteX14" fmla="*/ 0 w 1571187"/>
                  <a:gd name="connsiteY14" fmla="*/ 466783 h 1373756"/>
                  <a:gd name="connsiteX15" fmla="*/ 3031 w 1571187"/>
                  <a:gd name="connsiteY15" fmla="*/ 465033 h 1373756"/>
                  <a:gd name="connsiteX16" fmla="*/ 3340 w 1571187"/>
                  <a:gd name="connsiteY16" fmla="*/ 463968 h 1373756"/>
                  <a:gd name="connsiteX17" fmla="*/ 136395 w 1571187"/>
                  <a:gd name="connsiteY17" fmla="*/ 0 h 137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1187" h="1373756">
                    <a:moveTo>
                      <a:pt x="136395" y="0"/>
                    </a:moveTo>
                    <a:lnTo>
                      <a:pt x="594557" y="113968"/>
                    </a:lnTo>
                    <a:lnTo>
                      <a:pt x="680092" y="246136"/>
                    </a:lnTo>
                    <a:cubicBezTo>
                      <a:pt x="864978" y="485957"/>
                      <a:pt x="1139409" y="641631"/>
                      <a:pt x="1440633" y="676803"/>
                    </a:cubicBezTo>
                    <a:lnTo>
                      <a:pt x="1569737" y="684309"/>
                    </a:lnTo>
                    <a:lnTo>
                      <a:pt x="1230340" y="1027232"/>
                    </a:lnTo>
                    <a:lnTo>
                      <a:pt x="1571118" y="1371551"/>
                    </a:lnTo>
                    <a:lnTo>
                      <a:pt x="1571118" y="684389"/>
                    </a:lnTo>
                    <a:cubicBezTo>
                      <a:pt x="1571141" y="684390"/>
                      <a:pt x="1571164" y="684392"/>
                      <a:pt x="1571187" y="684393"/>
                    </a:cubicBezTo>
                    <a:lnTo>
                      <a:pt x="1571187" y="1373756"/>
                    </a:lnTo>
                    <a:cubicBezTo>
                      <a:pt x="1004151" y="1373756"/>
                      <a:pt x="474653" y="1108991"/>
                      <a:pt x="133994" y="666868"/>
                    </a:cubicBezTo>
                    <a:lnTo>
                      <a:pt x="2183" y="470042"/>
                    </a:lnTo>
                    <a:lnTo>
                      <a:pt x="1460" y="470452"/>
                    </a:lnTo>
                    <a:cubicBezTo>
                      <a:pt x="1561" y="470106"/>
                      <a:pt x="1661" y="469759"/>
                      <a:pt x="1762" y="469413"/>
                    </a:cubicBezTo>
                    <a:lnTo>
                      <a:pt x="0" y="466783"/>
                    </a:lnTo>
                    <a:lnTo>
                      <a:pt x="3031" y="465033"/>
                    </a:lnTo>
                    <a:lnTo>
                      <a:pt x="3340" y="463968"/>
                    </a:lnTo>
                    <a:lnTo>
                      <a:pt x="136395" y="0"/>
                    </a:ln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4" name="Freeform 340">
                <a:extLst>
                  <a:ext uri="{FF2B5EF4-FFF2-40B4-BE49-F238E27FC236}">
                    <a16:creationId xmlns:a16="http://schemas.microsoft.com/office/drawing/2014/main" id="{E8709FF8-1FAD-467A-8F71-16F6101781F0}"/>
                  </a:ext>
                </a:extLst>
              </p:cNvPr>
              <p:cNvSpPr>
                <a:spLocks/>
              </p:cNvSpPr>
              <p:nvPr/>
            </p:nvSpPr>
            <p:spPr bwMode="auto">
              <a:xfrm>
                <a:off x="4189732" y="4160295"/>
                <a:ext cx="1916798" cy="1251557"/>
              </a:xfrm>
              <a:custGeom>
                <a:avLst/>
                <a:gdLst>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778 w 1912035"/>
                  <a:gd name="connsiteY12" fmla="*/ 764408 h 1251557"/>
                  <a:gd name="connsiteX13" fmla="*/ 340848 w 1912035"/>
                  <a:gd name="connsiteY13" fmla="*/ 764408 h 1251557"/>
                  <a:gd name="connsiteX14" fmla="*/ 340848 w 1912035"/>
                  <a:gd name="connsiteY14" fmla="*/ 562194 h 1251557"/>
                  <a:gd name="connsiteX15" fmla="*/ 1231889 w 1912035"/>
                  <a:gd name="connsiteY15" fmla="*/ 123937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778 w 1912035"/>
                  <a:gd name="connsiteY12" fmla="*/ 764408 h 1251557"/>
                  <a:gd name="connsiteX13" fmla="*/ 340848 w 1912035"/>
                  <a:gd name="connsiteY13" fmla="*/ 562194 h 1251557"/>
                  <a:gd name="connsiteX14" fmla="*/ 1231889 w 1912035"/>
                  <a:gd name="connsiteY14" fmla="*/ 123937 h 1251557"/>
                  <a:gd name="connsiteX15" fmla="*/ 1314860 w 1912035"/>
                  <a:gd name="connsiteY15"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848 w 1912035"/>
                  <a:gd name="connsiteY12" fmla="*/ 562194 h 1251557"/>
                  <a:gd name="connsiteX13" fmla="*/ 1231889 w 1912035"/>
                  <a:gd name="connsiteY13" fmla="*/ 123937 h 1251557"/>
                  <a:gd name="connsiteX14" fmla="*/ 1314860 w 1912035"/>
                  <a:gd name="connsiteY14"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1249352 h 1251557"/>
                  <a:gd name="connsiteX8" fmla="*/ 0 w 1912035"/>
                  <a:gd name="connsiteY8" fmla="*/ 905033 h 1251557"/>
                  <a:gd name="connsiteX9" fmla="*/ 339397 w 1912035"/>
                  <a:gd name="connsiteY9" fmla="*/ 562110 h 1251557"/>
                  <a:gd name="connsiteX10" fmla="*/ 340778 w 1912035"/>
                  <a:gd name="connsiteY10" fmla="*/ 562190 h 1251557"/>
                  <a:gd name="connsiteX11" fmla="*/ 340848 w 1912035"/>
                  <a:gd name="connsiteY11" fmla="*/ 562194 h 1251557"/>
                  <a:gd name="connsiteX12" fmla="*/ 1231889 w 1912035"/>
                  <a:gd name="connsiteY12" fmla="*/ 123937 h 1251557"/>
                  <a:gd name="connsiteX13" fmla="*/ 1314860 w 1912035"/>
                  <a:gd name="connsiteY13"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778 w 1912035"/>
                  <a:gd name="connsiteY6" fmla="*/ 1249352 h 1251557"/>
                  <a:gd name="connsiteX7" fmla="*/ 0 w 1912035"/>
                  <a:gd name="connsiteY7" fmla="*/ 905033 h 1251557"/>
                  <a:gd name="connsiteX8" fmla="*/ 339397 w 1912035"/>
                  <a:gd name="connsiteY8" fmla="*/ 562110 h 1251557"/>
                  <a:gd name="connsiteX9" fmla="*/ 340778 w 1912035"/>
                  <a:gd name="connsiteY9" fmla="*/ 562190 h 1251557"/>
                  <a:gd name="connsiteX10" fmla="*/ 340848 w 1912035"/>
                  <a:gd name="connsiteY10" fmla="*/ 562194 h 1251557"/>
                  <a:gd name="connsiteX11" fmla="*/ 1231889 w 1912035"/>
                  <a:gd name="connsiteY11" fmla="*/ 123937 h 1251557"/>
                  <a:gd name="connsiteX12" fmla="*/ 1314860 w 1912035"/>
                  <a:gd name="connsiteY12" fmla="*/ 0 h 1251557"/>
                  <a:gd name="connsiteX0" fmla="*/ 1319623 w 1916798"/>
                  <a:gd name="connsiteY0" fmla="*/ 0 h 1251557"/>
                  <a:gd name="connsiteX1" fmla="*/ 1324239 w 1916798"/>
                  <a:gd name="connsiteY1" fmla="*/ 2657 h 1251557"/>
                  <a:gd name="connsiteX2" fmla="*/ 1450075 w 1916798"/>
                  <a:gd name="connsiteY2" fmla="*/ 462756 h 1251557"/>
                  <a:gd name="connsiteX3" fmla="*/ 1911674 w 1916798"/>
                  <a:gd name="connsiteY3" fmla="*/ 341626 h 1251557"/>
                  <a:gd name="connsiteX4" fmla="*/ 1916798 w 1916798"/>
                  <a:gd name="connsiteY4" fmla="*/ 344584 h 1251557"/>
                  <a:gd name="connsiteX5" fmla="*/ 345611 w 1916798"/>
                  <a:gd name="connsiteY5" fmla="*/ 1251557 h 1251557"/>
                  <a:gd name="connsiteX6" fmla="*/ 345541 w 1916798"/>
                  <a:gd name="connsiteY6" fmla="*/ 1249352 h 1251557"/>
                  <a:gd name="connsiteX7" fmla="*/ 0 w 1916798"/>
                  <a:gd name="connsiteY7" fmla="*/ 902652 h 1251557"/>
                  <a:gd name="connsiteX8" fmla="*/ 344160 w 1916798"/>
                  <a:gd name="connsiteY8" fmla="*/ 562110 h 1251557"/>
                  <a:gd name="connsiteX9" fmla="*/ 345541 w 1916798"/>
                  <a:gd name="connsiteY9" fmla="*/ 562190 h 1251557"/>
                  <a:gd name="connsiteX10" fmla="*/ 345611 w 1916798"/>
                  <a:gd name="connsiteY10" fmla="*/ 562194 h 1251557"/>
                  <a:gd name="connsiteX11" fmla="*/ 1236652 w 1916798"/>
                  <a:gd name="connsiteY11" fmla="*/ 123937 h 1251557"/>
                  <a:gd name="connsiteX12" fmla="*/ 1319623 w 1916798"/>
                  <a:gd name="connsiteY12" fmla="*/ 0 h 12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6798" h="1251557">
                    <a:moveTo>
                      <a:pt x="1319623" y="0"/>
                    </a:moveTo>
                    <a:lnTo>
                      <a:pt x="1324239" y="2657"/>
                    </a:lnTo>
                    <a:lnTo>
                      <a:pt x="1450075" y="462756"/>
                    </a:lnTo>
                    <a:lnTo>
                      <a:pt x="1911674" y="341626"/>
                    </a:lnTo>
                    <a:lnTo>
                      <a:pt x="1916798" y="344584"/>
                    </a:lnTo>
                    <a:cubicBezTo>
                      <a:pt x="1592711" y="905741"/>
                      <a:pt x="993785" y="1251557"/>
                      <a:pt x="345611" y="1251557"/>
                    </a:cubicBezTo>
                    <a:cubicBezTo>
                      <a:pt x="345588" y="1250822"/>
                      <a:pt x="345564" y="1250087"/>
                      <a:pt x="345541" y="1249352"/>
                    </a:cubicBezTo>
                    <a:lnTo>
                      <a:pt x="0" y="902652"/>
                    </a:lnTo>
                    <a:lnTo>
                      <a:pt x="344160" y="562110"/>
                    </a:lnTo>
                    <a:lnTo>
                      <a:pt x="345541" y="562190"/>
                    </a:lnTo>
                    <a:cubicBezTo>
                      <a:pt x="345564" y="562191"/>
                      <a:pt x="345588" y="562193"/>
                      <a:pt x="345611" y="562194"/>
                    </a:cubicBezTo>
                    <a:cubicBezTo>
                      <a:pt x="697301" y="562194"/>
                      <a:pt x="1025534" y="398019"/>
                      <a:pt x="1236652" y="123937"/>
                    </a:cubicBezTo>
                    <a:lnTo>
                      <a:pt x="1319623" y="0"/>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5" name="Freeform 335">
                <a:extLst>
                  <a:ext uri="{FF2B5EF4-FFF2-40B4-BE49-F238E27FC236}">
                    <a16:creationId xmlns:a16="http://schemas.microsoft.com/office/drawing/2014/main" id="{B67C328A-B7F1-45A2-8380-88A72DD1FD5D}"/>
                  </a:ext>
                </a:extLst>
              </p:cNvPr>
              <p:cNvSpPr>
                <a:spLocks/>
              </p:cNvSpPr>
              <p:nvPr/>
            </p:nvSpPr>
            <p:spPr bwMode="auto">
              <a:xfrm>
                <a:off x="5497781" y="2691836"/>
                <a:ext cx="841509" cy="1996224"/>
              </a:xfrm>
              <a:custGeom>
                <a:avLst/>
                <a:gdLst>
                  <a:gd name="connsiteX0" fmla="*/ 598065 w 841518"/>
                  <a:gd name="connsiteY0" fmla="*/ 0 h 1930051"/>
                  <a:gd name="connsiteX1" fmla="*/ 598065 w 841518"/>
                  <a:gd name="connsiteY1" fmla="*/ 1811307 h 1930051"/>
                  <a:gd name="connsiteX2" fmla="*/ 593425 w 841518"/>
                  <a:gd name="connsiteY2" fmla="*/ 1808637 h 1930051"/>
                  <a:gd name="connsiteX3" fmla="*/ 592345 w 841518"/>
                  <a:gd name="connsiteY3" fmla="*/ 1808921 h 1930051"/>
                  <a:gd name="connsiteX4" fmla="*/ 592345 w 841518"/>
                  <a:gd name="connsiteY4" fmla="*/ 1808921 h 1930051"/>
                  <a:gd name="connsiteX5" fmla="*/ 130746 w 841518"/>
                  <a:gd name="connsiteY5" fmla="*/ 1930051 h 1930051"/>
                  <a:gd name="connsiteX6" fmla="*/ 4910 w 841518"/>
                  <a:gd name="connsiteY6" fmla="*/ 1469952 h 1930051"/>
                  <a:gd name="connsiteX7" fmla="*/ 294 w 841518"/>
                  <a:gd name="connsiteY7" fmla="*/ 1467295 h 1930051"/>
                  <a:gd name="connsiteX8" fmla="*/ 359 w 841518"/>
                  <a:gd name="connsiteY8" fmla="*/ 1467198 h 1930051"/>
                  <a:gd name="connsiteX9" fmla="*/ 358 w 841518"/>
                  <a:gd name="connsiteY9" fmla="*/ 1467197 h 1930051"/>
                  <a:gd name="connsiteX10" fmla="*/ 293 w 841518"/>
                  <a:gd name="connsiteY10" fmla="*/ 1467295 h 1930051"/>
                  <a:gd name="connsiteX11" fmla="*/ 0 w 841518"/>
                  <a:gd name="connsiteY11" fmla="*/ 1467127 h 1930051"/>
                  <a:gd name="connsiteX12" fmla="*/ 0 w 841518"/>
                  <a:gd name="connsiteY12" fmla="*/ 344180 h 1930051"/>
                  <a:gd name="connsiteX13" fmla="*/ 293 w 841518"/>
                  <a:gd name="connsiteY13" fmla="*/ 344011 h 1930051"/>
                  <a:gd name="connsiteX14" fmla="*/ 358 w 841518"/>
                  <a:gd name="connsiteY14" fmla="*/ 344110 h 1930051"/>
                  <a:gd name="connsiteX15" fmla="*/ 4489 w 841518"/>
                  <a:gd name="connsiteY15" fmla="*/ 341729 h 1930051"/>
                  <a:gd name="connsiteX16" fmla="*/ 469618 w 841518"/>
                  <a:gd name="connsiteY16" fmla="*/ 463787 h 1930051"/>
                  <a:gd name="connsiteX17" fmla="*/ 596164 w 841518"/>
                  <a:gd name="connsiteY17" fmla="*/ 1094 h 193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518" h="1930051">
                    <a:moveTo>
                      <a:pt x="598065" y="0"/>
                    </a:moveTo>
                    <a:cubicBezTo>
                      <a:pt x="922670" y="560341"/>
                      <a:pt x="922670" y="1250967"/>
                      <a:pt x="598065" y="1811307"/>
                    </a:cubicBezTo>
                    <a:lnTo>
                      <a:pt x="593425" y="1808637"/>
                    </a:lnTo>
                    <a:lnTo>
                      <a:pt x="592345" y="1808921"/>
                    </a:lnTo>
                    <a:lnTo>
                      <a:pt x="592345" y="1808921"/>
                    </a:lnTo>
                    <a:lnTo>
                      <a:pt x="130746" y="1930051"/>
                    </a:lnTo>
                    <a:lnTo>
                      <a:pt x="4910" y="1469952"/>
                    </a:lnTo>
                    <a:lnTo>
                      <a:pt x="294" y="1467295"/>
                    </a:lnTo>
                    <a:lnTo>
                      <a:pt x="359" y="1467198"/>
                    </a:lnTo>
                    <a:lnTo>
                      <a:pt x="358" y="1467197"/>
                    </a:lnTo>
                    <a:lnTo>
                      <a:pt x="293" y="1467295"/>
                    </a:lnTo>
                    <a:lnTo>
                      <a:pt x="0" y="1467127"/>
                    </a:lnTo>
                    <a:cubicBezTo>
                      <a:pt x="201401" y="1119775"/>
                      <a:pt x="201401" y="691532"/>
                      <a:pt x="0" y="344180"/>
                    </a:cubicBezTo>
                    <a:lnTo>
                      <a:pt x="293" y="344011"/>
                    </a:lnTo>
                    <a:lnTo>
                      <a:pt x="358" y="344110"/>
                    </a:lnTo>
                    <a:lnTo>
                      <a:pt x="4489" y="341729"/>
                    </a:lnTo>
                    <a:lnTo>
                      <a:pt x="469618" y="463787"/>
                    </a:lnTo>
                    <a:lnTo>
                      <a:pt x="596164" y="1094"/>
                    </a:ln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latin typeface="Arial" panose="020B0604020202020204" pitchFamily="34" charset="0"/>
                  <a:cs typeface="Arial" panose="020B0604020202020204" pitchFamily="34" charset="0"/>
                </a:endParaRPr>
              </a:p>
            </p:txBody>
          </p:sp>
          <p:sp>
            <p:nvSpPr>
              <p:cNvPr id="26" name="Freeform 331">
                <a:extLst>
                  <a:ext uri="{FF2B5EF4-FFF2-40B4-BE49-F238E27FC236}">
                    <a16:creationId xmlns:a16="http://schemas.microsoft.com/office/drawing/2014/main" id="{CFB517E7-EA19-440F-9FA6-EC2E06047824}"/>
                  </a:ext>
                </a:extLst>
              </p:cNvPr>
              <p:cNvSpPr>
                <a:spLocks/>
              </p:cNvSpPr>
              <p:nvPr/>
            </p:nvSpPr>
            <p:spPr bwMode="auto">
              <a:xfrm>
                <a:off x="4547521" y="1807886"/>
                <a:ext cx="1570930" cy="1378916"/>
              </a:xfrm>
              <a:custGeom>
                <a:avLst/>
                <a:gdLst>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1187311 w 1570298"/>
                  <a:gd name="connsiteY16" fmla="*/ 1126353 h 1369391"/>
                  <a:gd name="connsiteX17" fmla="*/ 1187311 w 1570298"/>
                  <a:gd name="connsiteY17" fmla="*/ 1126351 h 1369391"/>
                  <a:gd name="connsiteX18" fmla="*/ 973123 w 1570298"/>
                  <a:gd name="connsiteY18" fmla="*/ 1249614 h 1369391"/>
                  <a:gd name="connsiteX19" fmla="*/ 901350 w 1570298"/>
                  <a:gd name="connsiteY19" fmla="*/ 1140632 h 1369391"/>
                  <a:gd name="connsiteX20" fmla="*/ 148126 w 1570298"/>
                  <a:gd name="connsiteY20" fmla="*/ 698149 h 1369391"/>
                  <a:gd name="connsiteX21" fmla="*/ 192 w 1570298"/>
                  <a:gd name="connsiteY21" fmla="*/ 688343 h 1369391"/>
                  <a:gd name="connsiteX22" fmla="*/ 340728 w 1570298"/>
                  <a:gd name="connsiteY22" fmla="*/ 344268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1187311 w 1570298"/>
                  <a:gd name="connsiteY16" fmla="*/ 1126353 h 1369391"/>
                  <a:gd name="connsiteX17" fmla="*/ 973123 w 1570298"/>
                  <a:gd name="connsiteY17" fmla="*/ 1249614 h 1369391"/>
                  <a:gd name="connsiteX18" fmla="*/ 901350 w 1570298"/>
                  <a:gd name="connsiteY18" fmla="*/ 1140632 h 1369391"/>
                  <a:gd name="connsiteX19" fmla="*/ 148126 w 1570298"/>
                  <a:gd name="connsiteY19" fmla="*/ 698149 h 1369391"/>
                  <a:gd name="connsiteX20" fmla="*/ 192 w 1570298"/>
                  <a:gd name="connsiteY20" fmla="*/ 688343 h 1369391"/>
                  <a:gd name="connsiteX21" fmla="*/ 340728 w 1570298"/>
                  <a:gd name="connsiteY21" fmla="*/ 344268 h 1369391"/>
                  <a:gd name="connsiteX22" fmla="*/ 0 w 1570298"/>
                  <a:gd name="connsiteY22"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973123 w 1570298"/>
                  <a:gd name="connsiteY16" fmla="*/ 1249614 h 1369391"/>
                  <a:gd name="connsiteX17" fmla="*/ 901350 w 1570298"/>
                  <a:gd name="connsiteY17" fmla="*/ 1140632 h 1369391"/>
                  <a:gd name="connsiteX18" fmla="*/ 148126 w 1570298"/>
                  <a:gd name="connsiteY18" fmla="*/ 698149 h 1369391"/>
                  <a:gd name="connsiteX19" fmla="*/ 192 w 1570298"/>
                  <a:gd name="connsiteY19" fmla="*/ 688343 h 1369391"/>
                  <a:gd name="connsiteX20" fmla="*/ 340728 w 1570298"/>
                  <a:gd name="connsiteY20" fmla="*/ 344268 h 1369391"/>
                  <a:gd name="connsiteX21" fmla="*/ 0 w 1570298"/>
                  <a:gd name="connsiteY21"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568995 w 1570298"/>
                  <a:gd name="connsiteY10" fmla="*/ 906698 h 1369391"/>
                  <a:gd name="connsiteX11" fmla="*/ 1442449 w 1570298"/>
                  <a:gd name="connsiteY11" fmla="*/ 1369391 h 1369391"/>
                  <a:gd name="connsiteX12" fmla="*/ 977320 w 1570298"/>
                  <a:gd name="connsiteY12" fmla="*/ 1247333 h 1369391"/>
                  <a:gd name="connsiteX13" fmla="*/ 973189 w 1570298"/>
                  <a:gd name="connsiteY13" fmla="*/ 1249714 h 1369391"/>
                  <a:gd name="connsiteX14" fmla="*/ 973124 w 1570298"/>
                  <a:gd name="connsiteY14" fmla="*/ 1249615 h 1369391"/>
                  <a:gd name="connsiteX15" fmla="*/ 973123 w 1570298"/>
                  <a:gd name="connsiteY15" fmla="*/ 1249614 h 1369391"/>
                  <a:gd name="connsiteX16" fmla="*/ 901350 w 1570298"/>
                  <a:gd name="connsiteY16" fmla="*/ 1140632 h 1369391"/>
                  <a:gd name="connsiteX17" fmla="*/ 148126 w 1570298"/>
                  <a:gd name="connsiteY17" fmla="*/ 698149 h 1369391"/>
                  <a:gd name="connsiteX18" fmla="*/ 192 w 1570298"/>
                  <a:gd name="connsiteY18" fmla="*/ 688343 h 1369391"/>
                  <a:gd name="connsiteX19" fmla="*/ 340728 w 1570298"/>
                  <a:gd name="connsiteY19" fmla="*/ 344268 h 1369391"/>
                  <a:gd name="connsiteX20" fmla="*/ 0 w 1570298"/>
                  <a:gd name="connsiteY20"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568995 w 1570298"/>
                  <a:gd name="connsiteY9" fmla="*/ 906698 h 1369391"/>
                  <a:gd name="connsiteX10" fmla="*/ 1442449 w 1570298"/>
                  <a:gd name="connsiteY10" fmla="*/ 1369391 h 1369391"/>
                  <a:gd name="connsiteX11" fmla="*/ 977320 w 1570298"/>
                  <a:gd name="connsiteY11" fmla="*/ 1247333 h 1369391"/>
                  <a:gd name="connsiteX12" fmla="*/ 973189 w 1570298"/>
                  <a:gd name="connsiteY12" fmla="*/ 1249714 h 1369391"/>
                  <a:gd name="connsiteX13" fmla="*/ 973124 w 1570298"/>
                  <a:gd name="connsiteY13" fmla="*/ 1249615 h 1369391"/>
                  <a:gd name="connsiteX14" fmla="*/ 973123 w 1570298"/>
                  <a:gd name="connsiteY14" fmla="*/ 1249614 h 1369391"/>
                  <a:gd name="connsiteX15" fmla="*/ 901350 w 1570298"/>
                  <a:gd name="connsiteY15" fmla="*/ 1140632 h 1369391"/>
                  <a:gd name="connsiteX16" fmla="*/ 148126 w 1570298"/>
                  <a:gd name="connsiteY16" fmla="*/ 698149 h 1369391"/>
                  <a:gd name="connsiteX17" fmla="*/ 192 w 1570298"/>
                  <a:gd name="connsiteY17" fmla="*/ 688343 h 1369391"/>
                  <a:gd name="connsiteX18" fmla="*/ 340728 w 1570298"/>
                  <a:gd name="connsiteY18" fmla="*/ 344268 h 1369391"/>
                  <a:gd name="connsiteX19" fmla="*/ 0 w 1570298"/>
                  <a:gd name="connsiteY19"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442449 w 1570298"/>
                  <a:gd name="connsiteY9" fmla="*/ 1369391 h 1369391"/>
                  <a:gd name="connsiteX10" fmla="*/ 977320 w 1570298"/>
                  <a:gd name="connsiteY10" fmla="*/ 1247333 h 1369391"/>
                  <a:gd name="connsiteX11" fmla="*/ 973189 w 1570298"/>
                  <a:gd name="connsiteY11" fmla="*/ 1249714 h 1369391"/>
                  <a:gd name="connsiteX12" fmla="*/ 973124 w 1570298"/>
                  <a:gd name="connsiteY12" fmla="*/ 1249615 h 1369391"/>
                  <a:gd name="connsiteX13" fmla="*/ 973123 w 1570298"/>
                  <a:gd name="connsiteY13" fmla="*/ 1249614 h 1369391"/>
                  <a:gd name="connsiteX14" fmla="*/ 901350 w 1570298"/>
                  <a:gd name="connsiteY14" fmla="*/ 1140632 h 1369391"/>
                  <a:gd name="connsiteX15" fmla="*/ 148126 w 1570298"/>
                  <a:gd name="connsiteY15" fmla="*/ 698149 h 1369391"/>
                  <a:gd name="connsiteX16" fmla="*/ 192 w 1570298"/>
                  <a:gd name="connsiteY16" fmla="*/ 688343 h 1369391"/>
                  <a:gd name="connsiteX17" fmla="*/ 340728 w 1570298"/>
                  <a:gd name="connsiteY17" fmla="*/ 344268 h 1369391"/>
                  <a:gd name="connsiteX18" fmla="*/ 0 w 1570298"/>
                  <a:gd name="connsiteY18"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442449 w 1570298"/>
                  <a:gd name="connsiteY8" fmla="*/ 1369391 h 1369391"/>
                  <a:gd name="connsiteX9" fmla="*/ 977320 w 1570298"/>
                  <a:gd name="connsiteY9" fmla="*/ 1247333 h 1369391"/>
                  <a:gd name="connsiteX10" fmla="*/ 973189 w 1570298"/>
                  <a:gd name="connsiteY10" fmla="*/ 1249714 h 1369391"/>
                  <a:gd name="connsiteX11" fmla="*/ 973124 w 1570298"/>
                  <a:gd name="connsiteY11" fmla="*/ 1249615 h 1369391"/>
                  <a:gd name="connsiteX12" fmla="*/ 973123 w 1570298"/>
                  <a:gd name="connsiteY12" fmla="*/ 1249614 h 1369391"/>
                  <a:gd name="connsiteX13" fmla="*/ 901350 w 1570298"/>
                  <a:gd name="connsiteY13" fmla="*/ 1140632 h 1369391"/>
                  <a:gd name="connsiteX14" fmla="*/ 148126 w 1570298"/>
                  <a:gd name="connsiteY14" fmla="*/ 698149 h 1369391"/>
                  <a:gd name="connsiteX15" fmla="*/ 192 w 1570298"/>
                  <a:gd name="connsiteY15" fmla="*/ 688343 h 1369391"/>
                  <a:gd name="connsiteX16" fmla="*/ 340728 w 1570298"/>
                  <a:gd name="connsiteY16" fmla="*/ 344268 h 1369391"/>
                  <a:gd name="connsiteX17" fmla="*/ 0 w 1570298"/>
                  <a:gd name="connsiteY17"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442449 w 1570298"/>
                  <a:gd name="connsiteY7" fmla="*/ 1369391 h 1369391"/>
                  <a:gd name="connsiteX8" fmla="*/ 977320 w 1570298"/>
                  <a:gd name="connsiteY8" fmla="*/ 1247333 h 1369391"/>
                  <a:gd name="connsiteX9" fmla="*/ 973189 w 1570298"/>
                  <a:gd name="connsiteY9" fmla="*/ 1249714 h 1369391"/>
                  <a:gd name="connsiteX10" fmla="*/ 973124 w 1570298"/>
                  <a:gd name="connsiteY10" fmla="*/ 1249615 h 1369391"/>
                  <a:gd name="connsiteX11" fmla="*/ 973123 w 1570298"/>
                  <a:gd name="connsiteY11" fmla="*/ 1249614 h 1369391"/>
                  <a:gd name="connsiteX12" fmla="*/ 901350 w 1570298"/>
                  <a:gd name="connsiteY12" fmla="*/ 1140632 h 1369391"/>
                  <a:gd name="connsiteX13" fmla="*/ 148126 w 1570298"/>
                  <a:gd name="connsiteY13" fmla="*/ 698149 h 1369391"/>
                  <a:gd name="connsiteX14" fmla="*/ 192 w 1570298"/>
                  <a:gd name="connsiteY14" fmla="*/ 688343 h 1369391"/>
                  <a:gd name="connsiteX15" fmla="*/ 340728 w 1570298"/>
                  <a:gd name="connsiteY15" fmla="*/ 344268 h 1369391"/>
                  <a:gd name="connsiteX16" fmla="*/ 0 w 1570298"/>
                  <a:gd name="connsiteY16" fmla="*/ 0 h 1369391"/>
                  <a:gd name="connsiteX0" fmla="*/ 0 w 1570248"/>
                  <a:gd name="connsiteY0" fmla="*/ 0 h 1369391"/>
                  <a:gd name="connsiteX1" fmla="*/ 209731 w 1570248"/>
                  <a:gd name="connsiteY1" fmla="*/ 12170 h 1369391"/>
                  <a:gd name="connsiteX2" fmla="*/ 1436323 w 1570248"/>
                  <a:gd name="connsiteY2" fmla="*/ 705769 h 1369391"/>
                  <a:gd name="connsiteX3" fmla="*/ 1568548 w 1570248"/>
                  <a:gd name="connsiteY3" fmla="*/ 902942 h 1369391"/>
                  <a:gd name="connsiteX4" fmla="*/ 1570248 w 1570248"/>
                  <a:gd name="connsiteY4" fmla="*/ 902108 h 1369391"/>
                  <a:gd name="connsiteX5" fmla="*/ 1569594 w 1570248"/>
                  <a:gd name="connsiteY5" fmla="*/ 904501 h 1369391"/>
                  <a:gd name="connsiteX6" fmla="*/ 1442449 w 1570248"/>
                  <a:gd name="connsiteY6" fmla="*/ 1369391 h 1369391"/>
                  <a:gd name="connsiteX7" fmla="*/ 977320 w 1570248"/>
                  <a:gd name="connsiteY7" fmla="*/ 1247333 h 1369391"/>
                  <a:gd name="connsiteX8" fmla="*/ 973189 w 1570248"/>
                  <a:gd name="connsiteY8" fmla="*/ 1249714 h 1369391"/>
                  <a:gd name="connsiteX9" fmla="*/ 973124 w 1570248"/>
                  <a:gd name="connsiteY9" fmla="*/ 1249615 h 1369391"/>
                  <a:gd name="connsiteX10" fmla="*/ 973123 w 1570248"/>
                  <a:gd name="connsiteY10" fmla="*/ 1249614 h 1369391"/>
                  <a:gd name="connsiteX11" fmla="*/ 901350 w 1570248"/>
                  <a:gd name="connsiteY11" fmla="*/ 1140632 h 1369391"/>
                  <a:gd name="connsiteX12" fmla="*/ 148126 w 1570248"/>
                  <a:gd name="connsiteY12" fmla="*/ 698149 h 1369391"/>
                  <a:gd name="connsiteX13" fmla="*/ 192 w 1570248"/>
                  <a:gd name="connsiteY13" fmla="*/ 688343 h 1369391"/>
                  <a:gd name="connsiteX14" fmla="*/ 340728 w 1570248"/>
                  <a:gd name="connsiteY14" fmla="*/ 344268 h 1369391"/>
                  <a:gd name="connsiteX15" fmla="*/ 0 w 1570248"/>
                  <a:gd name="connsiteY15" fmla="*/ 0 h 1369391"/>
                  <a:gd name="connsiteX0" fmla="*/ 0 w 1570248"/>
                  <a:gd name="connsiteY0" fmla="*/ 0 h 1369391"/>
                  <a:gd name="connsiteX1" fmla="*/ 209731 w 1570248"/>
                  <a:gd name="connsiteY1" fmla="*/ 12170 h 1369391"/>
                  <a:gd name="connsiteX2" fmla="*/ 1436323 w 1570248"/>
                  <a:gd name="connsiteY2" fmla="*/ 705769 h 1369391"/>
                  <a:gd name="connsiteX3" fmla="*/ 1568548 w 1570248"/>
                  <a:gd name="connsiteY3" fmla="*/ 902942 h 1369391"/>
                  <a:gd name="connsiteX4" fmla="*/ 1570248 w 1570248"/>
                  <a:gd name="connsiteY4" fmla="*/ 902108 h 1369391"/>
                  <a:gd name="connsiteX5" fmla="*/ 1442449 w 1570248"/>
                  <a:gd name="connsiteY5" fmla="*/ 1369391 h 1369391"/>
                  <a:gd name="connsiteX6" fmla="*/ 977320 w 1570248"/>
                  <a:gd name="connsiteY6" fmla="*/ 1247333 h 1369391"/>
                  <a:gd name="connsiteX7" fmla="*/ 973189 w 1570248"/>
                  <a:gd name="connsiteY7" fmla="*/ 1249714 h 1369391"/>
                  <a:gd name="connsiteX8" fmla="*/ 973124 w 1570248"/>
                  <a:gd name="connsiteY8" fmla="*/ 1249615 h 1369391"/>
                  <a:gd name="connsiteX9" fmla="*/ 973123 w 1570248"/>
                  <a:gd name="connsiteY9" fmla="*/ 1249614 h 1369391"/>
                  <a:gd name="connsiteX10" fmla="*/ 901350 w 1570248"/>
                  <a:gd name="connsiteY10" fmla="*/ 1140632 h 1369391"/>
                  <a:gd name="connsiteX11" fmla="*/ 148126 w 1570248"/>
                  <a:gd name="connsiteY11" fmla="*/ 698149 h 1369391"/>
                  <a:gd name="connsiteX12" fmla="*/ 192 w 1570248"/>
                  <a:gd name="connsiteY12" fmla="*/ 688343 h 1369391"/>
                  <a:gd name="connsiteX13" fmla="*/ 340728 w 1570248"/>
                  <a:gd name="connsiteY13" fmla="*/ 344268 h 1369391"/>
                  <a:gd name="connsiteX14" fmla="*/ 0 w 1570248"/>
                  <a:gd name="connsiteY14" fmla="*/ 0 h 1369391"/>
                  <a:gd name="connsiteX0" fmla="*/ 0 w 1568548"/>
                  <a:gd name="connsiteY0" fmla="*/ 0 h 1369391"/>
                  <a:gd name="connsiteX1" fmla="*/ 209731 w 1568548"/>
                  <a:gd name="connsiteY1" fmla="*/ 12170 h 1369391"/>
                  <a:gd name="connsiteX2" fmla="*/ 1436323 w 1568548"/>
                  <a:gd name="connsiteY2" fmla="*/ 705769 h 1369391"/>
                  <a:gd name="connsiteX3" fmla="*/ 1568548 w 1568548"/>
                  <a:gd name="connsiteY3" fmla="*/ 902942 h 1369391"/>
                  <a:gd name="connsiteX4" fmla="*/ 1442449 w 1568548"/>
                  <a:gd name="connsiteY4" fmla="*/ 1369391 h 1369391"/>
                  <a:gd name="connsiteX5" fmla="*/ 977320 w 1568548"/>
                  <a:gd name="connsiteY5" fmla="*/ 1247333 h 1369391"/>
                  <a:gd name="connsiteX6" fmla="*/ 973189 w 1568548"/>
                  <a:gd name="connsiteY6" fmla="*/ 1249714 h 1369391"/>
                  <a:gd name="connsiteX7" fmla="*/ 973124 w 1568548"/>
                  <a:gd name="connsiteY7" fmla="*/ 1249615 h 1369391"/>
                  <a:gd name="connsiteX8" fmla="*/ 973123 w 1568548"/>
                  <a:gd name="connsiteY8" fmla="*/ 1249614 h 1369391"/>
                  <a:gd name="connsiteX9" fmla="*/ 901350 w 1568548"/>
                  <a:gd name="connsiteY9" fmla="*/ 1140632 h 1369391"/>
                  <a:gd name="connsiteX10" fmla="*/ 148126 w 1568548"/>
                  <a:gd name="connsiteY10" fmla="*/ 698149 h 1369391"/>
                  <a:gd name="connsiteX11" fmla="*/ 192 w 1568548"/>
                  <a:gd name="connsiteY11" fmla="*/ 688343 h 1369391"/>
                  <a:gd name="connsiteX12" fmla="*/ 340728 w 1568548"/>
                  <a:gd name="connsiteY12" fmla="*/ 344268 h 1369391"/>
                  <a:gd name="connsiteX13" fmla="*/ 0 w 1568548"/>
                  <a:gd name="connsiteY13" fmla="*/ 0 h 1369391"/>
                  <a:gd name="connsiteX0" fmla="*/ 0 w 1570930"/>
                  <a:gd name="connsiteY0" fmla="*/ 0 h 1369391"/>
                  <a:gd name="connsiteX1" fmla="*/ 209731 w 1570930"/>
                  <a:gd name="connsiteY1" fmla="*/ 12170 h 1369391"/>
                  <a:gd name="connsiteX2" fmla="*/ 1436323 w 1570930"/>
                  <a:gd name="connsiteY2" fmla="*/ 705769 h 1369391"/>
                  <a:gd name="connsiteX3" fmla="*/ 1570930 w 1570930"/>
                  <a:gd name="connsiteY3" fmla="*/ 910086 h 1369391"/>
                  <a:gd name="connsiteX4" fmla="*/ 1442449 w 1570930"/>
                  <a:gd name="connsiteY4" fmla="*/ 1369391 h 1369391"/>
                  <a:gd name="connsiteX5" fmla="*/ 977320 w 1570930"/>
                  <a:gd name="connsiteY5" fmla="*/ 1247333 h 1369391"/>
                  <a:gd name="connsiteX6" fmla="*/ 973189 w 1570930"/>
                  <a:gd name="connsiteY6" fmla="*/ 1249714 h 1369391"/>
                  <a:gd name="connsiteX7" fmla="*/ 973124 w 1570930"/>
                  <a:gd name="connsiteY7" fmla="*/ 1249615 h 1369391"/>
                  <a:gd name="connsiteX8" fmla="*/ 973123 w 1570930"/>
                  <a:gd name="connsiteY8" fmla="*/ 1249614 h 1369391"/>
                  <a:gd name="connsiteX9" fmla="*/ 901350 w 1570930"/>
                  <a:gd name="connsiteY9" fmla="*/ 1140632 h 1369391"/>
                  <a:gd name="connsiteX10" fmla="*/ 148126 w 1570930"/>
                  <a:gd name="connsiteY10" fmla="*/ 698149 h 1369391"/>
                  <a:gd name="connsiteX11" fmla="*/ 192 w 1570930"/>
                  <a:gd name="connsiteY11" fmla="*/ 688343 h 1369391"/>
                  <a:gd name="connsiteX12" fmla="*/ 340728 w 1570930"/>
                  <a:gd name="connsiteY12" fmla="*/ 344268 h 1369391"/>
                  <a:gd name="connsiteX13" fmla="*/ 0 w 1570930"/>
                  <a:gd name="connsiteY13" fmla="*/ 0 h 1369391"/>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73124 w 1570930"/>
                  <a:gd name="connsiteY7" fmla="*/ 1249615 h 1378916"/>
                  <a:gd name="connsiteX8" fmla="*/ 973123 w 1570930"/>
                  <a:gd name="connsiteY8" fmla="*/ 1249614 h 1378916"/>
                  <a:gd name="connsiteX9" fmla="*/ 901350 w 1570930"/>
                  <a:gd name="connsiteY9" fmla="*/ 1140632 h 1378916"/>
                  <a:gd name="connsiteX10" fmla="*/ 148126 w 1570930"/>
                  <a:gd name="connsiteY10" fmla="*/ 698149 h 1378916"/>
                  <a:gd name="connsiteX11" fmla="*/ 192 w 1570930"/>
                  <a:gd name="connsiteY11" fmla="*/ 688343 h 1378916"/>
                  <a:gd name="connsiteX12" fmla="*/ 340728 w 1570930"/>
                  <a:gd name="connsiteY12" fmla="*/ 344268 h 1378916"/>
                  <a:gd name="connsiteX13" fmla="*/ 0 w 1570930"/>
                  <a:gd name="connsiteY13"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73124 w 1570930"/>
                  <a:gd name="connsiteY7" fmla="*/ 1249615 h 1378916"/>
                  <a:gd name="connsiteX8" fmla="*/ 901350 w 1570930"/>
                  <a:gd name="connsiteY8" fmla="*/ 1140632 h 1378916"/>
                  <a:gd name="connsiteX9" fmla="*/ 148126 w 1570930"/>
                  <a:gd name="connsiteY9" fmla="*/ 698149 h 1378916"/>
                  <a:gd name="connsiteX10" fmla="*/ 192 w 1570930"/>
                  <a:gd name="connsiteY10" fmla="*/ 688343 h 1378916"/>
                  <a:gd name="connsiteX11" fmla="*/ 340728 w 1570930"/>
                  <a:gd name="connsiteY11" fmla="*/ 344268 h 1378916"/>
                  <a:gd name="connsiteX12" fmla="*/ 0 w 1570930"/>
                  <a:gd name="connsiteY12"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01350 w 1570930"/>
                  <a:gd name="connsiteY7" fmla="*/ 1140632 h 1378916"/>
                  <a:gd name="connsiteX8" fmla="*/ 148126 w 1570930"/>
                  <a:gd name="connsiteY8" fmla="*/ 698149 h 1378916"/>
                  <a:gd name="connsiteX9" fmla="*/ 192 w 1570930"/>
                  <a:gd name="connsiteY9" fmla="*/ 688343 h 1378916"/>
                  <a:gd name="connsiteX10" fmla="*/ 340728 w 1570930"/>
                  <a:gd name="connsiteY10" fmla="*/ 344268 h 1378916"/>
                  <a:gd name="connsiteX11" fmla="*/ 0 w 1570930"/>
                  <a:gd name="connsiteY11"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5962 h 1378916"/>
                  <a:gd name="connsiteX9" fmla="*/ 340728 w 1570930"/>
                  <a:gd name="connsiteY9" fmla="*/ 344268 h 1378916"/>
                  <a:gd name="connsiteX10" fmla="*/ 0 w 1570930"/>
                  <a:gd name="connsiteY10" fmla="*/ 0 h 137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0930" h="1378916">
                    <a:moveTo>
                      <a:pt x="0" y="0"/>
                    </a:moveTo>
                    <a:lnTo>
                      <a:pt x="209731" y="12170"/>
                    </a:lnTo>
                    <a:cubicBezTo>
                      <a:pt x="695675" y="68807"/>
                      <a:pt x="1138287" y="319496"/>
                      <a:pt x="1436323" y="705769"/>
                    </a:cubicBezTo>
                    <a:cubicBezTo>
                      <a:pt x="1495479" y="781018"/>
                      <a:pt x="1528442" y="841980"/>
                      <a:pt x="1570930" y="910086"/>
                    </a:cubicBezTo>
                    <a:lnTo>
                      <a:pt x="1447212" y="1378916"/>
                    </a:lnTo>
                    <a:lnTo>
                      <a:pt x="972558" y="1247333"/>
                    </a:lnTo>
                    <a:lnTo>
                      <a:pt x="901350" y="1140632"/>
                    </a:lnTo>
                    <a:cubicBezTo>
                      <a:pt x="720308" y="897758"/>
                      <a:pt x="448319" y="738164"/>
                      <a:pt x="148126" y="698149"/>
                    </a:cubicBezTo>
                    <a:lnTo>
                      <a:pt x="192" y="685962"/>
                    </a:lnTo>
                    <a:lnTo>
                      <a:pt x="340728" y="344268"/>
                    </a:lnTo>
                    <a:lnTo>
                      <a:pt x="0" y="0"/>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grpSp>
      </p:grpSp>
      <p:grpSp>
        <p:nvGrpSpPr>
          <p:cNvPr id="6" name="Group 5">
            <a:extLst>
              <a:ext uri="{FF2B5EF4-FFF2-40B4-BE49-F238E27FC236}">
                <a16:creationId xmlns:a16="http://schemas.microsoft.com/office/drawing/2014/main" id="{5AE5E994-F0D6-4176-84EF-6CE1D6F65839}"/>
              </a:ext>
            </a:extLst>
          </p:cNvPr>
          <p:cNvGrpSpPr/>
          <p:nvPr/>
        </p:nvGrpSpPr>
        <p:grpSpPr>
          <a:xfrm>
            <a:off x="3468558" y="1640191"/>
            <a:ext cx="5254883" cy="5050582"/>
            <a:chOff x="7141704" y="2367343"/>
            <a:chExt cx="3607887" cy="3615307"/>
          </a:xfrm>
        </p:grpSpPr>
        <p:sp>
          <p:nvSpPr>
            <p:cNvPr id="61" name="Donut 290">
              <a:extLst>
                <a:ext uri="{FF2B5EF4-FFF2-40B4-BE49-F238E27FC236}">
                  <a16:creationId xmlns:a16="http://schemas.microsoft.com/office/drawing/2014/main" id="{A9CC5121-488E-48ED-BAB6-10CD6C3173AA}"/>
                </a:ext>
              </a:extLst>
            </p:cNvPr>
            <p:cNvSpPr/>
            <p:nvPr/>
          </p:nvSpPr>
          <p:spPr>
            <a:xfrm>
              <a:off x="7958820" y="3210277"/>
              <a:ext cx="1996224" cy="1996224"/>
            </a:xfrm>
            <a:prstGeom prst="donut">
              <a:avLst>
                <a:gd name="adj" fmla="val 8331"/>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4B4B4B"/>
                </a:highlight>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5033E95-38EB-4F8C-8232-FFA0EC177D3E}"/>
                </a:ext>
              </a:extLst>
            </p:cNvPr>
            <p:cNvGrpSpPr/>
            <p:nvPr/>
          </p:nvGrpSpPr>
          <p:grpSpPr>
            <a:xfrm>
              <a:off x="7141704" y="2367343"/>
              <a:ext cx="3607887" cy="3615307"/>
              <a:chOff x="2731403" y="1796545"/>
              <a:chExt cx="3607887" cy="3615307"/>
            </a:xfrm>
            <a:effectLst>
              <a:outerShdw blurRad="50800" dist="38100" dir="5400000" algn="t" rotWithShape="0">
                <a:prstClr val="black">
                  <a:alpha val="40000"/>
                </a:prstClr>
              </a:outerShdw>
            </a:effectLst>
          </p:grpSpPr>
          <p:sp>
            <p:nvSpPr>
              <p:cNvPr id="55" name="Freeform 375">
                <a:extLst>
                  <a:ext uri="{FF2B5EF4-FFF2-40B4-BE49-F238E27FC236}">
                    <a16:creationId xmlns:a16="http://schemas.microsoft.com/office/drawing/2014/main" id="{CEB2878B-C401-4511-89DC-95B7F373D782}"/>
                  </a:ext>
                </a:extLst>
              </p:cNvPr>
              <p:cNvSpPr>
                <a:spLocks/>
              </p:cNvSpPr>
              <p:nvPr/>
            </p:nvSpPr>
            <p:spPr bwMode="auto">
              <a:xfrm>
                <a:off x="2970681" y="1796545"/>
                <a:ext cx="1926995" cy="1249652"/>
              </a:xfrm>
              <a:custGeom>
                <a:avLst/>
                <a:gdLst>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2027 w 1912805"/>
                  <a:gd name="connsiteY8" fmla="*/ 507837 h 1249652"/>
                  <a:gd name="connsiteX9" fmla="*/ 1571187 w 1912805"/>
                  <a:gd name="connsiteY9" fmla="*/ 507837 h 1249652"/>
                  <a:gd name="connsiteX10" fmla="*/ 1571187 w 1912805"/>
                  <a:gd name="connsiteY10" fmla="*/ 688323 h 1249652"/>
                  <a:gd name="connsiteX11" fmla="*/ 680119 w 1912805"/>
                  <a:gd name="connsiteY11" fmla="*/ 1125886 h 1249652"/>
                  <a:gd name="connsiteX12" fmla="*/ 597116 w 1912805"/>
                  <a:gd name="connsiteY12" fmla="*/ 1249652 h 1249652"/>
                  <a:gd name="connsiteX13" fmla="*/ 596504 w 1912805"/>
                  <a:gd name="connsiteY13" fmla="*/ 1249300 h 1249652"/>
                  <a:gd name="connsiteX14" fmla="*/ 468858 w 1912805"/>
                  <a:gd name="connsiteY14" fmla="*/ 785198 h 1249652"/>
                  <a:gd name="connsiteX15" fmla="*/ 3986 w 1912805"/>
                  <a:gd name="connsiteY15" fmla="*/ 907902 h 1249652"/>
                  <a:gd name="connsiteX16" fmla="*/ 0 w 1912805"/>
                  <a:gd name="connsiteY16" fmla="*/ 905604 h 1249652"/>
                  <a:gd name="connsiteX17" fmla="*/ 1571187 w 1912805"/>
                  <a:gd name="connsiteY17" fmla="*/ 0 h 1249652"/>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2027 w 1912805"/>
                  <a:gd name="connsiteY8" fmla="*/ 507837 h 1249652"/>
                  <a:gd name="connsiteX9" fmla="*/ 1571187 w 1912805"/>
                  <a:gd name="connsiteY9" fmla="*/ 688323 h 1249652"/>
                  <a:gd name="connsiteX10" fmla="*/ 680119 w 1912805"/>
                  <a:gd name="connsiteY10" fmla="*/ 1125886 h 1249652"/>
                  <a:gd name="connsiteX11" fmla="*/ 597116 w 1912805"/>
                  <a:gd name="connsiteY11" fmla="*/ 1249652 h 1249652"/>
                  <a:gd name="connsiteX12" fmla="*/ 596504 w 1912805"/>
                  <a:gd name="connsiteY12" fmla="*/ 1249300 h 1249652"/>
                  <a:gd name="connsiteX13" fmla="*/ 468858 w 1912805"/>
                  <a:gd name="connsiteY13" fmla="*/ 785198 h 1249652"/>
                  <a:gd name="connsiteX14" fmla="*/ 3986 w 1912805"/>
                  <a:gd name="connsiteY14" fmla="*/ 907902 h 1249652"/>
                  <a:gd name="connsiteX15" fmla="*/ 0 w 1912805"/>
                  <a:gd name="connsiteY15" fmla="*/ 905604 h 1249652"/>
                  <a:gd name="connsiteX16" fmla="*/ 1571187 w 1912805"/>
                  <a:gd name="connsiteY16" fmla="*/ 0 h 1249652"/>
                  <a:gd name="connsiteX0" fmla="*/ 1571187 w 1912805"/>
                  <a:gd name="connsiteY0" fmla="*/ 0 h 1249652"/>
                  <a:gd name="connsiteX1" fmla="*/ 1571187 w 1912805"/>
                  <a:gd name="connsiteY1" fmla="*/ 192857 h 1249652"/>
                  <a:gd name="connsiteX2" fmla="*/ 1572027 w 1912805"/>
                  <a:gd name="connsiteY2" fmla="*/ 192857 h 1249652"/>
                  <a:gd name="connsiteX3" fmla="*/ 1572027 w 1912805"/>
                  <a:gd name="connsiteY3" fmla="*/ 48 h 1249652"/>
                  <a:gd name="connsiteX4" fmla="*/ 1572077 w 1912805"/>
                  <a:gd name="connsiteY4" fmla="*/ 51 h 1249652"/>
                  <a:gd name="connsiteX5" fmla="*/ 1912805 w 1912805"/>
                  <a:gd name="connsiteY5" fmla="*/ 344319 h 1249652"/>
                  <a:gd name="connsiteX6" fmla="*/ 1572269 w 1912805"/>
                  <a:gd name="connsiteY6" fmla="*/ 688394 h 1249652"/>
                  <a:gd name="connsiteX7" fmla="*/ 1572027 w 1912805"/>
                  <a:gd name="connsiteY7" fmla="*/ 688378 h 1249652"/>
                  <a:gd name="connsiteX8" fmla="*/ 1571187 w 1912805"/>
                  <a:gd name="connsiteY8" fmla="*/ 688323 h 1249652"/>
                  <a:gd name="connsiteX9" fmla="*/ 680119 w 1912805"/>
                  <a:gd name="connsiteY9" fmla="*/ 1125886 h 1249652"/>
                  <a:gd name="connsiteX10" fmla="*/ 597116 w 1912805"/>
                  <a:gd name="connsiteY10" fmla="*/ 1249652 h 1249652"/>
                  <a:gd name="connsiteX11" fmla="*/ 596504 w 1912805"/>
                  <a:gd name="connsiteY11" fmla="*/ 1249300 h 1249652"/>
                  <a:gd name="connsiteX12" fmla="*/ 468858 w 1912805"/>
                  <a:gd name="connsiteY12" fmla="*/ 785198 h 1249652"/>
                  <a:gd name="connsiteX13" fmla="*/ 3986 w 1912805"/>
                  <a:gd name="connsiteY13" fmla="*/ 907902 h 1249652"/>
                  <a:gd name="connsiteX14" fmla="*/ 0 w 1912805"/>
                  <a:gd name="connsiteY14" fmla="*/ 905604 h 1249652"/>
                  <a:gd name="connsiteX15" fmla="*/ 1571187 w 1912805"/>
                  <a:gd name="connsiteY15" fmla="*/ 0 h 1249652"/>
                  <a:gd name="connsiteX0" fmla="*/ 1571187 w 1912805"/>
                  <a:gd name="connsiteY0" fmla="*/ 0 h 1249652"/>
                  <a:gd name="connsiteX1" fmla="*/ 1571187 w 1912805"/>
                  <a:gd name="connsiteY1" fmla="*/ 192857 h 1249652"/>
                  <a:gd name="connsiteX2" fmla="*/ 1572027 w 1912805"/>
                  <a:gd name="connsiteY2" fmla="*/ 48 h 1249652"/>
                  <a:gd name="connsiteX3" fmla="*/ 1572077 w 1912805"/>
                  <a:gd name="connsiteY3" fmla="*/ 51 h 1249652"/>
                  <a:gd name="connsiteX4" fmla="*/ 1912805 w 1912805"/>
                  <a:gd name="connsiteY4" fmla="*/ 344319 h 1249652"/>
                  <a:gd name="connsiteX5" fmla="*/ 1572269 w 1912805"/>
                  <a:gd name="connsiteY5" fmla="*/ 688394 h 1249652"/>
                  <a:gd name="connsiteX6" fmla="*/ 1572027 w 1912805"/>
                  <a:gd name="connsiteY6" fmla="*/ 688378 h 1249652"/>
                  <a:gd name="connsiteX7" fmla="*/ 1571187 w 1912805"/>
                  <a:gd name="connsiteY7" fmla="*/ 688323 h 1249652"/>
                  <a:gd name="connsiteX8" fmla="*/ 680119 w 1912805"/>
                  <a:gd name="connsiteY8" fmla="*/ 1125886 h 1249652"/>
                  <a:gd name="connsiteX9" fmla="*/ 597116 w 1912805"/>
                  <a:gd name="connsiteY9" fmla="*/ 1249652 h 1249652"/>
                  <a:gd name="connsiteX10" fmla="*/ 596504 w 1912805"/>
                  <a:gd name="connsiteY10" fmla="*/ 1249300 h 1249652"/>
                  <a:gd name="connsiteX11" fmla="*/ 468858 w 1912805"/>
                  <a:gd name="connsiteY11" fmla="*/ 785198 h 1249652"/>
                  <a:gd name="connsiteX12" fmla="*/ 3986 w 1912805"/>
                  <a:gd name="connsiteY12" fmla="*/ 907902 h 1249652"/>
                  <a:gd name="connsiteX13" fmla="*/ 0 w 1912805"/>
                  <a:gd name="connsiteY13" fmla="*/ 905604 h 1249652"/>
                  <a:gd name="connsiteX14" fmla="*/ 1571187 w 1912805"/>
                  <a:gd name="connsiteY14" fmla="*/ 0 h 1249652"/>
                  <a:gd name="connsiteX0" fmla="*/ 1571187 w 1912805"/>
                  <a:gd name="connsiteY0" fmla="*/ 0 h 1249652"/>
                  <a:gd name="connsiteX1" fmla="*/ 1572027 w 1912805"/>
                  <a:gd name="connsiteY1" fmla="*/ 48 h 1249652"/>
                  <a:gd name="connsiteX2" fmla="*/ 1572077 w 1912805"/>
                  <a:gd name="connsiteY2" fmla="*/ 51 h 1249652"/>
                  <a:gd name="connsiteX3" fmla="*/ 1912805 w 1912805"/>
                  <a:gd name="connsiteY3" fmla="*/ 344319 h 1249652"/>
                  <a:gd name="connsiteX4" fmla="*/ 1572269 w 1912805"/>
                  <a:gd name="connsiteY4" fmla="*/ 688394 h 1249652"/>
                  <a:gd name="connsiteX5" fmla="*/ 1572027 w 1912805"/>
                  <a:gd name="connsiteY5" fmla="*/ 688378 h 1249652"/>
                  <a:gd name="connsiteX6" fmla="*/ 1571187 w 1912805"/>
                  <a:gd name="connsiteY6" fmla="*/ 688323 h 1249652"/>
                  <a:gd name="connsiteX7" fmla="*/ 680119 w 1912805"/>
                  <a:gd name="connsiteY7" fmla="*/ 1125886 h 1249652"/>
                  <a:gd name="connsiteX8" fmla="*/ 597116 w 1912805"/>
                  <a:gd name="connsiteY8" fmla="*/ 1249652 h 1249652"/>
                  <a:gd name="connsiteX9" fmla="*/ 596504 w 1912805"/>
                  <a:gd name="connsiteY9" fmla="*/ 1249300 h 1249652"/>
                  <a:gd name="connsiteX10" fmla="*/ 468858 w 1912805"/>
                  <a:gd name="connsiteY10" fmla="*/ 785198 h 1249652"/>
                  <a:gd name="connsiteX11" fmla="*/ 3986 w 1912805"/>
                  <a:gd name="connsiteY11" fmla="*/ 907902 h 1249652"/>
                  <a:gd name="connsiteX12" fmla="*/ 0 w 1912805"/>
                  <a:gd name="connsiteY12" fmla="*/ 905604 h 1249652"/>
                  <a:gd name="connsiteX13" fmla="*/ 1571187 w 1912805"/>
                  <a:gd name="connsiteY13"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3986 w 1922232"/>
                  <a:gd name="connsiteY11" fmla="*/ 907902 h 1249652"/>
                  <a:gd name="connsiteX12" fmla="*/ 0 w 1922232"/>
                  <a:gd name="connsiteY12" fmla="*/ 905604 h 1249652"/>
                  <a:gd name="connsiteX13" fmla="*/ 1571187 w 1922232"/>
                  <a:gd name="connsiteY13"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0 w 1922232"/>
                  <a:gd name="connsiteY11" fmla="*/ 905604 h 1249652"/>
                  <a:gd name="connsiteX12" fmla="*/ 1571187 w 1922232"/>
                  <a:gd name="connsiteY12" fmla="*/ 0 h 1249652"/>
                  <a:gd name="connsiteX0" fmla="*/ 1571187 w 1922232"/>
                  <a:gd name="connsiteY0" fmla="*/ 0 h 1249652"/>
                  <a:gd name="connsiteX1" fmla="*/ 1572027 w 1922232"/>
                  <a:gd name="connsiteY1" fmla="*/ 48 h 1249652"/>
                  <a:gd name="connsiteX2" fmla="*/ 1572077 w 1922232"/>
                  <a:gd name="connsiteY2" fmla="*/ 51 h 1249652"/>
                  <a:gd name="connsiteX3" fmla="*/ 1922232 w 1922232"/>
                  <a:gd name="connsiteY3" fmla="*/ 350603 h 1249652"/>
                  <a:gd name="connsiteX4" fmla="*/ 1572269 w 1922232"/>
                  <a:gd name="connsiteY4" fmla="*/ 688394 h 1249652"/>
                  <a:gd name="connsiteX5" fmla="*/ 1572027 w 1922232"/>
                  <a:gd name="connsiteY5" fmla="*/ 688378 h 1249652"/>
                  <a:gd name="connsiteX6" fmla="*/ 1571187 w 1922232"/>
                  <a:gd name="connsiteY6" fmla="*/ 688323 h 1249652"/>
                  <a:gd name="connsiteX7" fmla="*/ 680119 w 1922232"/>
                  <a:gd name="connsiteY7" fmla="*/ 1125886 h 1249652"/>
                  <a:gd name="connsiteX8" fmla="*/ 597116 w 1922232"/>
                  <a:gd name="connsiteY8" fmla="*/ 1249652 h 1249652"/>
                  <a:gd name="connsiteX9" fmla="*/ 596504 w 1922232"/>
                  <a:gd name="connsiteY9" fmla="*/ 1249300 h 1249652"/>
                  <a:gd name="connsiteX10" fmla="*/ 468858 w 1922232"/>
                  <a:gd name="connsiteY10" fmla="*/ 785198 h 1249652"/>
                  <a:gd name="connsiteX11" fmla="*/ 0 w 1922232"/>
                  <a:gd name="connsiteY11" fmla="*/ 910367 h 1249652"/>
                  <a:gd name="connsiteX12" fmla="*/ 1571187 w 1922232"/>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07985 h 1249652"/>
                  <a:gd name="connsiteX12" fmla="*/ 1573569 w 1924614"/>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07985 h 1249652"/>
                  <a:gd name="connsiteX12" fmla="*/ 1573569 w 1924614"/>
                  <a:gd name="connsiteY12" fmla="*/ 0 h 1249652"/>
                  <a:gd name="connsiteX0" fmla="*/ 1573569 w 1924614"/>
                  <a:gd name="connsiteY0" fmla="*/ 0 h 1249652"/>
                  <a:gd name="connsiteX1" fmla="*/ 1574409 w 1924614"/>
                  <a:gd name="connsiteY1" fmla="*/ 48 h 1249652"/>
                  <a:gd name="connsiteX2" fmla="*/ 1574459 w 1924614"/>
                  <a:gd name="connsiteY2" fmla="*/ 51 h 1249652"/>
                  <a:gd name="connsiteX3" fmla="*/ 1924614 w 1924614"/>
                  <a:gd name="connsiteY3" fmla="*/ 350603 h 1249652"/>
                  <a:gd name="connsiteX4" fmla="*/ 1574651 w 1924614"/>
                  <a:gd name="connsiteY4" fmla="*/ 688394 h 1249652"/>
                  <a:gd name="connsiteX5" fmla="*/ 1574409 w 1924614"/>
                  <a:gd name="connsiteY5" fmla="*/ 688378 h 1249652"/>
                  <a:gd name="connsiteX6" fmla="*/ 1573569 w 1924614"/>
                  <a:gd name="connsiteY6" fmla="*/ 688323 h 1249652"/>
                  <a:gd name="connsiteX7" fmla="*/ 682501 w 1924614"/>
                  <a:gd name="connsiteY7" fmla="*/ 1125886 h 1249652"/>
                  <a:gd name="connsiteX8" fmla="*/ 599498 w 1924614"/>
                  <a:gd name="connsiteY8" fmla="*/ 1249652 h 1249652"/>
                  <a:gd name="connsiteX9" fmla="*/ 598886 w 1924614"/>
                  <a:gd name="connsiteY9" fmla="*/ 1249300 h 1249652"/>
                  <a:gd name="connsiteX10" fmla="*/ 471240 w 1924614"/>
                  <a:gd name="connsiteY10" fmla="*/ 785198 h 1249652"/>
                  <a:gd name="connsiteX11" fmla="*/ 0 w 1924614"/>
                  <a:gd name="connsiteY11" fmla="*/ 912748 h 1249652"/>
                  <a:gd name="connsiteX12" fmla="*/ 1573569 w 1924614"/>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2748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5130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85544 w 1926995"/>
                  <a:gd name="connsiteY4" fmla="*/ 672333 h 1249652"/>
                  <a:gd name="connsiteX5" fmla="*/ 1577032 w 1926995"/>
                  <a:gd name="connsiteY5" fmla="*/ 688394 h 1249652"/>
                  <a:gd name="connsiteX6" fmla="*/ 1576790 w 1926995"/>
                  <a:gd name="connsiteY6" fmla="*/ 688378 h 1249652"/>
                  <a:gd name="connsiteX7" fmla="*/ 1575950 w 1926995"/>
                  <a:gd name="connsiteY7" fmla="*/ 688323 h 1249652"/>
                  <a:gd name="connsiteX8" fmla="*/ 684882 w 1926995"/>
                  <a:gd name="connsiteY8" fmla="*/ 1125886 h 1249652"/>
                  <a:gd name="connsiteX9" fmla="*/ 601879 w 1926995"/>
                  <a:gd name="connsiteY9" fmla="*/ 1249652 h 1249652"/>
                  <a:gd name="connsiteX10" fmla="*/ 601267 w 1926995"/>
                  <a:gd name="connsiteY10" fmla="*/ 1249300 h 1249652"/>
                  <a:gd name="connsiteX11" fmla="*/ 473621 w 1926995"/>
                  <a:gd name="connsiteY11" fmla="*/ 785198 h 1249652"/>
                  <a:gd name="connsiteX12" fmla="*/ 0 w 1926995"/>
                  <a:gd name="connsiteY12" fmla="*/ 910367 h 1249652"/>
                  <a:gd name="connsiteX13" fmla="*/ 1575950 w 1926995"/>
                  <a:gd name="connsiteY13"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75950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76790 w 1926995"/>
                  <a:gd name="connsiteY5" fmla="*/ 688378 h 1249652"/>
                  <a:gd name="connsiteX6" fmla="*/ 1580713 w 1926995"/>
                  <a:gd name="connsiteY6" fmla="*/ 688323 h 1249652"/>
                  <a:gd name="connsiteX7" fmla="*/ 684882 w 1926995"/>
                  <a:gd name="connsiteY7" fmla="*/ 1125886 h 1249652"/>
                  <a:gd name="connsiteX8" fmla="*/ 601879 w 1926995"/>
                  <a:gd name="connsiteY8" fmla="*/ 1249652 h 1249652"/>
                  <a:gd name="connsiteX9" fmla="*/ 601267 w 1926995"/>
                  <a:gd name="connsiteY9" fmla="*/ 1249300 h 1249652"/>
                  <a:gd name="connsiteX10" fmla="*/ 473621 w 1926995"/>
                  <a:gd name="connsiteY10" fmla="*/ 785198 h 1249652"/>
                  <a:gd name="connsiteX11" fmla="*/ 0 w 1926995"/>
                  <a:gd name="connsiteY11" fmla="*/ 910367 h 1249652"/>
                  <a:gd name="connsiteX12" fmla="*/ 1575950 w 1926995"/>
                  <a:gd name="connsiteY12"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80713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85475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77032 w 1926995"/>
                  <a:gd name="connsiteY4" fmla="*/ 688394 h 1249652"/>
                  <a:gd name="connsiteX5" fmla="*/ 1590238 w 1926995"/>
                  <a:gd name="connsiteY5" fmla="*/ 688323 h 1249652"/>
                  <a:gd name="connsiteX6" fmla="*/ 684882 w 1926995"/>
                  <a:gd name="connsiteY6" fmla="*/ 1125886 h 1249652"/>
                  <a:gd name="connsiteX7" fmla="*/ 601879 w 1926995"/>
                  <a:gd name="connsiteY7" fmla="*/ 1249652 h 1249652"/>
                  <a:gd name="connsiteX8" fmla="*/ 601267 w 1926995"/>
                  <a:gd name="connsiteY8" fmla="*/ 1249300 h 1249652"/>
                  <a:gd name="connsiteX9" fmla="*/ 473621 w 1926995"/>
                  <a:gd name="connsiteY9" fmla="*/ 785198 h 1249652"/>
                  <a:gd name="connsiteX10" fmla="*/ 0 w 1926995"/>
                  <a:gd name="connsiteY10" fmla="*/ 910367 h 1249652"/>
                  <a:gd name="connsiteX11" fmla="*/ 1575950 w 1926995"/>
                  <a:gd name="connsiteY11"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90238 w 1926995"/>
                  <a:gd name="connsiteY4" fmla="*/ 688323 h 1249652"/>
                  <a:gd name="connsiteX5" fmla="*/ 684882 w 1926995"/>
                  <a:gd name="connsiteY5" fmla="*/ 1125886 h 1249652"/>
                  <a:gd name="connsiteX6" fmla="*/ 601879 w 1926995"/>
                  <a:gd name="connsiteY6" fmla="*/ 1249652 h 1249652"/>
                  <a:gd name="connsiteX7" fmla="*/ 601267 w 1926995"/>
                  <a:gd name="connsiteY7" fmla="*/ 1249300 h 1249652"/>
                  <a:gd name="connsiteX8" fmla="*/ 473621 w 1926995"/>
                  <a:gd name="connsiteY8" fmla="*/ 785198 h 1249652"/>
                  <a:gd name="connsiteX9" fmla="*/ 0 w 1926995"/>
                  <a:gd name="connsiteY9" fmla="*/ 910367 h 1249652"/>
                  <a:gd name="connsiteX10" fmla="*/ 1575950 w 1926995"/>
                  <a:gd name="connsiteY10" fmla="*/ 0 h 1249652"/>
                  <a:gd name="connsiteX0" fmla="*/ 1575950 w 1926995"/>
                  <a:gd name="connsiteY0" fmla="*/ 0 h 1249652"/>
                  <a:gd name="connsiteX1" fmla="*/ 1576790 w 1926995"/>
                  <a:gd name="connsiteY1" fmla="*/ 48 h 1249652"/>
                  <a:gd name="connsiteX2" fmla="*/ 1576840 w 1926995"/>
                  <a:gd name="connsiteY2" fmla="*/ 51 h 1249652"/>
                  <a:gd name="connsiteX3" fmla="*/ 1926995 w 1926995"/>
                  <a:gd name="connsiteY3" fmla="*/ 350603 h 1249652"/>
                  <a:gd name="connsiteX4" fmla="*/ 1585475 w 1926995"/>
                  <a:gd name="connsiteY4" fmla="*/ 688323 h 1249652"/>
                  <a:gd name="connsiteX5" fmla="*/ 684882 w 1926995"/>
                  <a:gd name="connsiteY5" fmla="*/ 1125886 h 1249652"/>
                  <a:gd name="connsiteX6" fmla="*/ 601879 w 1926995"/>
                  <a:gd name="connsiteY6" fmla="*/ 1249652 h 1249652"/>
                  <a:gd name="connsiteX7" fmla="*/ 601267 w 1926995"/>
                  <a:gd name="connsiteY7" fmla="*/ 1249300 h 1249652"/>
                  <a:gd name="connsiteX8" fmla="*/ 473621 w 1926995"/>
                  <a:gd name="connsiteY8" fmla="*/ 785198 h 1249652"/>
                  <a:gd name="connsiteX9" fmla="*/ 0 w 1926995"/>
                  <a:gd name="connsiteY9" fmla="*/ 910367 h 1249652"/>
                  <a:gd name="connsiteX10" fmla="*/ 1575950 w 1926995"/>
                  <a:gd name="connsiteY10" fmla="*/ 0 h 124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6995" h="1249652">
                    <a:moveTo>
                      <a:pt x="1575950" y="0"/>
                    </a:moveTo>
                    <a:lnTo>
                      <a:pt x="1576790" y="48"/>
                    </a:lnTo>
                    <a:lnTo>
                      <a:pt x="1576840" y="51"/>
                    </a:lnTo>
                    <a:lnTo>
                      <a:pt x="1926995" y="350603"/>
                    </a:lnTo>
                    <a:lnTo>
                      <a:pt x="1585475" y="688323"/>
                    </a:lnTo>
                    <a:cubicBezTo>
                      <a:pt x="1233859" y="688323"/>
                      <a:pt x="896090" y="852164"/>
                      <a:pt x="684882" y="1125886"/>
                    </a:cubicBezTo>
                    <a:lnTo>
                      <a:pt x="601879" y="1249652"/>
                    </a:lnTo>
                    <a:lnTo>
                      <a:pt x="601267" y="1249300"/>
                    </a:lnTo>
                    <a:lnTo>
                      <a:pt x="473621" y="785198"/>
                    </a:lnTo>
                    <a:cubicBezTo>
                      <a:pt x="316541" y="826127"/>
                      <a:pt x="166605" y="871819"/>
                      <a:pt x="0" y="910367"/>
                    </a:cubicBezTo>
                    <a:cubicBezTo>
                      <a:pt x="324111" y="350057"/>
                      <a:pt x="927843" y="0"/>
                      <a:pt x="1575950" y="0"/>
                    </a:cubicBez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56" name="Freeform 358">
                <a:extLst>
                  <a:ext uri="{FF2B5EF4-FFF2-40B4-BE49-F238E27FC236}">
                    <a16:creationId xmlns:a16="http://schemas.microsoft.com/office/drawing/2014/main" id="{8AB88DA3-3C7D-4BFA-9A71-01871CEF0012}"/>
                  </a:ext>
                </a:extLst>
              </p:cNvPr>
              <p:cNvSpPr>
                <a:spLocks/>
              </p:cNvSpPr>
              <p:nvPr/>
            </p:nvSpPr>
            <p:spPr bwMode="auto">
              <a:xfrm>
                <a:off x="2731403" y="2570454"/>
                <a:ext cx="841509" cy="1931762"/>
              </a:xfrm>
              <a:custGeom>
                <a:avLst/>
                <a:gdLst>
                  <a:gd name="connsiteX0" fmla="*/ 712899 w 841509"/>
                  <a:gd name="connsiteY0" fmla="*/ 0 h 1931762"/>
                  <a:gd name="connsiteX1" fmla="*/ 840545 w 841509"/>
                  <a:gd name="connsiteY1" fmla="*/ 464102 h 1931762"/>
                  <a:gd name="connsiteX2" fmla="*/ 841157 w 841509"/>
                  <a:gd name="connsiteY2" fmla="*/ 464454 h 1931762"/>
                  <a:gd name="connsiteX3" fmla="*/ 841509 w 841509"/>
                  <a:gd name="connsiteY3" fmla="*/ 464657 h 1931762"/>
                  <a:gd name="connsiteX4" fmla="*/ 840988 w 841509"/>
                  <a:gd name="connsiteY4" fmla="*/ 465712 h 1931762"/>
                  <a:gd name="connsiteX5" fmla="*/ 841369 w 841509"/>
                  <a:gd name="connsiteY5" fmla="*/ 467098 h 1931762"/>
                  <a:gd name="connsiteX6" fmla="*/ 840540 w 841509"/>
                  <a:gd name="connsiteY6" fmla="*/ 466620 h 1931762"/>
                  <a:gd name="connsiteX7" fmla="*/ 775491 w 841509"/>
                  <a:gd name="connsiteY7" fmla="*/ 598393 h 1931762"/>
                  <a:gd name="connsiteX8" fmla="*/ 841509 w 841509"/>
                  <a:gd name="connsiteY8" fmla="*/ 1587674 h 1931762"/>
                  <a:gd name="connsiteX9" fmla="*/ 841160 w 841509"/>
                  <a:gd name="connsiteY9" fmla="*/ 1587875 h 1931762"/>
                  <a:gd name="connsiteX10" fmla="*/ 841011 w 841509"/>
                  <a:gd name="connsiteY10" fmla="*/ 1587653 h 1931762"/>
                  <a:gd name="connsiteX11" fmla="*/ 838598 w 841509"/>
                  <a:gd name="connsiteY11" fmla="*/ 1589046 h 1931762"/>
                  <a:gd name="connsiteX12" fmla="*/ 380436 w 841509"/>
                  <a:gd name="connsiteY12" fmla="*/ 1470315 h 1931762"/>
                  <a:gd name="connsiteX13" fmla="*/ 247381 w 841509"/>
                  <a:gd name="connsiteY13" fmla="*/ 1929520 h 1931762"/>
                  <a:gd name="connsiteX14" fmla="*/ 243484 w 841509"/>
                  <a:gd name="connsiteY14" fmla="*/ 1931762 h 1931762"/>
                  <a:gd name="connsiteX15" fmla="*/ 243484 w 841509"/>
                  <a:gd name="connsiteY15" fmla="*/ 120455 h 1931762"/>
                  <a:gd name="connsiteX16" fmla="*/ 247591 w 841509"/>
                  <a:gd name="connsiteY16" fmla="*/ 122819 h 1931762"/>
                  <a:gd name="connsiteX17" fmla="*/ 248027 w 841509"/>
                  <a:gd name="connsiteY17" fmla="*/ 122704 h 193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509" h="1931762">
                    <a:moveTo>
                      <a:pt x="712899" y="0"/>
                    </a:moveTo>
                    <a:lnTo>
                      <a:pt x="840545" y="464102"/>
                    </a:lnTo>
                    <a:lnTo>
                      <a:pt x="841157" y="464454"/>
                    </a:lnTo>
                    <a:lnTo>
                      <a:pt x="841509" y="464657"/>
                    </a:lnTo>
                    <a:lnTo>
                      <a:pt x="840988" y="465712"/>
                    </a:lnTo>
                    <a:lnTo>
                      <a:pt x="841369" y="467098"/>
                    </a:lnTo>
                    <a:lnTo>
                      <a:pt x="840540" y="466620"/>
                    </a:lnTo>
                    <a:lnTo>
                      <a:pt x="775491" y="598393"/>
                    </a:lnTo>
                    <a:cubicBezTo>
                      <a:pt x="643455" y="917809"/>
                      <a:pt x="665461" y="1283623"/>
                      <a:pt x="841509" y="1587674"/>
                    </a:cubicBezTo>
                    <a:lnTo>
                      <a:pt x="841160" y="1587875"/>
                    </a:lnTo>
                    <a:lnTo>
                      <a:pt x="841011" y="1587653"/>
                    </a:lnTo>
                    <a:lnTo>
                      <a:pt x="838598" y="1589046"/>
                    </a:lnTo>
                    <a:lnTo>
                      <a:pt x="380436" y="1470315"/>
                    </a:lnTo>
                    <a:lnTo>
                      <a:pt x="247381" y="1929520"/>
                    </a:lnTo>
                    <a:lnTo>
                      <a:pt x="243484" y="1931762"/>
                    </a:lnTo>
                    <a:cubicBezTo>
                      <a:pt x="-81161" y="1371387"/>
                      <a:pt x="-81161" y="680831"/>
                      <a:pt x="243484" y="120455"/>
                    </a:cubicBezTo>
                    <a:lnTo>
                      <a:pt x="247591" y="122819"/>
                    </a:lnTo>
                    <a:lnTo>
                      <a:pt x="248027" y="122704"/>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latin typeface="Arial" panose="020B0604020202020204" pitchFamily="34" charset="0"/>
                  <a:cs typeface="Arial" panose="020B0604020202020204" pitchFamily="34" charset="0"/>
                </a:endParaRPr>
              </a:p>
            </p:txBody>
          </p:sp>
          <p:sp>
            <p:nvSpPr>
              <p:cNvPr id="57" name="Freeform 352">
                <a:extLst>
                  <a:ext uri="{FF2B5EF4-FFF2-40B4-BE49-F238E27FC236}">
                    <a16:creationId xmlns:a16="http://schemas.microsoft.com/office/drawing/2014/main" id="{19883376-64EF-4C72-A13B-CEBA549D3DEB}"/>
                  </a:ext>
                </a:extLst>
              </p:cNvPr>
              <p:cNvSpPr>
                <a:spLocks/>
              </p:cNvSpPr>
              <p:nvPr/>
            </p:nvSpPr>
            <p:spPr bwMode="auto">
              <a:xfrm>
                <a:off x="2975444" y="4036007"/>
                <a:ext cx="1571187" cy="1373756"/>
              </a:xfrm>
              <a:custGeom>
                <a:avLst/>
                <a:gdLst>
                  <a:gd name="connsiteX0" fmla="*/ 136395 w 1571187"/>
                  <a:gd name="connsiteY0" fmla="*/ 0 h 1368993"/>
                  <a:gd name="connsiteX1" fmla="*/ 594557 w 1571187"/>
                  <a:gd name="connsiteY1" fmla="*/ 118731 h 1368993"/>
                  <a:gd name="connsiteX2" fmla="*/ 596970 w 1571187"/>
                  <a:gd name="connsiteY2" fmla="*/ 117338 h 1368993"/>
                  <a:gd name="connsiteX3" fmla="*/ 597119 w 1571187"/>
                  <a:gd name="connsiteY3" fmla="*/ 117560 h 1368993"/>
                  <a:gd name="connsiteX4" fmla="*/ 598606 w 1571187"/>
                  <a:gd name="connsiteY4" fmla="*/ 119780 h 1368993"/>
                  <a:gd name="connsiteX5" fmla="*/ 680092 w 1571187"/>
                  <a:gd name="connsiteY5" fmla="*/ 241373 h 1368993"/>
                  <a:gd name="connsiteX6" fmla="*/ 1440633 w 1571187"/>
                  <a:gd name="connsiteY6" fmla="*/ 672040 h 1368993"/>
                  <a:gd name="connsiteX7" fmla="*/ 1569737 w 1571187"/>
                  <a:gd name="connsiteY7" fmla="*/ 679546 h 1368993"/>
                  <a:gd name="connsiteX8" fmla="*/ 1230340 w 1571187"/>
                  <a:gd name="connsiteY8" fmla="*/ 1022469 h 1368993"/>
                  <a:gd name="connsiteX9" fmla="*/ 1571118 w 1571187"/>
                  <a:gd name="connsiteY9" fmla="*/ 1366788 h 1368993"/>
                  <a:gd name="connsiteX10" fmla="*/ 1571118 w 1571187"/>
                  <a:gd name="connsiteY10" fmla="*/ 679626 h 1368993"/>
                  <a:gd name="connsiteX11" fmla="*/ 1571187 w 1571187"/>
                  <a:gd name="connsiteY11" fmla="*/ 679630 h 1368993"/>
                  <a:gd name="connsiteX12" fmla="*/ 1571187 w 1571187"/>
                  <a:gd name="connsiteY12" fmla="*/ 1368993 h 1368993"/>
                  <a:gd name="connsiteX13" fmla="*/ 133994 w 1571187"/>
                  <a:gd name="connsiteY13" fmla="*/ 662105 h 1368993"/>
                  <a:gd name="connsiteX14" fmla="*/ 2183 w 1571187"/>
                  <a:gd name="connsiteY14" fmla="*/ 465279 h 1368993"/>
                  <a:gd name="connsiteX15" fmla="*/ 1460 w 1571187"/>
                  <a:gd name="connsiteY15" fmla="*/ 465689 h 1368993"/>
                  <a:gd name="connsiteX16" fmla="*/ 1762 w 1571187"/>
                  <a:gd name="connsiteY16" fmla="*/ 464650 h 1368993"/>
                  <a:gd name="connsiteX17" fmla="*/ 0 w 1571187"/>
                  <a:gd name="connsiteY17" fmla="*/ 462020 h 1368993"/>
                  <a:gd name="connsiteX18" fmla="*/ 3031 w 1571187"/>
                  <a:gd name="connsiteY18" fmla="*/ 460270 h 1368993"/>
                  <a:gd name="connsiteX19" fmla="*/ 3340 w 1571187"/>
                  <a:gd name="connsiteY19" fmla="*/ 459205 h 1368993"/>
                  <a:gd name="connsiteX0" fmla="*/ 136395 w 1571187"/>
                  <a:gd name="connsiteY0" fmla="*/ 0 h 1368993"/>
                  <a:gd name="connsiteX1" fmla="*/ 594557 w 1571187"/>
                  <a:gd name="connsiteY1" fmla="*/ 118731 h 1368993"/>
                  <a:gd name="connsiteX2" fmla="*/ 596970 w 1571187"/>
                  <a:gd name="connsiteY2" fmla="*/ 117338 h 1368993"/>
                  <a:gd name="connsiteX3" fmla="*/ 597119 w 1571187"/>
                  <a:gd name="connsiteY3" fmla="*/ 117560 h 1368993"/>
                  <a:gd name="connsiteX4" fmla="*/ 680092 w 1571187"/>
                  <a:gd name="connsiteY4" fmla="*/ 241373 h 1368993"/>
                  <a:gd name="connsiteX5" fmla="*/ 1440633 w 1571187"/>
                  <a:gd name="connsiteY5" fmla="*/ 672040 h 1368993"/>
                  <a:gd name="connsiteX6" fmla="*/ 1569737 w 1571187"/>
                  <a:gd name="connsiteY6" fmla="*/ 679546 h 1368993"/>
                  <a:gd name="connsiteX7" fmla="*/ 1230340 w 1571187"/>
                  <a:gd name="connsiteY7" fmla="*/ 1022469 h 1368993"/>
                  <a:gd name="connsiteX8" fmla="*/ 1571118 w 1571187"/>
                  <a:gd name="connsiteY8" fmla="*/ 1366788 h 1368993"/>
                  <a:gd name="connsiteX9" fmla="*/ 1571118 w 1571187"/>
                  <a:gd name="connsiteY9" fmla="*/ 679626 h 1368993"/>
                  <a:gd name="connsiteX10" fmla="*/ 1571187 w 1571187"/>
                  <a:gd name="connsiteY10" fmla="*/ 679630 h 1368993"/>
                  <a:gd name="connsiteX11" fmla="*/ 1571187 w 1571187"/>
                  <a:gd name="connsiteY11" fmla="*/ 1368993 h 1368993"/>
                  <a:gd name="connsiteX12" fmla="*/ 133994 w 1571187"/>
                  <a:gd name="connsiteY12" fmla="*/ 662105 h 1368993"/>
                  <a:gd name="connsiteX13" fmla="*/ 2183 w 1571187"/>
                  <a:gd name="connsiteY13" fmla="*/ 465279 h 1368993"/>
                  <a:gd name="connsiteX14" fmla="*/ 1460 w 1571187"/>
                  <a:gd name="connsiteY14" fmla="*/ 465689 h 1368993"/>
                  <a:gd name="connsiteX15" fmla="*/ 1762 w 1571187"/>
                  <a:gd name="connsiteY15" fmla="*/ 464650 h 1368993"/>
                  <a:gd name="connsiteX16" fmla="*/ 0 w 1571187"/>
                  <a:gd name="connsiteY16" fmla="*/ 462020 h 1368993"/>
                  <a:gd name="connsiteX17" fmla="*/ 3031 w 1571187"/>
                  <a:gd name="connsiteY17" fmla="*/ 460270 h 1368993"/>
                  <a:gd name="connsiteX18" fmla="*/ 3340 w 1571187"/>
                  <a:gd name="connsiteY18" fmla="*/ 459205 h 1368993"/>
                  <a:gd name="connsiteX19" fmla="*/ 136395 w 1571187"/>
                  <a:gd name="connsiteY19" fmla="*/ 0 h 1368993"/>
                  <a:gd name="connsiteX0" fmla="*/ 136395 w 1571187"/>
                  <a:gd name="connsiteY0" fmla="*/ 0 h 1368993"/>
                  <a:gd name="connsiteX1" fmla="*/ 594557 w 1571187"/>
                  <a:gd name="connsiteY1" fmla="*/ 118731 h 1368993"/>
                  <a:gd name="connsiteX2" fmla="*/ 596970 w 1571187"/>
                  <a:gd name="connsiteY2" fmla="*/ 117338 h 1368993"/>
                  <a:gd name="connsiteX3" fmla="*/ 680092 w 1571187"/>
                  <a:gd name="connsiteY3" fmla="*/ 241373 h 1368993"/>
                  <a:gd name="connsiteX4" fmla="*/ 1440633 w 1571187"/>
                  <a:gd name="connsiteY4" fmla="*/ 672040 h 1368993"/>
                  <a:gd name="connsiteX5" fmla="*/ 1569737 w 1571187"/>
                  <a:gd name="connsiteY5" fmla="*/ 679546 h 1368993"/>
                  <a:gd name="connsiteX6" fmla="*/ 1230340 w 1571187"/>
                  <a:gd name="connsiteY6" fmla="*/ 1022469 h 1368993"/>
                  <a:gd name="connsiteX7" fmla="*/ 1571118 w 1571187"/>
                  <a:gd name="connsiteY7" fmla="*/ 1366788 h 1368993"/>
                  <a:gd name="connsiteX8" fmla="*/ 1571118 w 1571187"/>
                  <a:gd name="connsiteY8" fmla="*/ 679626 h 1368993"/>
                  <a:gd name="connsiteX9" fmla="*/ 1571187 w 1571187"/>
                  <a:gd name="connsiteY9" fmla="*/ 679630 h 1368993"/>
                  <a:gd name="connsiteX10" fmla="*/ 1571187 w 1571187"/>
                  <a:gd name="connsiteY10" fmla="*/ 1368993 h 1368993"/>
                  <a:gd name="connsiteX11" fmla="*/ 133994 w 1571187"/>
                  <a:gd name="connsiteY11" fmla="*/ 662105 h 1368993"/>
                  <a:gd name="connsiteX12" fmla="*/ 2183 w 1571187"/>
                  <a:gd name="connsiteY12" fmla="*/ 465279 h 1368993"/>
                  <a:gd name="connsiteX13" fmla="*/ 1460 w 1571187"/>
                  <a:gd name="connsiteY13" fmla="*/ 465689 h 1368993"/>
                  <a:gd name="connsiteX14" fmla="*/ 1762 w 1571187"/>
                  <a:gd name="connsiteY14" fmla="*/ 464650 h 1368993"/>
                  <a:gd name="connsiteX15" fmla="*/ 0 w 1571187"/>
                  <a:gd name="connsiteY15" fmla="*/ 462020 h 1368993"/>
                  <a:gd name="connsiteX16" fmla="*/ 3031 w 1571187"/>
                  <a:gd name="connsiteY16" fmla="*/ 460270 h 1368993"/>
                  <a:gd name="connsiteX17" fmla="*/ 3340 w 1571187"/>
                  <a:gd name="connsiteY17" fmla="*/ 459205 h 1368993"/>
                  <a:gd name="connsiteX18" fmla="*/ 136395 w 1571187"/>
                  <a:gd name="connsiteY18" fmla="*/ 0 h 1368993"/>
                  <a:gd name="connsiteX0" fmla="*/ 136395 w 1571187"/>
                  <a:gd name="connsiteY0" fmla="*/ 0 h 1368993"/>
                  <a:gd name="connsiteX1" fmla="*/ 594557 w 1571187"/>
                  <a:gd name="connsiteY1" fmla="*/ 118731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68993"/>
                  <a:gd name="connsiteX1" fmla="*/ 594557 w 1571187"/>
                  <a:gd name="connsiteY1" fmla="*/ 116349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68993"/>
                  <a:gd name="connsiteX1" fmla="*/ 594557 w 1571187"/>
                  <a:gd name="connsiteY1" fmla="*/ 113967 h 1368993"/>
                  <a:gd name="connsiteX2" fmla="*/ 680092 w 1571187"/>
                  <a:gd name="connsiteY2" fmla="*/ 241373 h 1368993"/>
                  <a:gd name="connsiteX3" fmla="*/ 1440633 w 1571187"/>
                  <a:gd name="connsiteY3" fmla="*/ 672040 h 1368993"/>
                  <a:gd name="connsiteX4" fmla="*/ 1569737 w 1571187"/>
                  <a:gd name="connsiteY4" fmla="*/ 679546 h 1368993"/>
                  <a:gd name="connsiteX5" fmla="*/ 1230340 w 1571187"/>
                  <a:gd name="connsiteY5" fmla="*/ 1022469 h 1368993"/>
                  <a:gd name="connsiteX6" fmla="*/ 1571118 w 1571187"/>
                  <a:gd name="connsiteY6" fmla="*/ 1366788 h 1368993"/>
                  <a:gd name="connsiteX7" fmla="*/ 1571118 w 1571187"/>
                  <a:gd name="connsiteY7" fmla="*/ 679626 h 1368993"/>
                  <a:gd name="connsiteX8" fmla="*/ 1571187 w 1571187"/>
                  <a:gd name="connsiteY8" fmla="*/ 679630 h 1368993"/>
                  <a:gd name="connsiteX9" fmla="*/ 1571187 w 1571187"/>
                  <a:gd name="connsiteY9" fmla="*/ 1368993 h 1368993"/>
                  <a:gd name="connsiteX10" fmla="*/ 133994 w 1571187"/>
                  <a:gd name="connsiteY10" fmla="*/ 662105 h 1368993"/>
                  <a:gd name="connsiteX11" fmla="*/ 2183 w 1571187"/>
                  <a:gd name="connsiteY11" fmla="*/ 465279 h 1368993"/>
                  <a:gd name="connsiteX12" fmla="*/ 1460 w 1571187"/>
                  <a:gd name="connsiteY12" fmla="*/ 465689 h 1368993"/>
                  <a:gd name="connsiteX13" fmla="*/ 1762 w 1571187"/>
                  <a:gd name="connsiteY13" fmla="*/ 464650 h 1368993"/>
                  <a:gd name="connsiteX14" fmla="*/ 0 w 1571187"/>
                  <a:gd name="connsiteY14" fmla="*/ 462020 h 1368993"/>
                  <a:gd name="connsiteX15" fmla="*/ 3031 w 1571187"/>
                  <a:gd name="connsiteY15" fmla="*/ 460270 h 1368993"/>
                  <a:gd name="connsiteX16" fmla="*/ 3340 w 1571187"/>
                  <a:gd name="connsiteY16" fmla="*/ 459205 h 1368993"/>
                  <a:gd name="connsiteX17" fmla="*/ 136395 w 1571187"/>
                  <a:gd name="connsiteY17" fmla="*/ 0 h 1368993"/>
                  <a:gd name="connsiteX0" fmla="*/ 136395 w 1571187"/>
                  <a:gd name="connsiteY0" fmla="*/ 0 h 1373756"/>
                  <a:gd name="connsiteX1" fmla="*/ 594557 w 1571187"/>
                  <a:gd name="connsiteY1" fmla="*/ 118730 h 1373756"/>
                  <a:gd name="connsiteX2" fmla="*/ 680092 w 1571187"/>
                  <a:gd name="connsiteY2" fmla="*/ 246136 h 1373756"/>
                  <a:gd name="connsiteX3" fmla="*/ 1440633 w 1571187"/>
                  <a:gd name="connsiteY3" fmla="*/ 676803 h 1373756"/>
                  <a:gd name="connsiteX4" fmla="*/ 1569737 w 1571187"/>
                  <a:gd name="connsiteY4" fmla="*/ 684309 h 1373756"/>
                  <a:gd name="connsiteX5" fmla="*/ 1230340 w 1571187"/>
                  <a:gd name="connsiteY5" fmla="*/ 1027232 h 1373756"/>
                  <a:gd name="connsiteX6" fmla="*/ 1571118 w 1571187"/>
                  <a:gd name="connsiteY6" fmla="*/ 1371551 h 1373756"/>
                  <a:gd name="connsiteX7" fmla="*/ 1571118 w 1571187"/>
                  <a:gd name="connsiteY7" fmla="*/ 684389 h 1373756"/>
                  <a:gd name="connsiteX8" fmla="*/ 1571187 w 1571187"/>
                  <a:gd name="connsiteY8" fmla="*/ 684393 h 1373756"/>
                  <a:gd name="connsiteX9" fmla="*/ 1571187 w 1571187"/>
                  <a:gd name="connsiteY9" fmla="*/ 1373756 h 1373756"/>
                  <a:gd name="connsiteX10" fmla="*/ 133994 w 1571187"/>
                  <a:gd name="connsiteY10" fmla="*/ 666868 h 1373756"/>
                  <a:gd name="connsiteX11" fmla="*/ 2183 w 1571187"/>
                  <a:gd name="connsiteY11" fmla="*/ 470042 h 1373756"/>
                  <a:gd name="connsiteX12" fmla="*/ 1460 w 1571187"/>
                  <a:gd name="connsiteY12" fmla="*/ 470452 h 1373756"/>
                  <a:gd name="connsiteX13" fmla="*/ 1762 w 1571187"/>
                  <a:gd name="connsiteY13" fmla="*/ 469413 h 1373756"/>
                  <a:gd name="connsiteX14" fmla="*/ 0 w 1571187"/>
                  <a:gd name="connsiteY14" fmla="*/ 466783 h 1373756"/>
                  <a:gd name="connsiteX15" fmla="*/ 3031 w 1571187"/>
                  <a:gd name="connsiteY15" fmla="*/ 465033 h 1373756"/>
                  <a:gd name="connsiteX16" fmla="*/ 3340 w 1571187"/>
                  <a:gd name="connsiteY16" fmla="*/ 463968 h 1373756"/>
                  <a:gd name="connsiteX17" fmla="*/ 136395 w 1571187"/>
                  <a:gd name="connsiteY17" fmla="*/ 0 h 1373756"/>
                  <a:gd name="connsiteX0" fmla="*/ 136395 w 1571187"/>
                  <a:gd name="connsiteY0" fmla="*/ 0 h 1373756"/>
                  <a:gd name="connsiteX1" fmla="*/ 594557 w 1571187"/>
                  <a:gd name="connsiteY1" fmla="*/ 113968 h 1373756"/>
                  <a:gd name="connsiteX2" fmla="*/ 680092 w 1571187"/>
                  <a:gd name="connsiteY2" fmla="*/ 246136 h 1373756"/>
                  <a:gd name="connsiteX3" fmla="*/ 1440633 w 1571187"/>
                  <a:gd name="connsiteY3" fmla="*/ 676803 h 1373756"/>
                  <a:gd name="connsiteX4" fmla="*/ 1569737 w 1571187"/>
                  <a:gd name="connsiteY4" fmla="*/ 684309 h 1373756"/>
                  <a:gd name="connsiteX5" fmla="*/ 1230340 w 1571187"/>
                  <a:gd name="connsiteY5" fmla="*/ 1027232 h 1373756"/>
                  <a:gd name="connsiteX6" fmla="*/ 1571118 w 1571187"/>
                  <a:gd name="connsiteY6" fmla="*/ 1371551 h 1373756"/>
                  <a:gd name="connsiteX7" fmla="*/ 1571118 w 1571187"/>
                  <a:gd name="connsiteY7" fmla="*/ 684389 h 1373756"/>
                  <a:gd name="connsiteX8" fmla="*/ 1571187 w 1571187"/>
                  <a:gd name="connsiteY8" fmla="*/ 684393 h 1373756"/>
                  <a:gd name="connsiteX9" fmla="*/ 1571187 w 1571187"/>
                  <a:gd name="connsiteY9" fmla="*/ 1373756 h 1373756"/>
                  <a:gd name="connsiteX10" fmla="*/ 133994 w 1571187"/>
                  <a:gd name="connsiteY10" fmla="*/ 666868 h 1373756"/>
                  <a:gd name="connsiteX11" fmla="*/ 2183 w 1571187"/>
                  <a:gd name="connsiteY11" fmla="*/ 470042 h 1373756"/>
                  <a:gd name="connsiteX12" fmla="*/ 1460 w 1571187"/>
                  <a:gd name="connsiteY12" fmla="*/ 470452 h 1373756"/>
                  <a:gd name="connsiteX13" fmla="*/ 1762 w 1571187"/>
                  <a:gd name="connsiteY13" fmla="*/ 469413 h 1373756"/>
                  <a:gd name="connsiteX14" fmla="*/ 0 w 1571187"/>
                  <a:gd name="connsiteY14" fmla="*/ 466783 h 1373756"/>
                  <a:gd name="connsiteX15" fmla="*/ 3031 w 1571187"/>
                  <a:gd name="connsiteY15" fmla="*/ 465033 h 1373756"/>
                  <a:gd name="connsiteX16" fmla="*/ 3340 w 1571187"/>
                  <a:gd name="connsiteY16" fmla="*/ 463968 h 1373756"/>
                  <a:gd name="connsiteX17" fmla="*/ 136395 w 1571187"/>
                  <a:gd name="connsiteY17" fmla="*/ 0 h 137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1187" h="1373756">
                    <a:moveTo>
                      <a:pt x="136395" y="0"/>
                    </a:moveTo>
                    <a:lnTo>
                      <a:pt x="594557" y="113968"/>
                    </a:lnTo>
                    <a:lnTo>
                      <a:pt x="680092" y="246136"/>
                    </a:lnTo>
                    <a:cubicBezTo>
                      <a:pt x="864978" y="485957"/>
                      <a:pt x="1139409" y="641631"/>
                      <a:pt x="1440633" y="676803"/>
                    </a:cubicBezTo>
                    <a:lnTo>
                      <a:pt x="1569737" y="684309"/>
                    </a:lnTo>
                    <a:lnTo>
                      <a:pt x="1230340" y="1027232"/>
                    </a:lnTo>
                    <a:lnTo>
                      <a:pt x="1571118" y="1371551"/>
                    </a:lnTo>
                    <a:lnTo>
                      <a:pt x="1571118" y="684389"/>
                    </a:lnTo>
                    <a:cubicBezTo>
                      <a:pt x="1571141" y="684390"/>
                      <a:pt x="1571164" y="684392"/>
                      <a:pt x="1571187" y="684393"/>
                    </a:cubicBezTo>
                    <a:lnTo>
                      <a:pt x="1571187" y="1373756"/>
                    </a:lnTo>
                    <a:cubicBezTo>
                      <a:pt x="1004151" y="1373756"/>
                      <a:pt x="474653" y="1108991"/>
                      <a:pt x="133994" y="666868"/>
                    </a:cubicBezTo>
                    <a:lnTo>
                      <a:pt x="2183" y="470042"/>
                    </a:lnTo>
                    <a:lnTo>
                      <a:pt x="1460" y="470452"/>
                    </a:lnTo>
                    <a:cubicBezTo>
                      <a:pt x="1561" y="470106"/>
                      <a:pt x="1661" y="469759"/>
                      <a:pt x="1762" y="469413"/>
                    </a:cubicBezTo>
                    <a:lnTo>
                      <a:pt x="0" y="466783"/>
                    </a:lnTo>
                    <a:lnTo>
                      <a:pt x="3031" y="465033"/>
                    </a:lnTo>
                    <a:lnTo>
                      <a:pt x="3340" y="463968"/>
                    </a:lnTo>
                    <a:lnTo>
                      <a:pt x="136395" y="0"/>
                    </a:ln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58" name="Freeform 340">
                <a:extLst>
                  <a:ext uri="{FF2B5EF4-FFF2-40B4-BE49-F238E27FC236}">
                    <a16:creationId xmlns:a16="http://schemas.microsoft.com/office/drawing/2014/main" id="{BA9B94F5-3E62-4BFB-A912-41606F695A76}"/>
                  </a:ext>
                </a:extLst>
              </p:cNvPr>
              <p:cNvSpPr>
                <a:spLocks/>
              </p:cNvSpPr>
              <p:nvPr/>
            </p:nvSpPr>
            <p:spPr bwMode="auto">
              <a:xfrm>
                <a:off x="4189732" y="4160295"/>
                <a:ext cx="1916798" cy="1251557"/>
              </a:xfrm>
              <a:custGeom>
                <a:avLst/>
                <a:gdLst>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778 w 1912035"/>
                  <a:gd name="connsiteY12" fmla="*/ 764408 h 1251557"/>
                  <a:gd name="connsiteX13" fmla="*/ 340848 w 1912035"/>
                  <a:gd name="connsiteY13" fmla="*/ 764408 h 1251557"/>
                  <a:gd name="connsiteX14" fmla="*/ 340848 w 1912035"/>
                  <a:gd name="connsiteY14" fmla="*/ 562194 h 1251557"/>
                  <a:gd name="connsiteX15" fmla="*/ 1231889 w 1912035"/>
                  <a:gd name="connsiteY15" fmla="*/ 123937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778 w 1912035"/>
                  <a:gd name="connsiteY12" fmla="*/ 764408 h 1251557"/>
                  <a:gd name="connsiteX13" fmla="*/ 340848 w 1912035"/>
                  <a:gd name="connsiteY13" fmla="*/ 562194 h 1251557"/>
                  <a:gd name="connsiteX14" fmla="*/ 1231889 w 1912035"/>
                  <a:gd name="connsiteY14" fmla="*/ 123937 h 1251557"/>
                  <a:gd name="connsiteX15" fmla="*/ 1314860 w 1912035"/>
                  <a:gd name="connsiteY15"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934491 h 1251557"/>
                  <a:gd name="connsiteX8" fmla="*/ 340778 w 1912035"/>
                  <a:gd name="connsiteY8" fmla="*/ 1249352 h 1251557"/>
                  <a:gd name="connsiteX9" fmla="*/ 0 w 1912035"/>
                  <a:gd name="connsiteY9" fmla="*/ 905033 h 1251557"/>
                  <a:gd name="connsiteX10" fmla="*/ 339397 w 1912035"/>
                  <a:gd name="connsiteY10" fmla="*/ 562110 h 1251557"/>
                  <a:gd name="connsiteX11" fmla="*/ 340778 w 1912035"/>
                  <a:gd name="connsiteY11" fmla="*/ 562190 h 1251557"/>
                  <a:gd name="connsiteX12" fmla="*/ 340848 w 1912035"/>
                  <a:gd name="connsiteY12" fmla="*/ 562194 h 1251557"/>
                  <a:gd name="connsiteX13" fmla="*/ 1231889 w 1912035"/>
                  <a:gd name="connsiteY13" fmla="*/ 123937 h 1251557"/>
                  <a:gd name="connsiteX14" fmla="*/ 1314860 w 1912035"/>
                  <a:gd name="connsiteY14"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848 w 1912035"/>
                  <a:gd name="connsiteY6" fmla="*/ 934491 h 1251557"/>
                  <a:gd name="connsiteX7" fmla="*/ 340778 w 1912035"/>
                  <a:gd name="connsiteY7" fmla="*/ 1249352 h 1251557"/>
                  <a:gd name="connsiteX8" fmla="*/ 0 w 1912035"/>
                  <a:gd name="connsiteY8" fmla="*/ 905033 h 1251557"/>
                  <a:gd name="connsiteX9" fmla="*/ 339397 w 1912035"/>
                  <a:gd name="connsiteY9" fmla="*/ 562110 h 1251557"/>
                  <a:gd name="connsiteX10" fmla="*/ 340778 w 1912035"/>
                  <a:gd name="connsiteY10" fmla="*/ 562190 h 1251557"/>
                  <a:gd name="connsiteX11" fmla="*/ 340848 w 1912035"/>
                  <a:gd name="connsiteY11" fmla="*/ 562194 h 1251557"/>
                  <a:gd name="connsiteX12" fmla="*/ 1231889 w 1912035"/>
                  <a:gd name="connsiteY12" fmla="*/ 123937 h 1251557"/>
                  <a:gd name="connsiteX13" fmla="*/ 1314860 w 1912035"/>
                  <a:gd name="connsiteY13" fmla="*/ 0 h 1251557"/>
                  <a:gd name="connsiteX0" fmla="*/ 1314860 w 1912035"/>
                  <a:gd name="connsiteY0" fmla="*/ 0 h 1251557"/>
                  <a:gd name="connsiteX1" fmla="*/ 1319476 w 1912035"/>
                  <a:gd name="connsiteY1" fmla="*/ 2657 h 1251557"/>
                  <a:gd name="connsiteX2" fmla="*/ 1445312 w 1912035"/>
                  <a:gd name="connsiteY2" fmla="*/ 462756 h 1251557"/>
                  <a:gd name="connsiteX3" fmla="*/ 1906911 w 1912035"/>
                  <a:gd name="connsiteY3" fmla="*/ 341626 h 1251557"/>
                  <a:gd name="connsiteX4" fmla="*/ 1912035 w 1912035"/>
                  <a:gd name="connsiteY4" fmla="*/ 344584 h 1251557"/>
                  <a:gd name="connsiteX5" fmla="*/ 340848 w 1912035"/>
                  <a:gd name="connsiteY5" fmla="*/ 1251557 h 1251557"/>
                  <a:gd name="connsiteX6" fmla="*/ 340778 w 1912035"/>
                  <a:gd name="connsiteY6" fmla="*/ 1249352 h 1251557"/>
                  <a:gd name="connsiteX7" fmla="*/ 0 w 1912035"/>
                  <a:gd name="connsiteY7" fmla="*/ 905033 h 1251557"/>
                  <a:gd name="connsiteX8" fmla="*/ 339397 w 1912035"/>
                  <a:gd name="connsiteY8" fmla="*/ 562110 h 1251557"/>
                  <a:gd name="connsiteX9" fmla="*/ 340778 w 1912035"/>
                  <a:gd name="connsiteY9" fmla="*/ 562190 h 1251557"/>
                  <a:gd name="connsiteX10" fmla="*/ 340848 w 1912035"/>
                  <a:gd name="connsiteY10" fmla="*/ 562194 h 1251557"/>
                  <a:gd name="connsiteX11" fmla="*/ 1231889 w 1912035"/>
                  <a:gd name="connsiteY11" fmla="*/ 123937 h 1251557"/>
                  <a:gd name="connsiteX12" fmla="*/ 1314860 w 1912035"/>
                  <a:gd name="connsiteY12" fmla="*/ 0 h 1251557"/>
                  <a:gd name="connsiteX0" fmla="*/ 1319623 w 1916798"/>
                  <a:gd name="connsiteY0" fmla="*/ 0 h 1251557"/>
                  <a:gd name="connsiteX1" fmla="*/ 1324239 w 1916798"/>
                  <a:gd name="connsiteY1" fmla="*/ 2657 h 1251557"/>
                  <a:gd name="connsiteX2" fmla="*/ 1450075 w 1916798"/>
                  <a:gd name="connsiteY2" fmla="*/ 462756 h 1251557"/>
                  <a:gd name="connsiteX3" fmla="*/ 1911674 w 1916798"/>
                  <a:gd name="connsiteY3" fmla="*/ 341626 h 1251557"/>
                  <a:gd name="connsiteX4" fmla="*/ 1916798 w 1916798"/>
                  <a:gd name="connsiteY4" fmla="*/ 344584 h 1251557"/>
                  <a:gd name="connsiteX5" fmla="*/ 345611 w 1916798"/>
                  <a:gd name="connsiteY5" fmla="*/ 1251557 h 1251557"/>
                  <a:gd name="connsiteX6" fmla="*/ 345541 w 1916798"/>
                  <a:gd name="connsiteY6" fmla="*/ 1249352 h 1251557"/>
                  <a:gd name="connsiteX7" fmla="*/ 0 w 1916798"/>
                  <a:gd name="connsiteY7" fmla="*/ 902652 h 1251557"/>
                  <a:gd name="connsiteX8" fmla="*/ 344160 w 1916798"/>
                  <a:gd name="connsiteY8" fmla="*/ 562110 h 1251557"/>
                  <a:gd name="connsiteX9" fmla="*/ 345541 w 1916798"/>
                  <a:gd name="connsiteY9" fmla="*/ 562190 h 1251557"/>
                  <a:gd name="connsiteX10" fmla="*/ 345611 w 1916798"/>
                  <a:gd name="connsiteY10" fmla="*/ 562194 h 1251557"/>
                  <a:gd name="connsiteX11" fmla="*/ 1236652 w 1916798"/>
                  <a:gd name="connsiteY11" fmla="*/ 123937 h 1251557"/>
                  <a:gd name="connsiteX12" fmla="*/ 1319623 w 1916798"/>
                  <a:gd name="connsiteY12" fmla="*/ 0 h 12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6798" h="1251557">
                    <a:moveTo>
                      <a:pt x="1319623" y="0"/>
                    </a:moveTo>
                    <a:lnTo>
                      <a:pt x="1324239" y="2657"/>
                    </a:lnTo>
                    <a:lnTo>
                      <a:pt x="1450075" y="462756"/>
                    </a:lnTo>
                    <a:lnTo>
                      <a:pt x="1911674" y="341626"/>
                    </a:lnTo>
                    <a:lnTo>
                      <a:pt x="1916798" y="344584"/>
                    </a:lnTo>
                    <a:cubicBezTo>
                      <a:pt x="1592711" y="905741"/>
                      <a:pt x="993785" y="1251557"/>
                      <a:pt x="345611" y="1251557"/>
                    </a:cubicBezTo>
                    <a:cubicBezTo>
                      <a:pt x="345588" y="1250822"/>
                      <a:pt x="345564" y="1250087"/>
                      <a:pt x="345541" y="1249352"/>
                    </a:cubicBezTo>
                    <a:lnTo>
                      <a:pt x="0" y="902652"/>
                    </a:lnTo>
                    <a:lnTo>
                      <a:pt x="344160" y="562110"/>
                    </a:lnTo>
                    <a:lnTo>
                      <a:pt x="345541" y="562190"/>
                    </a:lnTo>
                    <a:cubicBezTo>
                      <a:pt x="345564" y="562191"/>
                      <a:pt x="345588" y="562193"/>
                      <a:pt x="345611" y="562194"/>
                    </a:cubicBezTo>
                    <a:cubicBezTo>
                      <a:pt x="697301" y="562194"/>
                      <a:pt x="1025534" y="398019"/>
                      <a:pt x="1236652" y="123937"/>
                    </a:cubicBezTo>
                    <a:lnTo>
                      <a:pt x="1319623" y="0"/>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59" name="Freeform 335">
                <a:extLst>
                  <a:ext uri="{FF2B5EF4-FFF2-40B4-BE49-F238E27FC236}">
                    <a16:creationId xmlns:a16="http://schemas.microsoft.com/office/drawing/2014/main" id="{FB2E0D94-61B5-4018-9A45-1953A1744F78}"/>
                  </a:ext>
                </a:extLst>
              </p:cNvPr>
              <p:cNvSpPr>
                <a:spLocks/>
              </p:cNvSpPr>
              <p:nvPr/>
            </p:nvSpPr>
            <p:spPr bwMode="auto">
              <a:xfrm>
                <a:off x="5497781" y="2691836"/>
                <a:ext cx="841509" cy="1996224"/>
              </a:xfrm>
              <a:custGeom>
                <a:avLst/>
                <a:gdLst>
                  <a:gd name="connsiteX0" fmla="*/ 598065 w 841518"/>
                  <a:gd name="connsiteY0" fmla="*/ 0 h 1930051"/>
                  <a:gd name="connsiteX1" fmla="*/ 598065 w 841518"/>
                  <a:gd name="connsiteY1" fmla="*/ 1811307 h 1930051"/>
                  <a:gd name="connsiteX2" fmla="*/ 593425 w 841518"/>
                  <a:gd name="connsiteY2" fmla="*/ 1808637 h 1930051"/>
                  <a:gd name="connsiteX3" fmla="*/ 592345 w 841518"/>
                  <a:gd name="connsiteY3" fmla="*/ 1808921 h 1930051"/>
                  <a:gd name="connsiteX4" fmla="*/ 592345 w 841518"/>
                  <a:gd name="connsiteY4" fmla="*/ 1808921 h 1930051"/>
                  <a:gd name="connsiteX5" fmla="*/ 130746 w 841518"/>
                  <a:gd name="connsiteY5" fmla="*/ 1930051 h 1930051"/>
                  <a:gd name="connsiteX6" fmla="*/ 4910 w 841518"/>
                  <a:gd name="connsiteY6" fmla="*/ 1469952 h 1930051"/>
                  <a:gd name="connsiteX7" fmla="*/ 294 w 841518"/>
                  <a:gd name="connsiteY7" fmla="*/ 1467295 h 1930051"/>
                  <a:gd name="connsiteX8" fmla="*/ 359 w 841518"/>
                  <a:gd name="connsiteY8" fmla="*/ 1467198 h 1930051"/>
                  <a:gd name="connsiteX9" fmla="*/ 358 w 841518"/>
                  <a:gd name="connsiteY9" fmla="*/ 1467197 h 1930051"/>
                  <a:gd name="connsiteX10" fmla="*/ 293 w 841518"/>
                  <a:gd name="connsiteY10" fmla="*/ 1467295 h 1930051"/>
                  <a:gd name="connsiteX11" fmla="*/ 0 w 841518"/>
                  <a:gd name="connsiteY11" fmla="*/ 1467127 h 1930051"/>
                  <a:gd name="connsiteX12" fmla="*/ 0 w 841518"/>
                  <a:gd name="connsiteY12" fmla="*/ 344180 h 1930051"/>
                  <a:gd name="connsiteX13" fmla="*/ 293 w 841518"/>
                  <a:gd name="connsiteY13" fmla="*/ 344011 h 1930051"/>
                  <a:gd name="connsiteX14" fmla="*/ 358 w 841518"/>
                  <a:gd name="connsiteY14" fmla="*/ 344110 h 1930051"/>
                  <a:gd name="connsiteX15" fmla="*/ 4489 w 841518"/>
                  <a:gd name="connsiteY15" fmla="*/ 341729 h 1930051"/>
                  <a:gd name="connsiteX16" fmla="*/ 469618 w 841518"/>
                  <a:gd name="connsiteY16" fmla="*/ 463787 h 1930051"/>
                  <a:gd name="connsiteX17" fmla="*/ 596164 w 841518"/>
                  <a:gd name="connsiteY17" fmla="*/ 1094 h 193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518" h="1930051">
                    <a:moveTo>
                      <a:pt x="598065" y="0"/>
                    </a:moveTo>
                    <a:cubicBezTo>
                      <a:pt x="922670" y="560341"/>
                      <a:pt x="922670" y="1250967"/>
                      <a:pt x="598065" y="1811307"/>
                    </a:cubicBezTo>
                    <a:lnTo>
                      <a:pt x="593425" y="1808637"/>
                    </a:lnTo>
                    <a:lnTo>
                      <a:pt x="592345" y="1808921"/>
                    </a:lnTo>
                    <a:lnTo>
                      <a:pt x="592345" y="1808921"/>
                    </a:lnTo>
                    <a:lnTo>
                      <a:pt x="130746" y="1930051"/>
                    </a:lnTo>
                    <a:lnTo>
                      <a:pt x="4910" y="1469952"/>
                    </a:lnTo>
                    <a:lnTo>
                      <a:pt x="294" y="1467295"/>
                    </a:lnTo>
                    <a:lnTo>
                      <a:pt x="359" y="1467198"/>
                    </a:lnTo>
                    <a:lnTo>
                      <a:pt x="358" y="1467197"/>
                    </a:lnTo>
                    <a:lnTo>
                      <a:pt x="293" y="1467295"/>
                    </a:lnTo>
                    <a:lnTo>
                      <a:pt x="0" y="1467127"/>
                    </a:lnTo>
                    <a:cubicBezTo>
                      <a:pt x="201401" y="1119775"/>
                      <a:pt x="201401" y="691532"/>
                      <a:pt x="0" y="344180"/>
                    </a:cubicBezTo>
                    <a:lnTo>
                      <a:pt x="293" y="344011"/>
                    </a:lnTo>
                    <a:lnTo>
                      <a:pt x="358" y="344110"/>
                    </a:lnTo>
                    <a:lnTo>
                      <a:pt x="4489" y="341729"/>
                    </a:lnTo>
                    <a:lnTo>
                      <a:pt x="469618" y="463787"/>
                    </a:lnTo>
                    <a:lnTo>
                      <a:pt x="596164" y="1094"/>
                    </a:lnTo>
                    <a:close/>
                  </a:path>
                </a:pathLst>
              </a:custGeom>
              <a:solidFill>
                <a:srgbClr val="1890AD"/>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latin typeface="Arial" panose="020B0604020202020204" pitchFamily="34" charset="0"/>
                  <a:cs typeface="Arial" panose="020B0604020202020204" pitchFamily="34" charset="0"/>
                </a:endParaRPr>
              </a:p>
            </p:txBody>
          </p:sp>
          <p:sp>
            <p:nvSpPr>
              <p:cNvPr id="60" name="Freeform 331">
                <a:extLst>
                  <a:ext uri="{FF2B5EF4-FFF2-40B4-BE49-F238E27FC236}">
                    <a16:creationId xmlns:a16="http://schemas.microsoft.com/office/drawing/2014/main" id="{ECCE4F91-6F1A-40BE-A132-94CCF82FC099}"/>
                  </a:ext>
                </a:extLst>
              </p:cNvPr>
              <p:cNvSpPr>
                <a:spLocks/>
              </p:cNvSpPr>
              <p:nvPr/>
            </p:nvSpPr>
            <p:spPr bwMode="auto">
              <a:xfrm>
                <a:off x="4547521" y="1807886"/>
                <a:ext cx="1570930" cy="1378916"/>
              </a:xfrm>
              <a:custGeom>
                <a:avLst/>
                <a:gdLst>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1187311 w 1570298"/>
                  <a:gd name="connsiteY16" fmla="*/ 1126353 h 1369391"/>
                  <a:gd name="connsiteX17" fmla="*/ 1187311 w 1570298"/>
                  <a:gd name="connsiteY17" fmla="*/ 1126351 h 1369391"/>
                  <a:gd name="connsiteX18" fmla="*/ 973123 w 1570298"/>
                  <a:gd name="connsiteY18" fmla="*/ 1249614 h 1369391"/>
                  <a:gd name="connsiteX19" fmla="*/ 901350 w 1570298"/>
                  <a:gd name="connsiteY19" fmla="*/ 1140632 h 1369391"/>
                  <a:gd name="connsiteX20" fmla="*/ 148126 w 1570298"/>
                  <a:gd name="connsiteY20" fmla="*/ 698149 h 1369391"/>
                  <a:gd name="connsiteX21" fmla="*/ 192 w 1570298"/>
                  <a:gd name="connsiteY21" fmla="*/ 688343 h 1369391"/>
                  <a:gd name="connsiteX22" fmla="*/ 340728 w 1570298"/>
                  <a:gd name="connsiteY22" fmla="*/ 344268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1187311 w 1570298"/>
                  <a:gd name="connsiteY16" fmla="*/ 1126353 h 1369391"/>
                  <a:gd name="connsiteX17" fmla="*/ 973123 w 1570298"/>
                  <a:gd name="connsiteY17" fmla="*/ 1249614 h 1369391"/>
                  <a:gd name="connsiteX18" fmla="*/ 901350 w 1570298"/>
                  <a:gd name="connsiteY18" fmla="*/ 1140632 h 1369391"/>
                  <a:gd name="connsiteX19" fmla="*/ 148126 w 1570298"/>
                  <a:gd name="connsiteY19" fmla="*/ 698149 h 1369391"/>
                  <a:gd name="connsiteX20" fmla="*/ 192 w 1570298"/>
                  <a:gd name="connsiteY20" fmla="*/ 688343 h 1369391"/>
                  <a:gd name="connsiteX21" fmla="*/ 340728 w 1570298"/>
                  <a:gd name="connsiteY21" fmla="*/ 344268 h 1369391"/>
                  <a:gd name="connsiteX22" fmla="*/ 0 w 1570298"/>
                  <a:gd name="connsiteY22"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393589 w 1570298"/>
                  <a:gd name="connsiteY10" fmla="*/ 1007642 h 1369391"/>
                  <a:gd name="connsiteX11" fmla="*/ 1568995 w 1570298"/>
                  <a:gd name="connsiteY11" fmla="*/ 906698 h 1369391"/>
                  <a:gd name="connsiteX12" fmla="*/ 1442449 w 1570298"/>
                  <a:gd name="connsiteY12" fmla="*/ 1369391 h 1369391"/>
                  <a:gd name="connsiteX13" fmla="*/ 977320 w 1570298"/>
                  <a:gd name="connsiteY13" fmla="*/ 1247333 h 1369391"/>
                  <a:gd name="connsiteX14" fmla="*/ 973189 w 1570298"/>
                  <a:gd name="connsiteY14" fmla="*/ 1249714 h 1369391"/>
                  <a:gd name="connsiteX15" fmla="*/ 973124 w 1570298"/>
                  <a:gd name="connsiteY15" fmla="*/ 1249615 h 1369391"/>
                  <a:gd name="connsiteX16" fmla="*/ 973123 w 1570298"/>
                  <a:gd name="connsiteY16" fmla="*/ 1249614 h 1369391"/>
                  <a:gd name="connsiteX17" fmla="*/ 901350 w 1570298"/>
                  <a:gd name="connsiteY17" fmla="*/ 1140632 h 1369391"/>
                  <a:gd name="connsiteX18" fmla="*/ 148126 w 1570298"/>
                  <a:gd name="connsiteY18" fmla="*/ 698149 h 1369391"/>
                  <a:gd name="connsiteX19" fmla="*/ 192 w 1570298"/>
                  <a:gd name="connsiteY19" fmla="*/ 688343 h 1369391"/>
                  <a:gd name="connsiteX20" fmla="*/ 340728 w 1570298"/>
                  <a:gd name="connsiteY20" fmla="*/ 344268 h 1369391"/>
                  <a:gd name="connsiteX21" fmla="*/ 0 w 1570298"/>
                  <a:gd name="connsiteY21"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393589 w 1570298"/>
                  <a:gd name="connsiteY9" fmla="*/ 1007641 h 1369391"/>
                  <a:gd name="connsiteX10" fmla="*/ 1568995 w 1570298"/>
                  <a:gd name="connsiteY10" fmla="*/ 906698 h 1369391"/>
                  <a:gd name="connsiteX11" fmla="*/ 1442449 w 1570298"/>
                  <a:gd name="connsiteY11" fmla="*/ 1369391 h 1369391"/>
                  <a:gd name="connsiteX12" fmla="*/ 977320 w 1570298"/>
                  <a:gd name="connsiteY12" fmla="*/ 1247333 h 1369391"/>
                  <a:gd name="connsiteX13" fmla="*/ 973189 w 1570298"/>
                  <a:gd name="connsiteY13" fmla="*/ 1249714 h 1369391"/>
                  <a:gd name="connsiteX14" fmla="*/ 973124 w 1570298"/>
                  <a:gd name="connsiteY14" fmla="*/ 1249615 h 1369391"/>
                  <a:gd name="connsiteX15" fmla="*/ 973123 w 1570298"/>
                  <a:gd name="connsiteY15" fmla="*/ 1249614 h 1369391"/>
                  <a:gd name="connsiteX16" fmla="*/ 901350 w 1570298"/>
                  <a:gd name="connsiteY16" fmla="*/ 1140632 h 1369391"/>
                  <a:gd name="connsiteX17" fmla="*/ 148126 w 1570298"/>
                  <a:gd name="connsiteY17" fmla="*/ 698149 h 1369391"/>
                  <a:gd name="connsiteX18" fmla="*/ 192 w 1570298"/>
                  <a:gd name="connsiteY18" fmla="*/ 688343 h 1369391"/>
                  <a:gd name="connsiteX19" fmla="*/ 340728 w 1570298"/>
                  <a:gd name="connsiteY19" fmla="*/ 344268 h 1369391"/>
                  <a:gd name="connsiteX20" fmla="*/ 0 w 1570298"/>
                  <a:gd name="connsiteY20"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568995 w 1570298"/>
                  <a:gd name="connsiteY9" fmla="*/ 906698 h 1369391"/>
                  <a:gd name="connsiteX10" fmla="*/ 1442449 w 1570298"/>
                  <a:gd name="connsiteY10" fmla="*/ 1369391 h 1369391"/>
                  <a:gd name="connsiteX11" fmla="*/ 977320 w 1570298"/>
                  <a:gd name="connsiteY11" fmla="*/ 1247333 h 1369391"/>
                  <a:gd name="connsiteX12" fmla="*/ 973189 w 1570298"/>
                  <a:gd name="connsiteY12" fmla="*/ 1249714 h 1369391"/>
                  <a:gd name="connsiteX13" fmla="*/ 973124 w 1570298"/>
                  <a:gd name="connsiteY13" fmla="*/ 1249615 h 1369391"/>
                  <a:gd name="connsiteX14" fmla="*/ 973123 w 1570298"/>
                  <a:gd name="connsiteY14" fmla="*/ 1249614 h 1369391"/>
                  <a:gd name="connsiteX15" fmla="*/ 901350 w 1570298"/>
                  <a:gd name="connsiteY15" fmla="*/ 1140632 h 1369391"/>
                  <a:gd name="connsiteX16" fmla="*/ 148126 w 1570298"/>
                  <a:gd name="connsiteY16" fmla="*/ 698149 h 1369391"/>
                  <a:gd name="connsiteX17" fmla="*/ 192 w 1570298"/>
                  <a:gd name="connsiteY17" fmla="*/ 688343 h 1369391"/>
                  <a:gd name="connsiteX18" fmla="*/ 340728 w 1570298"/>
                  <a:gd name="connsiteY18" fmla="*/ 344268 h 1369391"/>
                  <a:gd name="connsiteX19" fmla="*/ 0 w 1570298"/>
                  <a:gd name="connsiteY19"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568994 w 1570298"/>
                  <a:gd name="connsiteY8" fmla="*/ 906697 h 1369391"/>
                  <a:gd name="connsiteX9" fmla="*/ 1442449 w 1570298"/>
                  <a:gd name="connsiteY9" fmla="*/ 1369391 h 1369391"/>
                  <a:gd name="connsiteX10" fmla="*/ 977320 w 1570298"/>
                  <a:gd name="connsiteY10" fmla="*/ 1247333 h 1369391"/>
                  <a:gd name="connsiteX11" fmla="*/ 973189 w 1570298"/>
                  <a:gd name="connsiteY11" fmla="*/ 1249714 h 1369391"/>
                  <a:gd name="connsiteX12" fmla="*/ 973124 w 1570298"/>
                  <a:gd name="connsiteY12" fmla="*/ 1249615 h 1369391"/>
                  <a:gd name="connsiteX13" fmla="*/ 973123 w 1570298"/>
                  <a:gd name="connsiteY13" fmla="*/ 1249614 h 1369391"/>
                  <a:gd name="connsiteX14" fmla="*/ 901350 w 1570298"/>
                  <a:gd name="connsiteY14" fmla="*/ 1140632 h 1369391"/>
                  <a:gd name="connsiteX15" fmla="*/ 148126 w 1570298"/>
                  <a:gd name="connsiteY15" fmla="*/ 698149 h 1369391"/>
                  <a:gd name="connsiteX16" fmla="*/ 192 w 1570298"/>
                  <a:gd name="connsiteY16" fmla="*/ 688343 h 1369391"/>
                  <a:gd name="connsiteX17" fmla="*/ 340728 w 1570298"/>
                  <a:gd name="connsiteY17" fmla="*/ 344268 h 1369391"/>
                  <a:gd name="connsiteX18" fmla="*/ 0 w 1570298"/>
                  <a:gd name="connsiteY18"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569121 w 1570298"/>
                  <a:gd name="connsiteY7" fmla="*/ 906231 h 1369391"/>
                  <a:gd name="connsiteX8" fmla="*/ 1442449 w 1570298"/>
                  <a:gd name="connsiteY8" fmla="*/ 1369391 h 1369391"/>
                  <a:gd name="connsiteX9" fmla="*/ 977320 w 1570298"/>
                  <a:gd name="connsiteY9" fmla="*/ 1247333 h 1369391"/>
                  <a:gd name="connsiteX10" fmla="*/ 973189 w 1570298"/>
                  <a:gd name="connsiteY10" fmla="*/ 1249714 h 1369391"/>
                  <a:gd name="connsiteX11" fmla="*/ 973124 w 1570298"/>
                  <a:gd name="connsiteY11" fmla="*/ 1249615 h 1369391"/>
                  <a:gd name="connsiteX12" fmla="*/ 973123 w 1570298"/>
                  <a:gd name="connsiteY12" fmla="*/ 1249614 h 1369391"/>
                  <a:gd name="connsiteX13" fmla="*/ 901350 w 1570298"/>
                  <a:gd name="connsiteY13" fmla="*/ 1140632 h 1369391"/>
                  <a:gd name="connsiteX14" fmla="*/ 148126 w 1570298"/>
                  <a:gd name="connsiteY14" fmla="*/ 698149 h 1369391"/>
                  <a:gd name="connsiteX15" fmla="*/ 192 w 1570298"/>
                  <a:gd name="connsiteY15" fmla="*/ 688343 h 1369391"/>
                  <a:gd name="connsiteX16" fmla="*/ 340728 w 1570298"/>
                  <a:gd name="connsiteY16" fmla="*/ 344268 h 1369391"/>
                  <a:gd name="connsiteX17" fmla="*/ 0 w 1570298"/>
                  <a:gd name="connsiteY17" fmla="*/ 0 h 1369391"/>
                  <a:gd name="connsiteX0" fmla="*/ 0 w 1570298"/>
                  <a:gd name="connsiteY0" fmla="*/ 0 h 1369391"/>
                  <a:gd name="connsiteX1" fmla="*/ 209731 w 1570298"/>
                  <a:gd name="connsiteY1" fmla="*/ 12170 h 1369391"/>
                  <a:gd name="connsiteX2" fmla="*/ 1436323 w 1570298"/>
                  <a:gd name="connsiteY2" fmla="*/ 705769 h 1369391"/>
                  <a:gd name="connsiteX3" fmla="*/ 1568548 w 1570298"/>
                  <a:gd name="connsiteY3" fmla="*/ 902942 h 1369391"/>
                  <a:gd name="connsiteX4" fmla="*/ 1570248 w 1570298"/>
                  <a:gd name="connsiteY4" fmla="*/ 902108 h 1369391"/>
                  <a:gd name="connsiteX5" fmla="*/ 1569594 w 1570298"/>
                  <a:gd name="connsiteY5" fmla="*/ 904501 h 1369391"/>
                  <a:gd name="connsiteX6" fmla="*/ 1570298 w 1570298"/>
                  <a:gd name="connsiteY6" fmla="*/ 905552 h 1369391"/>
                  <a:gd name="connsiteX7" fmla="*/ 1442449 w 1570298"/>
                  <a:gd name="connsiteY7" fmla="*/ 1369391 h 1369391"/>
                  <a:gd name="connsiteX8" fmla="*/ 977320 w 1570298"/>
                  <a:gd name="connsiteY8" fmla="*/ 1247333 h 1369391"/>
                  <a:gd name="connsiteX9" fmla="*/ 973189 w 1570298"/>
                  <a:gd name="connsiteY9" fmla="*/ 1249714 h 1369391"/>
                  <a:gd name="connsiteX10" fmla="*/ 973124 w 1570298"/>
                  <a:gd name="connsiteY10" fmla="*/ 1249615 h 1369391"/>
                  <a:gd name="connsiteX11" fmla="*/ 973123 w 1570298"/>
                  <a:gd name="connsiteY11" fmla="*/ 1249614 h 1369391"/>
                  <a:gd name="connsiteX12" fmla="*/ 901350 w 1570298"/>
                  <a:gd name="connsiteY12" fmla="*/ 1140632 h 1369391"/>
                  <a:gd name="connsiteX13" fmla="*/ 148126 w 1570298"/>
                  <a:gd name="connsiteY13" fmla="*/ 698149 h 1369391"/>
                  <a:gd name="connsiteX14" fmla="*/ 192 w 1570298"/>
                  <a:gd name="connsiteY14" fmla="*/ 688343 h 1369391"/>
                  <a:gd name="connsiteX15" fmla="*/ 340728 w 1570298"/>
                  <a:gd name="connsiteY15" fmla="*/ 344268 h 1369391"/>
                  <a:gd name="connsiteX16" fmla="*/ 0 w 1570298"/>
                  <a:gd name="connsiteY16" fmla="*/ 0 h 1369391"/>
                  <a:gd name="connsiteX0" fmla="*/ 0 w 1570248"/>
                  <a:gd name="connsiteY0" fmla="*/ 0 h 1369391"/>
                  <a:gd name="connsiteX1" fmla="*/ 209731 w 1570248"/>
                  <a:gd name="connsiteY1" fmla="*/ 12170 h 1369391"/>
                  <a:gd name="connsiteX2" fmla="*/ 1436323 w 1570248"/>
                  <a:gd name="connsiteY2" fmla="*/ 705769 h 1369391"/>
                  <a:gd name="connsiteX3" fmla="*/ 1568548 w 1570248"/>
                  <a:gd name="connsiteY3" fmla="*/ 902942 h 1369391"/>
                  <a:gd name="connsiteX4" fmla="*/ 1570248 w 1570248"/>
                  <a:gd name="connsiteY4" fmla="*/ 902108 h 1369391"/>
                  <a:gd name="connsiteX5" fmla="*/ 1569594 w 1570248"/>
                  <a:gd name="connsiteY5" fmla="*/ 904501 h 1369391"/>
                  <a:gd name="connsiteX6" fmla="*/ 1442449 w 1570248"/>
                  <a:gd name="connsiteY6" fmla="*/ 1369391 h 1369391"/>
                  <a:gd name="connsiteX7" fmla="*/ 977320 w 1570248"/>
                  <a:gd name="connsiteY7" fmla="*/ 1247333 h 1369391"/>
                  <a:gd name="connsiteX8" fmla="*/ 973189 w 1570248"/>
                  <a:gd name="connsiteY8" fmla="*/ 1249714 h 1369391"/>
                  <a:gd name="connsiteX9" fmla="*/ 973124 w 1570248"/>
                  <a:gd name="connsiteY9" fmla="*/ 1249615 h 1369391"/>
                  <a:gd name="connsiteX10" fmla="*/ 973123 w 1570248"/>
                  <a:gd name="connsiteY10" fmla="*/ 1249614 h 1369391"/>
                  <a:gd name="connsiteX11" fmla="*/ 901350 w 1570248"/>
                  <a:gd name="connsiteY11" fmla="*/ 1140632 h 1369391"/>
                  <a:gd name="connsiteX12" fmla="*/ 148126 w 1570248"/>
                  <a:gd name="connsiteY12" fmla="*/ 698149 h 1369391"/>
                  <a:gd name="connsiteX13" fmla="*/ 192 w 1570248"/>
                  <a:gd name="connsiteY13" fmla="*/ 688343 h 1369391"/>
                  <a:gd name="connsiteX14" fmla="*/ 340728 w 1570248"/>
                  <a:gd name="connsiteY14" fmla="*/ 344268 h 1369391"/>
                  <a:gd name="connsiteX15" fmla="*/ 0 w 1570248"/>
                  <a:gd name="connsiteY15" fmla="*/ 0 h 1369391"/>
                  <a:gd name="connsiteX0" fmla="*/ 0 w 1570248"/>
                  <a:gd name="connsiteY0" fmla="*/ 0 h 1369391"/>
                  <a:gd name="connsiteX1" fmla="*/ 209731 w 1570248"/>
                  <a:gd name="connsiteY1" fmla="*/ 12170 h 1369391"/>
                  <a:gd name="connsiteX2" fmla="*/ 1436323 w 1570248"/>
                  <a:gd name="connsiteY2" fmla="*/ 705769 h 1369391"/>
                  <a:gd name="connsiteX3" fmla="*/ 1568548 w 1570248"/>
                  <a:gd name="connsiteY3" fmla="*/ 902942 h 1369391"/>
                  <a:gd name="connsiteX4" fmla="*/ 1570248 w 1570248"/>
                  <a:gd name="connsiteY4" fmla="*/ 902108 h 1369391"/>
                  <a:gd name="connsiteX5" fmla="*/ 1442449 w 1570248"/>
                  <a:gd name="connsiteY5" fmla="*/ 1369391 h 1369391"/>
                  <a:gd name="connsiteX6" fmla="*/ 977320 w 1570248"/>
                  <a:gd name="connsiteY6" fmla="*/ 1247333 h 1369391"/>
                  <a:gd name="connsiteX7" fmla="*/ 973189 w 1570248"/>
                  <a:gd name="connsiteY7" fmla="*/ 1249714 h 1369391"/>
                  <a:gd name="connsiteX8" fmla="*/ 973124 w 1570248"/>
                  <a:gd name="connsiteY8" fmla="*/ 1249615 h 1369391"/>
                  <a:gd name="connsiteX9" fmla="*/ 973123 w 1570248"/>
                  <a:gd name="connsiteY9" fmla="*/ 1249614 h 1369391"/>
                  <a:gd name="connsiteX10" fmla="*/ 901350 w 1570248"/>
                  <a:gd name="connsiteY10" fmla="*/ 1140632 h 1369391"/>
                  <a:gd name="connsiteX11" fmla="*/ 148126 w 1570248"/>
                  <a:gd name="connsiteY11" fmla="*/ 698149 h 1369391"/>
                  <a:gd name="connsiteX12" fmla="*/ 192 w 1570248"/>
                  <a:gd name="connsiteY12" fmla="*/ 688343 h 1369391"/>
                  <a:gd name="connsiteX13" fmla="*/ 340728 w 1570248"/>
                  <a:gd name="connsiteY13" fmla="*/ 344268 h 1369391"/>
                  <a:gd name="connsiteX14" fmla="*/ 0 w 1570248"/>
                  <a:gd name="connsiteY14" fmla="*/ 0 h 1369391"/>
                  <a:gd name="connsiteX0" fmla="*/ 0 w 1568548"/>
                  <a:gd name="connsiteY0" fmla="*/ 0 h 1369391"/>
                  <a:gd name="connsiteX1" fmla="*/ 209731 w 1568548"/>
                  <a:gd name="connsiteY1" fmla="*/ 12170 h 1369391"/>
                  <a:gd name="connsiteX2" fmla="*/ 1436323 w 1568548"/>
                  <a:gd name="connsiteY2" fmla="*/ 705769 h 1369391"/>
                  <a:gd name="connsiteX3" fmla="*/ 1568548 w 1568548"/>
                  <a:gd name="connsiteY3" fmla="*/ 902942 h 1369391"/>
                  <a:gd name="connsiteX4" fmla="*/ 1442449 w 1568548"/>
                  <a:gd name="connsiteY4" fmla="*/ 1369391 h 1369391"/>
                  <a:gd name="connsiteX5" fmla="*/ 977320 w 1568548"/>
                  <a:gd name="connsiteY5" fmla="*/ 1247333 h 1369391"/>
                  <a:gd name="connsiteX6" fmla="*/ 973189 w 1568548"/>
                  <a:gd name="connsiteY6" fmla="*/ 1249714 h 1369391"/>
                  <a:gd name="connsiteX7" fmla="*/ 973124 w 1568548"/>
                  <a:gd name="connsiteY7" fmla="*/ 1249615 h 1369391"/>
                  <a:gd name="connsiteX8" fmla="*/ 973123 w 1568548"/>
                  <a:gd name="connsiteY8" fmla="*/ 1249614 h 1369391"/>
                  <a:gd name="connsiteX9" fmla="*/ 901350 w 1568548"/>
                  <a:gd name="connsiteY9" fmla="*/ 1140632 h 1369391"/>
                  <a:gd name="connsiteX10" fmla="*/ 148126 w 1568548"/>
                  <a:gd name="connsiteY10" fmla="*/ 698149 h 1369391"/>
                  <a:gd name="connsiteX11" fmla="*/ 192 w 1568548"/>
                  <a:gd name="connsiteY11" fmla="*/ 688343 h 1369391"/>
                  <a:gd name="connsiteX12" fmla="*/ 340728 w 1568548"/>
                  <a:gd name="connsiteY12" fmla="*/ 344268 h 1369391"/>
                  <a:gd name="connsiteX13" fmla="*/ 0 w 1568548"/>
                  <a:gd name="connsiteY13" fmla="*/ 0 h 1369391"/>
                  <a:gd name="connsiteX0" fmla="*/ 0 w 1570930"/>
                  <a:gd name="connsiteY0" fmla="*/ 0 h 1369391"/>
                  <a:gd name="connsiteX1" fmla="*/ 209731 w 1570930"/>
                  <a:gd name="connsiteY1" fmla="*/ 12170 h 1369391"/>
                  <a:gd name="connsiteX2" fmla="*/ 1436323 w 1570930"/>
                  <a:gd name="connsiteY2" fmla="*/ 705769 h 1369391"/>
                  <a:gd name="connsiteX3" fmla="*/ 1570930 w 1570930"/>
                  <a:gd name="connsiteY3" fmla="*/ 910086 h 1369391"/>
                  <a:gd name="connsiteX4" fmla="*/ 1442449 w 1570930"/>
                  <a:gd name="connsiteY4" fmla="*/ 1369391 h 1369391"/>
                  <a:gd name="connsiteX5" fmla="*/ 977320 w 1570930"/>
                  <a:gd name="connsiteY5" fmla="*/ 1247333 h 1369391"/>
                  <a:gd name="connsiteX6" fmla="*/ 973189 w 1570930"/>
                  <a:gd name="connsiteY6" fmla="*/ 1249714 h 1369391"/>
                  <a:gd name="connsiteX7" fmla="*/ 973124 w 1570930"/>
                  <a:gd name="connsiteY7" fmla="*/ 1249615 h 1369391"/>
                  <a:gd name="connsiteX8" fmla="*/ 973123 w 1570930"/>
                  <a:gd name="connsiteY8" fmla="*/ 1249614 h 1369391"/>
                  <a:gd name="connsiteX9" fmla="*/ 901350 w 1570930"/>
                  <a:gd name="connsiteY9" fmla="*/ 1140632 h 1369391"/>
                  <a:gd name="connsiteX10" fmla="*/ 148126 w 1570930"/>
                  <a:gd name="connsiteY10" fmla="*/ 698149 h 1369391"/>
                  <a:gd name="connsiteX11" fmla="*/ 192 w 1570930"/>
                  <a:gd name="connsiteY11" fmla="*/ 688343 h 1369391"/>
                  <a:gd name="connsiteX12" fmla="*/ 340728 w 1570930"/>
                  <a:gd name="connsiteY12" fmla="*/ 344268 h 1369391"/>
                  <a:gd name="connsiteX13" fmla="*/ 0 w 1570930"/>
                  <a:gd name="connsiteY13" fmla="*/ 0 h 1369391"/>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73124 w 1570930"/>
                  <a:gd name="connsiteY7" fmla="*/ 1249615 h 1378916"/>
                  <a:gd name="connsiteX8" fmla="*/ 973123 w 1570930"/>
                  <a:gd name="connsiteY8" fmla="*/ 1249614 h 1378916"/>
                  <a:gd name="connsiteX9" fmla="*/ 901350 w 1570930"/>
                  <a:gd name="connsiteY9" fmla="*/ 1140632 h 1378916"/>
                  <a:gd name="connsiteX10" fmla="*/ 148126 w 1570930"/>
                  <a:gd name="connsiteY10" fmla="*/ 698149 h 1378916"/>
                  <a:gd name="connsiteX11" fmla="*/ 192 w 1570930"/>
                  <a:gd name="connsiteY11" fmla="*/ 688343 h 1378916"/>
                  <a:gd name="connsiteX12" fmla="*/ 340728 w 1570930"/>
                  <a:gd name="connsiteY12" fmla="*/ 344268 h 1378916"/>
                  <a:gd name="connsiteX13" fmla="*/ 0 w 1570930"/>
                  <a:gd name="connsiteY13"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73124 w 1570930"/>
                  <a:gd name="connsiteY7" fmla="*/ 1249615 h 1378916"/>
                  <a:gd name="connsiteX8" fmla="*/ 901350 w 1570930"/>
                  <a:gd name="connsiteY8" fmla="*/ 1140632 h 1378916"/>
                  <a:gd name="connsiteX9" fmla="*/ 148126 w 1570930"/>
                  <a:gd name="connsiteY9" fmla="*/ 698149 h 1378916"/>
                  <a:gd name="connsiteX10" fmla="*/ 192 w 1570930"/>
                  <a:gd name="connsiteY10" fmla="*/ 688343 h 1378916"/>
                  <a:gd name="connsiteX11" fmla="*/ 340728 w 1570930"/>
                  <a:gd name="connsiteY11" fmla="*/ 344268 h 1378916"/>
                  <a:gd name="connsiteX12" fmla="*/ 0 w 1570930"/>
                  <a:gd name="connsiteY12"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73189 w 1570930"/>
                  <a:gd name="connsiteY6" fmla="*/ 1249714 h 1378916"/>
                  <a:gd name="connsiteX7" fmla="*/ 901350 w 1570930"/>
                  <a:gd name="connsiteY7" fmla="*/ 1140632 h 1378916"/>
                  <a:gd name="connsiteX8" fmla="*/ 148126 w 1570930"/>
                  <a:gd name="connsiteY8" fmla="*/ 698149 h 1378916"/>
                  <a:gd name="connsiteX9" fmla="*/ 192 w 1570930"/>
                  <a:gd name="connsiteY9" fmla="*/ 688343 h 1378916"/>
                  <a:gd name="connsiteX10" fmla="*/ 340728 w 1570930"/>
                  <a:gd name="connsiteY10" fmla="*/ 344268 h 1378916"/>
                  <a:gd name="connsiteX11" fmla="*/ 0 w 1570930"/>
                  <a:gd name="connsiteY11"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7320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8343 h 1378916"/>
                  <a:gd name="connsiteX9" fmla="*/ 340728 w 1570930"/>
                  <a:gd name="connsiteY9" fmla="*/ 344268 h 1378916"/>
                  <a:gd name="connsiteX10" fmla="*/ 0 w 1570930"/>
                  <a:gd name="connsiteY10" fmla="*/ 0 h 1378916"/>
                  <a:gd name="connsiteX0" fmla="*/ 0 w 1570930"/>
                  <a:gd name="connsiteY0" fmla="*/ 0 h 1378916"/>
                  <a:gd name="connsiteX1" fmla="*/ 209731 w 1570930"/>
                  <a:gd name="connsiteY1" fmla="*/ 12170 h 1378916"/>
                  <a:gd name="connsiteX2" fmla="*/ 1436323 w 1570930"/>
                  <a:gd name="connsiteY2" fmla="*/ 705769 h 1378916"/>
                  <a:gd name="connsiteX3" fmla="*/ 1570930 w 1570930"/>
                  <a:gd name="connsiteY3" fmla="*/ 910086 h 1378916"/>
                  <a:gd name="connsiteX4" fmla="*/ 1447212 w 1570930"/>
                  <a:gd name="connsiteY4" fmla="*/ 1378916 h 1378916"/>
                  <a:gd name="connsiteX5" fmla="*/ 972558 w 1570930"/>
                  <a:gd name="connsiteY5" fmla="*/ 1247333 h 1378916"/>
                  <a:gd name="connsiteX6" fmla="*/ 901350 w 1570930"/>
                  <a:gd name="connsiteY6" fmla="*/ 1140632 h 1378916"/>
                  <a:gd name="connsiteX7" fmla="*/ 148126 w 1570930"/>
                  <a:gd name="connsiteY7" fmla="*/ 698149 h 1378916"/>
                  <a:gd name="connsiteX8" fmla="*/ 192 w 1570930"/>
                  <a:gd name="connsiteY8" fmla="*/ 685962 h 1378916"/>
                  <a:gd name="connsiteX9" fmla="*/ 340728 w 1570930"/>
                  <a:gd name="connsiteY9" fmla="*/ 344268 h 1378916"/>
                  <a:gd name="connsiteX10" fmla="*/ 0 w 1570930"/>
                  <a:gd name="connsiteY10" fmla="*/ 0 h 137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0930" h="1378916">
                    <a:moveTo>
                      <a:pt x="0" y="0"/>
                    </a:moveTo>
                    <a:lnTo>
                      <a:pt x="209731" y="12170"/>
                    </a:lnTo>
                    <a:cubicBezTo>
                      <a:pt x="695675" y="68807"/>
                      <a:pt x="1138287" y="319496"/>
                      <a:pt x="1436323" y="705769"/>
                    </a:cubicBezTo>
                    <a:cubicBezTo>
                      <a:pt x="1495479" y="781018"/>
                      <a:pt x="1528442" y="841980"/>
                      <a:pt x="1570930" y="910086"/>
                    </a:cubicBezTo>
                    <a:lnTo>
                      <a:pt x="1447212" y="1378916"/>
                    </a:lnTo>
                    <a:lnTo>
                      <a:pt x="972558" y="1247333"/>
                    </a:lnTo>
                    <a:lnTo>
                      <a:pt x="901350" y="1140632"/>
                    </a:lnTo>
                    <a:cubicBezTo>
                      <a:pt x="720308" y="897758"/>
                      <a:pt x="448319" y="738164"/>
                      <a:pt x="148126" y="698149"/>
                    </a:cubicBezTo>
                    <a:lnTo>
                      <a:pt x="192" y="685962"/>
                    </a:lnTo>
                    <a:lnTo>
                      <a:pt x="340728" y="344268"/>
                    </a:lnTo>
                    <a:lnTo>
                      <a:pt x="0" y="0"/>
                    </a:lnTo>
                    <a:close/>
                  </a:path>
                </a:pathLst>
              </a:custGeom>
              <a:solidFill>
                <a:srgbClr val="3E74AB"/>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DC2C6A6A-83A9-471C-83F3-80AEDFE5F264}"/>
              </a:ext>
            </a:extLst>
          </p:cNvPr>
          <p:cNvSpPr/>
          <p:nvPr/>
        </p:nvSpPr>
        <p:spPr>
          <a:xfrm>
            <a:off x="1207355" y="3346809"/>
            <a:ext cx="9843026" cy="523220"/>
          </a:xfrm>
          <a:prstGeom prst="rect">
            <a:avLst/>
          </a:prstGeom>
          <a:solidFill>
            <a:schemeClr val="bg1"/>
          </a:solidFill>
          <a:ln w="57150">
            <a:solidFill>
              <a:srgbClr val="3E74AB"/>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lumMod val="75000"/>
                    <a:lumOff val="25000"/>
                  </a:prstClr>
                </a:solidFill>
                <a:effectLst/>
                <a:uLnTx/>
                <a:uFillTx/>
                <a:ea typeface="+mn-ea"/>
                <a:cs typeface="+mn-cs"/>
              </a:rPr>
              <a:t>Addiction involves cycles of setback and remission. </a:t>
            </a:r>
          </a:p>
        </p:txBody>
      </p:sp>
      <p:sp>
        <p:nvSpPr>
          <p:cNvPr id="16" name="Rectangle 15">
            <a:extLst>
              <a:ext uri="{FF2B5EF4-FFF2-40B4-BE49-F238E27FC236}">
                <a16:creationId xmlns:a16="http://schemas.microsoft.com/office/drawing/2014/main" id="{30CA2D0D-D945-4F2B-9879-3AD1AAEBF5A2}"/>
              </a:ext>
            </a:extLst>
          </p:cNvPr>
          <p:cNvSpPr/>
          <p:nvPr/>
        </p:nvSpPr>
        <p:spPr>
          <a:xfrm>
            <a:off x="1207355" y="4151015"/>
            <a:ext cx="9875894" cy="615553"/>
          </a:xfrm>
          <a:prstGeom prst="rect">
            <a:avLst/>
          </a:prstGeom>
          <a:solidFill>
            <a:schemeClr val="bg1"/>
          </a:solidFill>
          <a:ln w="57150">
            <a:solidFill>
              <a:srgbClr val="3E74AB"/>
            </a:solidFill>
          </a:ln>
        </p:spPr>
        <p:txBody>
          <a:bodyPr wrap="square" lIns="182880" tIns="9144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a:solidFill>
                  <a:prstClr val="black">
                    <a:lumMod val="75000"/>
                    <a:lumOff val="25000"/>
                  </a:prstClr>
                </a:solidFill>
              </a:rPr>
              <a:t>I</a:t>
            </a:r>
            <a:r>
              <a:rPr kumimoji="0" lang="en-US" sz="2800" i="0" u="none" strike="noStrike" kern="1200" cap="none" spc="0" normalizeH="0" baseline="0" noProof="0" dirty="0">
                <a:ln>
                  <a:noFill/>
                </a:ln>
                <a:solidFill>
                  <a:prstClr val="black">
                    <a:lumMod val="75000"/>
                    <a:lumOff val="25000"/>
                  </a:prstClr>
                </a:solidFill>
                <a:effectLst/>
                <a:uLnTx/>
                <a:uFillTx/>
              </a:rPr>
              <a:t>s progressive,</a:t>
            </a:r>
            <a:r>
              <a:rPr kumimoji="0" lang="en-US" sz="2800" i="0" u="none" strike="noStrike" kern="1200" cap="none" spc="0" normalizeH="0" noProof="0" dirty="0">
                <a:ln>
                  <a:noFill/>
                </a:ln>
                <a:solidFill>
                  <a:prstClr val="black">
                    <a:lumMod val="75000"/>
                    <a:lumOff val="25000"/>
                  </a:prstClr>
                </a:solidFill>
                <a:effectLst/>
                <a:uLnTx/>
                <a:uFillTx/>
              </a:rPr>
              <a:t> </a:t>
            </a:r>
            <a:r>
              <a:rPr kumimoji="0" lang="en-US" sz="2800" i="0" u="none" strike="noStrike" kern="1200" cap="none" spc="0" normalizeH="0" baseline="0" noProof="0" dirty="0">
                <a:ln>
                  <a:noFill/>
                </a:ln>
                <a:solidFill>
                  <a:prstClr val="black">
                    <a:lumMod val="75000"/>
                    <a:lumOff val="25000"/>
                  </a:prstClr>
                </a:solidFill>
                <a:effectLst/>
                <a:uLnTx/>
                <a:uFillTx/>
              </a:rPr>
              <a:t>can result in disability or premature death.</a:t>
            </a:r>
          </a:p>
        </p:txBody>
      </p:sp>
      <p:sp>
        <p:nvSpPr>
          <p:cNvPr id="27" name="Rectangle 26">
            <a:extLst>
              <a:ext uri="{FF2B5EF4-FFF2-40B4-BE49-F238E27FC236}">
                <a16:creationId xmlns:a16="http://schemas.microsoft.com/office/drawing/2014/main" id="{16CB48F4-D5A7-4C74-80EB-F1A6C24FDA87}"/>
              </a:ext>
            </a:extLst>
          </p:cNvPr>
          <p:cNvSpPr/>
          <p:nvPr/>
        </p:nvSpPr>
        <p:spPr>
          <a:xfrm>
            <a:off x="8276812" y="6420150"/>
            <a:ext cx="3155031" cy="246221"/>
          </a:xfrm>
          <a:prstGeom prst="rect">
            <a:avLst/>
          </a:prstGeom>
        </p:spPr>
        <p:txBody>
          <a:bodyPr wrap="none">
            <a:spAutoFit/>
          </a:bodyPr>
          <a:lstStyle/>
          <a:p>
            <a:r>
              <a:rPr lang="en-US" sz="1000" i="1" dirty="0"/>
              <a:t>Source: American Society of Addiction Medicine (ASAM ) </a:t>
            </a:r>
            <a:endParaRPr lang="en-US" sz="1000" dirty="0"/>
          </a:p>
        </p:txBody>
      </p:sp>
      <p:sp>
        <p:nvSpPr>
          <p:cNvPr id="31" name="Title 6">
            <a:extLst>
              <a:ext uri="{FF2B5EF4-FFF2-40B4-BE49-F238E27FC236}">
                <a16:creationId xmlns:a16="http://schemas.microsoft.com/office/drawing/2014/main" id="{4AA887CE-75E1-4D40-B578-BF72617AD10F}"/>
              </a:ext>
            </a:extLst>
          </p:cNvPr>
          <p:cNvSpPr>
            <a:spLocks noGrp="1"/>
          </p:cNvSpPr>
          <p:nvPr>
            <p:ph type="title"/>
          </p:nvPr>
        </p:nvSpPr>
        <p:spPr>
          <a:xfrm>
            <a:off x="633661" y="501417"/>
            <a:ext cx="6188242" cy="685199"/>
          </a:xfrm>
        </p:spPr>
        <p:txBody>
          <a:bodyPr>
            <a:noAutofit/>
          </a:bodyPr>
          <a:lstStyle/>
          <a:p>
            <a:r>
              <a:rPr lang="en-US" dirty="0"/>
              <a:t>Addiction Definition</a:t>
            </a:r>
          </a:p>
        </p:txBody>
      </p:sp>
      <p:sp>
        <p:nvSpPr>
          <p:cNvPr id="2" name="Footer Placeholder 1">
            <a:extLst>
              <a:ext uri="{FF2B5EF4-FFF2-40B4-BE49-F238E27FC236}">
                <a16:creationId xmlns:a16="http://schemas.microsoft.com/office/drawing/2014/main" id="{A7D28896-C12B-429B-2A04-BDAAD80AFBD1}"/>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pic>
        <p:nvPicPr>
          <p:cNvPr id="32" name="Picture 31">
            <a:extLst>
              <a:ext uri="{FF2B5EF4-FFF2-40B4-BE49-F238E27FC236}">
                <a16:creationId xmlns:a16="http://schemas.microsoft.com/office/drawing/2014/main" id="{358CBAB5-A1A5-487F-B986-5A93958EA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519" y="344326"/>
            <a:ext cx="4657725" cy="981075"/>
          </a:xfrm>
          <a:prstGeom prst="rect">
            <a:avLst/>
          </a:prstGeom>
        </p:spPr>
      </p:pic>
    </p:spTree>
    <p:extLst>
      <p:ext uri="{BB962C8B-B14F-4D97-AF65-F5344CB8AC3E}">
        <p14:creationId xmlns:p14="http://schemas.microsoft.com/office/powerpoint/2010/main" val="29689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21" presetClass="entr" presetSubtype="1" repeatCount="indefinite" fill="hold" nodeType="withEffect">
                                  <p:stCondLst>
                                    <p:cond delay="0"/>
                                  </p:stCondLst>
                                  <p:endCondLst>
                                    <p:cond evt="onNext" delay="0">
                                      <p:tgtEl>
                                        <p:sldTgt/>
                                      </p:tgtEl>
                                    </p:cond>
                                  </p:endCondLst>
                                  <p:childTnLst>
                                    <p:set>
                                      <p:cBhvr>
                                        <p:cTn id="9" dur="1" fill="hold">
                                          <p:stCondLst>
                                            <p:cond delay="0"/>
                                          </p:stCondLst>
                                        </p:cTn>
                                        <p:tgtEl>
                                          <p:spTgt spid="6"/>
                                        </p:tgtEl>
                                        <p:attrNameLst>
                                          <p:attrName>style.visibility</p:attrName>
                                        </p:attrNameLst>
                                      </p:cBhvr>
                                      <p:to>
                                        <p:strVal val="visible"/>
                                      </p:to>
                                    </p:set>
                                    <p:animEffect transition="in" filter="wheel(1)">
                                      <p:cBhvr>
                                        <p:cTn id="10" dur="3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3E4B00-B904-45BA-A8A7-14D85D18E65E}"/>
              </a:ext>
            </a:extLst>
          </p:cNvPr>
          <p:cNvSpPr/>
          <p:nvPr/>
        </p:nvSpPr>
        <p:spPr>
          <a:xfrm>
            <a:off x="5471642" y="6379656"/>
            <a:ext cx="601382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Jeannie Little, LCSW, CGP What's Under the Harm Reduction Umbrella?, The Fix, May 2015</a:t>
            </a:r>
          </a:p>
        </p:txBody>
      </p:sp>
      <p:sp>
        <p:nvSpPr>
          <p:cNvPr id="32" name="Title 1">
            <a:extLst>
              <a:ext uri="{FF2B5EF4-FFF2-40B4-BE49-F238E27FC236}">
                <a16:creationId xmlns:a16="http://schemas.microsoft.com/office/drawing/2014/main" id="{7FDC1A8C-134B-4AD8-88D8-93AA67C9B7A1}"/>
              </a:ext>
            </a:extLst>
          </p:cNvPr>
          <p:cNvSpPr>
            <a:spLocks noGrp="1"/>
          </p:cNvSpPr>
          <p:nvPr>
            <p:ph type="title"/>
          </p:nvPr>
        </p:nvSpPr>
        <p:spPr>
          <a:xfrm>
            <a:off x="838200" y="167512"/>
            <a:ext cx="10515600" cy="1325563"/>
          </a:xfrm>
        </p:spPr>
        <p:txBody>
          <a:bodyPr>
            <a:normAutofit/>
          </a:bodyPr>
          <a:lstStyle/>
          <a:p>
            <a:r>
              <a:rPr lang="en-US" sz="4400" dirty="0"/>
              <a:t>Continuum of substance use</a:t>
            </a:r>
            <a:endParaRPr lang="en-US" sz="4400" dirty="0">
              <a:solidFill>
                <a:srgbClr val="4495D1"/>
              </a:solidFill>
              <a:latin typeface="+mn-lt"/>
            </a:endParaRPr>
          </a:p>
        </p:txBody>
      </p:sp>
      <p:sp>
        <p:nvSpPr>
          <p:cNvPr id="20" name="Date Placeholder 19">
            <a:extLst>
              <a:ext uri="{FF2B5EF4-FFF2-40B4-BE49-F238E27FC236}">
                <a16:creationId xmlns:a16="http://schemas.microsoft.com/office/drawing/2014/main" id="{058CDB68-4D4D-C5B4-D71B-B4991CB8A2A9}"/>
              </a:ext>
            </a:extLst>
          </p:cNvPr>
          <p:cNvSpPr>
            <a:spLocks noGrp="1"/>
          </p:cNvSpPr>
          <p:nvPr>
            <p:ph type="dt" sz="half" idx="10"/>
          </p:nvPr>
        </p:nvSpPr>
        <p:spPr>
          <a:prstGeom prst="rect">
            <a:avLst/>
          </a:prstGeom>
        </p:spPr>
        <p:txBody>
          <a:bodyPr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A85639F-C0E6-42C7-97A2-6A9B711BFF8C}"/>
              </a:ext>
            </a:extLst>
          </p:cNvPr>
          <p:cNvGrpSpPr/>
          <p:nvPr/>
        </p:nvGrpSpPr>
        <p:grpSpPr>
          <a:xfrm>
            <a:off x="96200" y="1409901"/>
            <a:ext cx="11999599" cy="5129625"/>
            <a:chOff x="-123711" y="1412239"/>
            <a:chExt cx="11999599" cy="5129625"/>
          </a:xfrm>
        </p:grpSpPr>
        <p:grpSp>
          <p:nvGrpSpPr>
            <p:cNvPr id="19" name="Group 18">
              <a:extLst>
                <a:ext uri="{FF2B5EF4-FFF2-40B4-BE49-F238E27FC236}">
                  <a16:creationId xmlns:a16="http://schemas.microsoft.com/office/drawing/2014/main" id="{A500D60E-3F4C-45DB-A406-66C27C99B5D2}"/>
                </a:ext>
              </a:extLst>
            </p:cNvPr>
            <p:cNvGrpSpPr/>
            <p:nvPr/>
          </p:nvGrpSpPr>
          <p:grpSpPr>
            <a:xfrm>
              <a:off x="2320358" y="1493075"/>
              <a:ext cx="7514379" cy="5048789"/>
              <a:chOff x="2553430" y="1180924"/>
              <a:chExt cx="7514379" cy="5048789"/>
            </a:xfrm>
          </p:grpSpPr>
          <p:grpSp>
            <p:nvGrpSpPr>
              <p:cNvPr id="17" name="Group 16">
                <a:extLst>
                  <a:ext uri="{FF2B5EF4-FFF2-40B4-BE49-F238E27FC236}">
                    <a16:creationId xmlns:a16="http://schemas.microsoft.com/office/drawing/2014/main" id="{CF3B4730-4F2C-47B5-AE07-4F44CC07F662}"/>
                  </a:ext>
                </a:extLst>
              </p:cNvPr>
              <p:cNvGrpSpPr/>
              <p:nvPr/>
            </p:nvGrpSpPr>
            <p:grpSpPr>
              <a:xfrm>
                <a:off x="2553430" y="1386378"/>
                <a:ext cx="7514379" cy="4540285"/>
                <a:chOff x="2553430" y="1386378"/>
                <a:chExt cx="7514379" cy="4540285"/>
              </a:xfrm>
            </p:grpSpPr>
            <p:cxnSp>
              <p:nvCxnSpPr>
                <p:cNvPr id="364" name="Straight Connector 363">
                  <a:extLst>
                    <a:ext uri="{FF2B5EF4-FFF2-40B4-BE49-F238E27FC236}">
                      <a16:creationId xmlns:a16="http://schemas.microsoft.com/office/drawing/2014/main" id="{C55E147D-F774-4860-BFE3-2DD5B7E3D442}"/>
                    </a:ext>
                  </a:extLst>
                </p:cNvPr>
                <p:cNvCxnSpPr/>
                <p:nvPr/>
              </p:nvCxnSpPr>
              <p:spPr>
                <a:xfrm>
                  <a:off x="8241821" y="249114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C573CD8F-F55C-4E83-B76D-3D165117AF60}"/>
                    </a:ext>
                  </a:extLst>
                </p:cNvPr>
                <p:cNvCxnSpPr>
                  <a:cxnSpLocks/>
                </p:cNvCxnSpPr>
                <p:nvPr/>
              </p:nvCxnSpPr>
              <p:spPr>
                <a:xfrm>
                  <a:off x="8522559" y="413576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21BACAB4-B7CC-4024-81EF-C55D74F7A62E}"/>
                    </a:ext>
                  </a:extLst>
                </p:cNvPr>
                <p:cNvCxnSpPr/>
                <p:nvPr/>
              </p:nvCxnSpPr>
              <p:spPr>
                <a:xfrm>
                  <a:off x="3418933" y="5926663"/>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080929D-0F07-4288-A330-49B165F11F91}"/>
                    </a:ext>
                  </a:extLst>
                </p:cNvPr>
                <p:cNvCxnSpPr/>
                <p:nvPr/>
              </p:nvCxnSpPr>
              <p:spPr>
                <a:xfrm>
                  <a:off x="6708426" y="138637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31C14D3D-8F3A-4C14-807A-E60E452DB3CF}"/>
                    </a:ext>
                  </a:extLst>
                </p:cNvPr>
                <p:cNvCxnSpPr>
                  <a:cxnSpLocks/>
                </p:cNvCxnSpPr>
                <p:nvPr/>
              </p:nvCxnSpPr>
              <p:spPr>
                <a:xfrm>
                  <a:off x="2936222" y="2542953"/>
                  <a:ext cx="1065084"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9918B9E-9006-41B2-B89F-7B91CB574B61}"/>
                    </a:ext>
                  </a:extLst>
                </p:cNvPr>
                <p:cNvCxnSpPr>
                  <a:cxnSpLocks/>
                </p:cNvCxnSpPr>
                <p:nvPr/>
              </p:nvCxnSpPr>
              <p:spPr>
                <a:xfrm>
                  <a:off x="2553430" y="4345318"/>
                  <a:ext cx="1160969"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16C07F0-FCEB-46BE-A6E7-AFF1EC5AEC9F}"/>
                    </a:ext>
                  </a:extLst>
                </p:cNvPr>
                <p:cNvCxnSpPr/>
                <p:nvPr/>
              </p:nvCxnSpPr>
              <p:spPr>
                <a:xfrm>
                  <a:off x="7550410" y="5738701"/>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D64242-4AAC-494A-9313-D8BDD92B475E}"/>
                  </a:ext>
                </a:extLst>
              </p:cNvPr>
              <p:cNvGrpSpPr/>
              <p:nvPr/>
            </p:nvGrpSpPr>
            <p:grpSpPr>
              <a:xfrm>
                <a:off x="3578686" y="1180924"/>
                <a:ext cx="5114489" cy="5048789"/>
                <a:chOff x="3503453" y="1180924"/>
                <a:chExt cx="5114489" cy="5048789"/>
              </a:xfrm>
            </p:grpSpPr>
            <p:grpSp>
              <p:nvGrpSpPr>
                <p:cNvPr id="11" name="Group 10">
                  <a:extLst>
                    <a:ext uri="{FF2B5EF4-FFF2-40B4-BE49-F238E27FC236}">
                      <a16:creationId xmlns:a16="http://schemas.microsoft.com/office/drawing/2014/main" id="{0FF66D54-E817-468E-8A67-36E3E1CEB9A4}"/>
                    </a:ext>
                  </a:extLst>
                </p:cNvPr>
                <p:cNvGrpSpPr/>
                <p:nvPr/>
              </p:nvGrpSpPr>
              <p:grpSpPr>
                <a:xfrm>
                  <a:off x="3503453" y="1180924"/>
                  <a:ext cx="5114489" cy="5048789"/>
                  <a:chOff x="3503453" y="1180924"/>
                  <a:chExt cx="5114489" cy="5048789"/>
                </a:xfrm>
              </p:grpSpPr>
              <p:sp>
                <p:nvSpPr>
                  <p:cNvPr id="137" name="Oval 136">
                    <a:extLst>
                      <a:ext uri="{FF2B5EF4-FFF2-40B4-BE49-F238E27FC236}">
                        <a16:creationId xmlns:a16="http://schemas.microsoft.com/office/drawing/2014/main" id="{218EA673-FA10-4CB8-AF81-59780725A8C3}"/>
                      </a:ext>
                    </a:extLst>
                  </p:cNvPr>
                  <p:cNvSpPr/>
                  <p:nvPr/>
                </p:nvSpPr>
                <p:spPr>
                  <a:xfrm>
                    <a:off x="4830856" y="1180924"/>
                    <a:ext cx="2542013" cy="2542011"/>
                  </a:xfrm>
                  <a:prstGeom prst="ellipse">
                    <a:avLst/>
                  </a:prstGeom>
                  <a:gradFill flip="none" rotWithShape="1">
                    <a:gsLst>
                      <a:gs pos="100000">
                        <a:srgbClr val="4495D1"/>
                      </a:gs>
                      <a:gs pos="0">
                        <a:srgbClr val="4495D1">
                          <a:alpha val="70000"/>
                        </a:srgbClr>
                      </a:gs>
                    </a:gsLst>
                    <a:lin ang="0" scaled="1"/>
                    <a:tileRect/>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3EB4B324-39CA-4DEE-A8C6-57C200BE3F2F}"/>
                      </a:ext>
                    </a:extLst>
                  </p:cNvPr>
                  <p:cNvSpPr/>
                  <p:nvPr/>
                </p:nvSpPr>
                <p:spPr>
                  <a:xfrm>
                    <a:off x="5823753" y="1664477"/>
                    <a:ext cx="2542096" cy="2542098"/>
                  </a:xfrm>
                  <a:custGeom>
                    <a:avLst/>
                    <a:gdLst>
                      <a:gd name="connsiteX0" fmla="*/ 1282134 w 2542096"/>
                      <a:gd name="connsiteY0" fmla="*/ 56 h 2542098"/>
                      <a:gd name="connsiteX1" fmla="*/ 2258805 w 2542096"/>
                      <a:gd name="connsiteY1" fmla="*/ 471180 h 2542098"/>
                      <a:gd name="connsiteX2" fmla="*/ 2070918 w 2542096"/>
                      <a:gd name="connsiteY2" fmla="*/ 2258808 h 2542098"/>
                      <a:gd name="connsiteX3" fmla="*/ 283290 w 2542096"/>
                      <a:gd name="connsiteY3" fmla="*/ 2070920 h 2542098"/>
                      <a:gd name="connsiteX4" fmla="*/ 471177 w 2542096"/>
                      <a:gd name="connsiteY4" fmla="*/ 283292 h 2542098"/>
                      <a:gd name="connsiteX5" fmla="*/ 1282134 w 2542096"/>
                      <a:gd name="connsiteY5" fmla="*/ 56 h 25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96" h="2542098">
                        <a:moveTo>
                          <a:pt x="1282134" y="56"/>
                        </a:moveTo>
                        <a:cubicBezTo>
                          <a:pt x="1648368" y="3457"/>
                          <a:pt x="2010316" y="164323"/>
                          <a:pt x="2258805" y="471180"/>
                        </a:cubicBezTo>
                        <a:cubicBezTo>
                          <a:pt x="2700561" y="1016704"/>
                          <a:pt x="2616441" y="1817052"/>
                          <a:pt x="2070918" y="2258808"/>
                        </a:cubicBezTo>
                        <a:cubicBezTo>
                          <a:pt x="1525395" y="2700564"/>
                          <a:pt x="725047" y="2616444"/>
                          <a:pt x="283290" y="2070920"/>
                        </a:cubicBezTo>
                        <a:cubicBezTo>
                          <a:pt x="-158466" y="1525396"/>
                          <a:pt x="-74346" y="725048"/>
                          <a:pt x="471177" y="283292"/>
                        </a:cubicBezTo>
                        <a:cubicBezTo>
                          <a:pt x="709843" y="90024"/>
                          <a:pt x="997284" y="-2588"/>
                          <a:pt x="1282134" y="56"/>
                        </a:cubicBezTo>
                        <a:close/>
                      </a:path>
                    </a:pathLst>
                  </a:custGeom>
                  <a:gradFill>
                    <a:gsLst>
                      <a:gs pos="100000">
                        <a:srgbClr val="0573C1"/>
                      </a:gs>
                      <a:gs pos="1000">
                        <a:srgbClr val="0573C1">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7EF55DA1-608D-4705-A450-041641E8EDFF}"/>
                      </a:ext>
                    </a:extLst>
                  </p:cNvPr>
                  <p:cNvSpPr/>
                  <p:nvPr/>
                </p:nvSpPr>
                <p:spPr>
                  <a:xfrm>
                    <a:off x="6075409" y="2713392"/>
                    <a:ext cx="2542533" cy="2542536"/>
                  </a:xfrm>
                  <a:custGeom>
                    <a:avLst/>
                    <a:gdLst>
                      <a:gd name="connsiteX0" fmla="*/ 1279600 w 2542533"/>
                      <a:gd name="connsiteY0" fmla="*/ 37 h 2542536"/>
                      <a:gd name="connsiteX1" fmla="*/ 1535523 w 2542533"/>
                      <a:gd name="connsiteY1" fmla="*/ 28036 h 2542536"/>
                      <a:gd name="connsiteX2" fmla="*/ 2514497 w 2542533"/>
                      <a:gd name="connsiteY2" fmla="*/ 1535525 h 2542536"/>
                      <a:gd name="connsiteX3" fmla="*/ 1007009 w 2542533"/>
                      <a:gd name="connsiteY3" fmla="*/ 2514501 h 2542536"/>
                      <a:gd name="connsiteX4" fmla="*/ 28035 w 2542533"/>
                      <a:gd name="connsiteY4" fmla="*/ 1007011 h 2542536"/>
                      <a:gd name="connsiteX5" fmla="*/ 1279600 w 2542533"/>
                      <a:gd name="connsiteY5" fmla="*/ 37 h 254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33" h="2542536">
                        <a:moveTo>
                          <a:pt x="1279600" y="37"/>
                        </a:moveTo>
                        <a:cubicBezTo>
                          <a:pt x="1364051" y="679"/>
                          <a:pt x="1449696" y="9793"/>
                          <a:pt x="1535523" y="28036"/>
                        </a:cubicBezTo>
                        <a:cubicBezTo>
                          <a:pt x="2222141" y="173981"/>
                          <a:pt x="2660443" y="848906"/>
                          <a:pt x="2514497" y="1535525"/>
                        </a:cubicBezTo>
                        <a:cubicBezTo>
                          <a:pt x="2368552" y="2222144"/>
                          <a:pt x="1693626" y="2660446"/>
                          <a:pt x="1007009" y="2514501"/>
                        </a:cubicBezTo>
                        <a:cubicBezTo>
                          <a:pt x="320391" y="2368556"/>
                          <a:pt x="-117911" y="1693630"/>
                          <a:pt x="28035" y="1007011"/>
                        </a:cubicBezTo>
                        <a:cubicBezTo>
                          <a:pt x="155737" y="406220"/>
                          <a:pt x="688440" y="-4454"/>
                          <a:pt x="1279600" y="37"/>
                        </a:cubicBezTo>
                        <a:close/>
                      </a:path>
                    </a:pathLst>
                  </a:custGeom>
                  <a:gradFill>
                    <a:gsLst>
                      <a:gs pos="100000">
                        <a:srgbClr val="2A74AC"/>
                      </a:gs>
                      <a:gs pos="1000">
                        <a:srgbClr val="2A74AC">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D28F72FF-6BD3-437F-8134-3FDE195E80BC}"/>
                      </a:ext>
                    </a:extLst>
                  </p:cNvPr>
                  <p:cNvSpPr/>
                  <p:nvPr/>
                </p:nvSpPr>
                <p:spPr>
                  <a:xfrm>
                    <a:off x="5660047" y="3384075"/>
                    <a:ext cx="2542589" cy="2542588"/>
                  </a:xfrm>
                  <a:custGeom>
                    <a:avLst/>
                    <a:gdLst>
                      <a:gd name="connsiteX0" fmla="*/ 1325893 w 2542589"/>
                      <a:gd name="connsiteY0" fmla="*/ 1219 h 2542588"/>
                      <a:gd name="connsiteX1" fmla="*/ 2413668 w 2542589"/>
                      <a:gd name="connsiteY1" fmla="*/ 714122 h 2542588"/>
                      <a:gd name="connsiteX2" fmla="*/ 1828466 w 2542589"/>
                      <a:gd name="connsiteY2" fmla="*/ 2413667 h 2542588"/>
                      <a:gd name="connsiteX3" fmla="*/ 128921 w 2542589"/>
                      <a:gd name="connsiteY3" fmla="*/ 1828467 h 2542588"/>
                      <a:gd name="connsiteX4" fmla="*/ 714122 w 2542589"/>
                      <a:gd name="connsiteY4" fmla="*/ 128922 h 2542588"/>
                      <a:gd name="connsiteX5" fmla="*/ 1325893 w 2542589"/>
                      <a:gd name="connsiteY5" fmla="*/ 1219 h 25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89" h="2542588">
                        <a:moveTo>
                          <a:pt x="1325893" y="1219"/>
                        </a:moveTo>
                        <a:cubicBezTo>
                          <a:pt x="1776350" y="20983"/>
                          <a:pt x="2202112" y="280368"/>
                          <a:pt x="2413668" y="714122"/>
                        </a:cubicBezTo>
                        <a:cubicBezTo>
                          <a:pt x="2721385" y="1345036"/>
                          <a:pt x="2459382" y="2105949"/>
                          <a:pt x="1828466" y="2413667"/>
                        </a:cubicBezTo>
                        <a:cubicBezTo>
                          <a:pt x="1197551" y="2721385"/>
                          <a:pt x="436638" y="2459382"/>
                          <a:pt x="128921" y="1828467"/>
                        </a:cubicBezTo>
                        <a:cubicBezTo>
                          <a:pt x="-178797" y="1197553"/>
                          <a:pt x="83206" y="436640"/>
                          <a:pt x="714122" y="128922"/>
                        </a:cubicBezTo>
                        <a:cubicBezTo>
                          <a:pt x="911283" y="32760"/>
                          <a:pt x="1121139" y="-7765"/>
                          <a:pt x="1325893" y="1219"/>
                        </a:cubicBezTo>
                        <a:close/>
                      </a:path>
                    </a:pathLst>
                  </a:custGeom>
                  <a:gradFill>
                    <a:gsLst>
                      <a:gs pos="100000">
                        <a:srgbClr val="005787"/>
                      </a:gs>
                      <a:gs pos="1000">
                        <a:srgbClr val="005787">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DBEBC658-529F-460B-A578-AB206F0911C9}"/>
                      </a:ext>
                    </a:extLst>
                  </p:cNvPr>
                  <p:cNvSpPr/>
                  <p:nvPr/>
                </p:nvSpPr>
                <p:spPr>
                  <a:xfrm>
                    <a:off x="4615592" y="3687701"/>
                    <a:ext cx="2542014" cy="2542012"/>
                  </a:xfrm>
                  <a:custGeom>
                    <a:avLst/>
                    <a:gdLst>
                      <a:gd name="connsiteX0" fmla="*/ 1271007 w 2542014"/>
                      <a:gd name="connsiteY0" fmla="*/ 0 h 2542012"/>
                      <a:gd name="connsiteX1" fmla="*/ 2542014 w 2542014"/>
                      <a:gd name="connsiteY1" fmla="*/ 1271006 h 2542012"/>
                      <a:gd name="connsiteX2" fmla="*/ 1271007 w 2542014"/>
                      <a:gd name="connsiteY2" fmla="*/ 2542012 h 2542012"/>
                      <a:gd name="connsiteX3" fmla="*/ 0 w 2542014"/>
                      <a:gd name="connsiteY3" fmla="*/ 1271006 h 2542012"/>
                      <a:gd name="connsiteX4" fmla="*/ 1271007 w 2542014"/>
                      <a:gd name="connsiteY4" fmla="*/ 0 h 254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4" h="2542012">
                        <a:moveTo>
                          <a:pt x="1271007" y="0"/>
                        </a:moveTo>
                        <a:cubicBezTo>
                          <a:pt x="1972965" y="0"/>
                          <a:pt x="2542014" y="569049"/>
                          <a:pt x="2542014" y="1271006"/>
                        </a:cubicBezTo>
                        <a:cubicBezTo>
                          <a:pt x="2542014" y="1972963"/>
                          <a:pt x="1972965" y="2542012"/>
                          <a:pt x="1271007" y="2542012"/>
                        </a:cubicBezTo>
                        <a:cubicBezTo>
                          <a:pt x="569049" y="2542012"/>
                          <a:pt x="0" y="1972963"/>
                          <a:pt x="0" y="1271006"/>
                        </a:cubicBezTo>
                        <a:cubicBezTo>
                          <a:pt x="0" y="569049"/>
                          <a:pt x="569049" y="0"/>
                          <a:pt x="1271007" y="0"/>
                        </a:cubicBezTo>
                        <a:close/>
                      </a:path>
                    </a:pathLst>
                  </a:custGeom>
                  <a:gradFill>
                    <a:gsLst>
                      <a:gs pos="100000">
                        <a:srgbClr val="004064"/>
                      </a:gs>
                      <a:gs pos="1000">
                        <a:srgbClr val="004064">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DBDBDA43-7E17-4B3F-B569-433887589488}"/>
                      </a:ext>
                    </a:extLst>
                  </p:cNvPr>
                  <p:cNvSpPr/>
                  <p:nvPr/>
                </p:nvSpPr>
                <p:spPr>
                  <a:xfrm>
                    <a:off x="3503453" y="3166077"/>
                    <a:ext cx="2542534" cy="2219353"/>
                  </a:xfrm>
                  <a:custGeom>
                    <a:avLst/>
                    <a:gdLst>
                      <a:gd name="connsiteX0" fmla="*/ 426765 w 2542534"/>
                      <a:gd name="connsiteY0" fmla="*/ 0 h 2219353"/>
                      <a:gd name="connsiteX1" fmla="*/ 446812 w 2542534"/>
                      <a:gd name="connsiteY1" fmla="*/ 64276 h 2219353"/>
                      <a:gd name="connsiteX2" fmla="*/ 497882 w 2542534"/>
                      <a:gd name="connsiteY2" fmla="*/ 183954 h 2219353"/>
                      <a:gd name="connsiteX3" fmla="*/ 2197428 w 2542534"/>
                      <a:gd name="connsiteY3" fmla="*/ 769153 h 2219353"/>
                      <a:gd name="connsiteX4" fmla="*/ 2416337 w 2542534"/>
                      <a:gd name="connsiteY4" fmla="*/ 633654 h 2219353"/>
                      <a:gd name="connsiteX5" fmla="*/ 2485751 w 2542534"/>
                      <a:gd name="connsiteY5" fmla="*/ 574537 h 2219353"/>
                      <a:gd name="connsiteX6" fmla="*/ 2490408 w 2542534"/>
                      <a:gd name="connsiteY6" fmla="*/ 587848 h 2219353"/>
                      <a:gd name="connsiteX7" fmla="*/ 2514498 w 2542534"/>
                      <a:gd name="connsiteY7" fmla="*/ 1212342 h 2219353"/>
                      <a:gd name="connsiteX8" fmla="*/ 1007009 w 2542534"/>
                      <a:gd name="connsiteY8" fmla="*/ 2191318 h 2219353"/>
                      <a:gd name="connsiteX9" fmla="*/ 28035 w 2542534"/>
                      <a:gd name="connsiteY9" fmla="*/ 683828 h 2219353"/>
                      <a:gd name="connsiteX10" fmla="*/ 388108 w 2542534"/>
                      <a:gd name="connsiteY10" fmla="*/ 33855 h 2219353"/>
                      <a:gd name="connsiteX11" fmla="*/ 426765 w 2542534"/>
                      <a:gd name="connsiteY11" fmla="*/ 0 h 22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2534" h="2219353">
                        <a:moveTo>
                          <a:pt x="426765" y="0"/>
                        </a:moveTo>
                        <a:lnTo>
                          <a:pt x="446812" y="64276"/>
                        </a:lnTo>
                        <a:cubicBezTo>
                          <a:pt x="461643" y="104582"/>
                          <a:pt x="478649" y="144522"/>
                          <a:pt x="497882" y="183954"/>
                        </a:cubicBezTo>
                        <a:cubicBezTo>
                          <a:pt x="805601" y="814868"/>
                          <a:pt x="1566513" y="1076871"/>
                          <a:pt x="2197428" y="769153"/>
                        </a:cubicBezTo>
                        <a:cubicBezTo>
                          <a:pt x="2276293" y="730689"/>
                          <a:pt x="2349393" y="685144"/>
                          <a:pt x="2416337" y="633654"/>
                        </a:cubicBezTo>
                        <a:lnTo>
                          <a:pt x="2485751" y="574537"/>
                        </a:lnTo>
                        <a:lnTo>
                          <a:pt x="2490408" y="587848"/>
                        </a:lnTo>
                        <a:cubicBezTo>
                          <a:pt x="2548658" y="784346"/>
                          <a:pt x="2560106" y="997773"/>
                          <a:pt x="2514498" y="1212342"/>
                        </a:cubicBezTo>
                        <a:cubicBezTo>
                          <a:pt x="2368552" y="1898961"/>
                          <a:pt x="1693626" y="2337263"/>
                          <a:pt x="1007009" y="2191318"/>
                        </a:cubicBezTo>
                        <a:cubicBezTo>
                          <a:pt x="320391" y="2045373"/>
                          <a:pt x="-117911" y="1370447"/>
                          <a:pt x="28035" y="683828"/>
                        </a:cubicBezTo>
                        <a:cubicBezTo>
                          <a:pt x="82765" y="426346"/>
                          <a:pt x="211882" y="203782"/>
                          <a:pt x="388108" y="33855"/>
                        </a:cubicBezTo>
                        <a:lnTo>
                          <a:pt x="426765" y="0"/>
                        </a:lnTo>
                        <a:close/>
                      </a:path>
                    </a:pathLst>
                  </a:custGeom>
                  <a:gradFill>
                    <a:gsLst>
                      <a:gs pos="100000">
                        <a:srgbClr val="005787"/>
                      </a:gs>
                      <a:gs pos="1000">
                        <a:srgbClr val="005787">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D528EFED-2178-4616-B156-B5349B0095DA}"/>
                      </a:ext>
                    </a:extLst>
                  </p:cNvPr>
                  <p:cNvSpPr/>
                  <p:nvPr/>
                </p:nvSpPr>
                <p:spPr>
                  <a:xfrm>
                    <a:off x="3853749" y="1520826"/>
                    <a:ext cx="2141326" cy="2542586"/>
                  </a:xfrm>
                  <a:custGeom>
                    <a:avLst/>
                    <a:gdLst>
                      <a:gd name="connsiteX0" fmla="*/ 1325893 w 2141326"/>
                      <a:gd name="connsiteY0" fmla="*/ 1218 h 2542586"/>
                      <a:gd name="connsiteX1" fmla="*/ 1390747 w 2141326"/>
                      <a:gd name="connsiteY1" fmla="*/ 7211 h 2542586"/>
                      <a:gd name="connsiteX2" fmla="*/ 1360850 w 2141326"/>
                      <a:gd name="connsiteY2" fmla="*/ 34382 h 2542586"/>
                      <a:gd name="connsiteX3" fmla="*/ 988580 w 2141326"/>
                      <a:gd name="connsiteY3" fmla="*/ 933119 h 2542586"/>
                      <a:gd name="connsiteX4" fmla="*/ 2129634 w 2141326"/>
                      <a:gd name="connsiteY4" fmla="*/ 2197562 h 2542586"/>
                      <a:gd name="connsiteX5" fmla="*/ 2141326 w 2141326"/>
                      <a:gd name="connsiteY5" fmla="*/ 2198153 h 2542586"/>
                      <a:gd name="connsiteX6" fmla="*/ 2047375 w 2141326"/>
                      <a:gd name="connsiteY6" fmla="*/ 2278167 h 2542586"/>
                      <a:gd name="connsiteX7" fmla="*/ 1828466 w 2141326"/>
                      <a:gd name="connsiteY7" fmla="*/ 2413666 h 2542586"/>
                      <a:gd name="connsiteX8" fmla="*/ 128920 w 2141326"/>
                      <a:gd name="connsiteY8" fmla="*/ 1828466 h 2542586"/>
                      <a:gd name="connsiteX9" fmla="*/ 714122 w 2141326"/>
                      <a:gd name="connsiteY9" fmla="*/ 128921 h 2542586"/>
                      <a:gd name="connsiteX10" fmla="*/ 1325893 w 2141326"/>
                      <a:gd name="connsiteY10" fmla="*/ 1218 h 25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326" h="2542586">
                        <a:moveTo>
                          <a:pt x="1325893" y="1218"/>
                        </a:moveTo>
                        <a:lnTo>
                          <a:pt x="1390747" y="7211"/>
                        </a:lnTo>
                        <a:lnTo>
                          <a:pt x="1360850" y="34382"/>
                        </a:lnTo>
                        <a:cubicBezTo>
                          <a:pt x="1130843" y="264390"/>
                          <a:pt x="988580" y="582141"/>
                          <a:pt x="988580" y="933119"/>
                        </a:cubicBezTo>
                        <a:cubicBezTo>
                          <a:pt x="988580" y="1591204"/>
                          <a:pt x="1488721" y="2132475"/>
                          <a:pt x="2129634" y="2197562"/>
                        </a:cubicBezTo>
                        <a:lnTo>
                          <a:pt x="2141326" y="2198153"/>
                        </a:lnTo>
                        <a:lnTo>
                          <a:pt x="2047375" y="2278167"/>
                        </a:lnTo>
                        <a:cubicBezTo>
                          <a:pt x="1980431" y="2329656"/>
                          <a:pt x="1907331" y="2375201"/>
                          <a:pt x="1828466" y="2413666"/>
                        </a:cubicBezTo>
                        <a:cubicBezTo>
                          <a:pt x="1197551" y="2721383"/>
                          <a:pt x="436639" y="2459381"/>
                          <a:pt x="128920" y="1828466"/>
                        </a:cubicBezTo>
                        <a:cubicBezTo>
                          <a:pt x="-178797" y="1197551"/>
                          <a:pt x="83207" y="436639"/>
                          <a:pt x="714122" y="128921"/>
                        </a:cubicBezTo>
                        <a:cubicBezTo>
                          <a:pt x="911283" y="32759"/>
                          <a:pt x="1121140" y="-7766"/>
                          <a:pt x="1325893" y="1218"/>
                        </a:cubicBezTo>
                        <a:close/>
                      </a:path>
                    </a:pathLst>
                  </a:custGeom>
                  <a:gradFill>
                    <a:gsLst>
                      <a:gs pos="100000">
                        <a:srgbClr val="2A74AC">
                          <a:alpha val="70000"/>
                        </a:srgbClr>
                      </a:gs>
                      <a:gs pos="1000">
                        <a:srgbClr val="2A74AC"/>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2" name="Oval 261">
                  <a:extLst>
                    <a:ext uri="{FF2B5EF4-FFF2-40B4-BE49-F238E27FC236}">
                      <a16:creationId xmlns:a16="http://schemas.microsoft.com/office/drawing/2014/main" id="{4046CA4A-4886-457B-AF08-D30F23FF0C45}"/>
                    </a:ext>
                  </a:extLst>
                </p:cNvPr>
                <p:cNvSpPr/>
                <p:nvPr/>
              </p:nvSpPr>
              <p:spPr>
                <a:xfrm>
                  <a:off x="5072492" y="2737665"/>
                  <a:ext cx="1990772" cy="1990772"/>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4313E192-9F09-4627-9283-BD65040F72A6}"/>
                </a:ext>
              </a:extLst>
            </p:cNvPr>
            <p:cNvSpPr txBox="1"/>
            <p:nvPr/>
          </p:nvSpPr>
          <p:spPr>
            <a:xfrm>
              <a:off x="8024458" y="1412239"/>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No Use</a:t>
              </a:r>
            </a:p>
          </p:txBody>
        </p:sp>
        <p:sp>
          <p:nvSpPr>
            <p:cNvPr id="4" name="TextBox 3">
              <a:extLst>
                <a:ext uri="{FF2B5EF4-FFF2-40B4-BE49-F238E27FC236}">
                  <a16:creationId xmlns:a16="http://schemas.microsoft.com/office/drawing/2014/main" id="{DF6F9D8A-E9BC-411C-A16A-22480CC35B41}"/>
                </a:ext>
              </a:extLst>
            </p:cNvPr>
            <p:cNvSpPr txBox="1"/>
            <p:nvPr/>
          </p:nvSpPr>
          <p:spPr>
            <a:xfrm>
              <a:off x="9572451" y="2380267"/>
              <a:ext cx="20227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Experimental or Situational</a:t>
              </a:r>
            </a:p>
          </p:txBody>
        </p:sp>
        <p:sp>
          <p:nvSpPr>
            <p:cNvPr id="5" name="TextBox 4">
              <a:extLst>
                <a:ext uri="{FF2B5EF4-FFF2-40B4-BE49-F238E27FC236}">
                  <a16:creationId xmlns:a16="http://schemas.microsoft.com/office/drawing/2014/main" id="{9411B6D6-2A28-486A-A5BB-D6F76521C2A5}"/>
                </a:ext>
              </a:extLst>
            </p:cNvPr>
            <p:cNvSpPr txBox="1"/>
            <p:nvPr/>
          </p:nvSpPr>
          <p:spPr>
            <a:xfrm>
              <a:off x="9853167" y="4195804"/>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8568EAFA-E574-4AFA-87CD-8D469E8F429E}"/>
                </a:ext>
              </a:extLst>
            </p:cNvPr>
            <p:cNvSpPr txBox="1"/>
            <p:nvPr/>
          </p:nvSpPr>
          <p:spPr>
            <a:xfrm>
              <a:off x="8841806" y="5779125"/>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Regular Use</a:t>
              </a:r>
            </a:p>
          </p:txBody>
        </p:sp>
        <p:sp>
          <p:nvSpPr>
            <p:cNvPr id="7" name="TextBox 6">
              <a:extLst>
                <a:ext uri="{FF2B5EF4-FFF2-40B4-BE49-F238E27FC236}">
                  <a16:creationId xmlns:a16="http://schemas.microsoft.com/office/drawing/2014/main" id="{1C94380A-9E6C-4129-ADD2-29B2CC8C6B35}"/>
                </a:ext>
              </a:extLst>
            </p:cNvPr>
            <p:cNvSpPr txBox="1"/>
            <p:nvPr/>
          </p:nvSpPr>
          <p:spPr>
            <a:xfrm>
              <a:off x="-123711" y="4375563"/>
              <a:ext cx="24873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Habitual / Daily</a:t>
              </a:r>
            </a:p>
          </p:txBody>
        </p:sp>
        <p:sp>
          <p:nvSpPr>
            <p:cNvPr id="8" name="TextBox 7">
              <a:extLst>
                <a:ext uri="{FF2B5EF4-FFF2-40B4-BE49-F238E27FC236}">
                  <a16:creationId xmlns:a16="http://schemas.microsoft.com/office/drawing/2014/main" id="{233100C9-88A9-476E-BA80-A98396B1B34F}"/>
                </a:ext>
              </a:extLst>
            </p:cNvPr>
            <p:cNvSpPr txBox="1"/>
            <p:nvPr/>
          </p:nvSpPr>
          <p:spPr>
            <a:xfrm>
              <a:off x="1129470" y="5917991"/>
              <a:ext cx="202272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Ritual Binge</a:t>
              </a:r>
            </a:p>
          </p:txBody>
        </p:sp>
        <p:sp>
          <p:nvSpPr>
            <p:cNvPr id="9" name="TextBox 8">
              <a:extLst>
                <a:ext uri="{FF2B5EF4-FFF2-40B4-BE49-F238E27FC236}">
                  <a16:creationId xmlns:a16="http://schemas.microsoft.com/office/drawing/2014/main" id="{019D82E3-5213-45B4-9CC1-8852145D3F33}"/>
                </a:ext>
              </a:extLst>
            </p:cNvPr>
            <p:cNvSpPr txBox="1"/>
            <p:nvPr/>
          </p:nvSpPr>
          <p:spPr>
            <a:xfrm>
              <a:off x="-18452" y="2588151"/>
              <a:ext cx="270300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Chaotic / Persistent</a:t>
              </a:r>
            </a:p>
          </p:txBody>
        </p:sp>
      </p:grpSp>
    </p:spTree>
    <p:extLst>
      <p:ext uri="{BB962C8B-B14F-4D97-AF65-F5344CB8AC3E}">
        <p14:creationId xmlns:p14="http://schemas.microsoft.com/office/powerpoint/2010/main" val="9188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3E4B00-B904-45BA-A8A7-14D85D18E65E}"/>
              </a:ext>
            </a:extLst>
          </p:cNvPr>
          <p:cNvSpPr/>
          <p:nvPr/>
        </p:nvSpPr>
        <p:spPr>
          <a:xfrm>
            <a:off x="5471642" y="6379656"/>
            <a:ext cx="601382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Jeannie Little, LCSW, CGP What's Under the Harm Reduction Umbrella?, The Fix, May 2015</a:t>
            </a:r>
          </a:p>
        </p:txBody>
      </p:sp>
      <p:sp>
        <p:nvSpPr>
          <p:cNvPr id="32" name="Title 1">
            <a:extLst>
              <a:ext uri="{FF2B5EF4-FFF2-40B4-BE49-F238E27FC236}">
                <a16:creationId xmlns:a16="http://schemas.microsoft.com/office/drawing/2014/main" id="{7FDC1A8C-134B-4AD8-88D8-93AA67C9B7A1}"/>
              </a:ext>
            </a:extLst>
          </p:cNvPr>
          <p:cNvSpPr>
            <a:spLocks noGrp="1"/>
          </p:cNvSpPr>
          <p:nvPr>
            <p:ph type="title"/>
          </p:nvPr>
        </p:nvSpPr>
        <p:spPr>
          <a:xfrm>
            <a:off x="838200" y="167512"/>
            <a:ext cx="10515600" cy="1325563"/>
          </a:xfrm>
        </p:spPr>
        <p:txBody>
          <a:bodyPr>
            <a:normAutofit fontScale="90000"/>
          </a:bodyPr>
          <a:lstStyle/>
          <a:p>
            <a:r>
              <a:rPr lang="en-US" dirty="0"/>
              <a:t>Continuum of substance use</a:t>
            </a:r>
            <a:br>
              <a:rPr lang="en-US" dirty="0"/>
            </a:br>
            <a:r>
              <a:rPr lang="en-US" sz="2700" dirty="0">
                <a:solidFill>
                  <a:srgbClr val="4495D1"/>
                </a:solidFill>
                <a:latin typeface="+mn-lt"/>
              </a:rPr>
              <a:t>Harms can occur at any point and should be addressed, regardless of where the person is on the continuum.</a:t>
            </a:r>
            <a:endParaRPr lang="en-US" dirty="0">
              <a:solidFill>
                <a:srgbClr val="4495D1"/>
              </a:solidFill>
              <a:latin typeface="+mn-lt"/>
            </a:endParaRPr>
          </a:p>
        </p:txBody>
      </p:sp>
      <p:sp>
        <p:nvSpPr>
          <p:cNvPr id="20" name="Date Placeholder 19">
            <a:extLst>
              <a:ext uri="{FF2B5EF4-FFF2-40B4-BE49-F238E27FC236}">
                <a16:creationId xmlns:a16="http://schemas.microsoft.com/office/drawing/2014/main" id="{C2AE488B-F2C6-B12D-1C77-24BE24DB8461}"/>
              </a:ext>
            </a:extLst>
          </p:cNvPr>
          <p:cNvSpPr>
            <a:spLocks noGrp="1"/>
          </p:cNvSpPr>
          <p:nvPr>
            <p:ph type="dt" sz="half" idx="10"/>
          </p:nvPr>
        </p:nvSpPr>
        <p:spPr>
          <a:prstGeom prst="rect">
            <a:avLst/>
          </a:prstGeom>
        </p:spPr>
        <p:txBody>
          <a:bodyPr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A85639F-C0E6-42C7-97A2-6A9B711BFF8C}"/>
              </a:ext>
            </a:extLst>
          </p:cNvPr>
          <p:cNvGrpSpPr/>
          <p:nvPr/>
        </p:nvGrpSpPr>
        <p:grpSpPr>
          <a:xfrm>
            <a:off x="96200" y="1409901"/>
            <a:ext cx="11999599" cy="5129625"/>
            <a:chOff x="-123711" y="1412239"/>
            <a:chExt cx="11999599" cy="5129625"/>
          </a:xfrm>
        </p:grpSpPr>
        <p:grpSp>
          <p:nvGrpSpPr>
            <p:cNvPr id="19" name="Group 18">
              <a:extLst>
                <a:ext uri="{FF2B5EF4-FFF2-40B4-BE49-F238E27FC236}">
                  <a16:creationId xmlns:a16="http://schemas.microsoft.com/office/drawing/2014/main" id="{A500D60E-3F4C-45DB-A406-66C27C99B5D2}"/>
                </a:ext>
              </a:extLst>
            </p:cNvPr>
            <p:cNvGrpSpPr/>
            <p:nvPr/>
          </p:nvGrpSpPr>
          <p:grpSpPr>
            <a:xfrm>
              <a:off x="2320358" y="1493075"/>
              <a:ext cx="7514379" cy="5048789"/>
              <a:chOff x="2553430" y="1180924"/>
              <a:chExt cx="7514379" cy="5048789"/>
            </a:xfrm>
          </p:grpSpPr>
          <p:grpSp>
            <p:nvGrpSpPr>
              <p:cNvPr id="17" name="Group 16">
                <a:extLst>
                  <a:ext uri="{FF2B5EF4-FFF2-40B4-BE49-F238E27FC236}">
                    <a16:creationId xmlns:a16="http://schemas.microsoft.com/office/drawing/2014/main" id="{CF3B4730-4F2C-47B5-AE07-4F44CC07F662}"/>
                  </a:ext>
                </a:extLst>
              </p:cNvPr>
              <p:cNvGrpSpPr/>
              <p:nvPr/>
            </p:nvGrpSpPr>
            <p:grpSpPr>
              <a:xfrm>
                <a:off x="2553430" y="1386378"/>
                <a:ext cx="7514379" cy="4540285"/>
                <a:chOff x="2553430" y="1386378"/>
                <a:chExt cx="7514379" cy="4540285"/>
              </a:xfrm>
            </p:grpSpPr>
            <p:cxnSp>
              <p:nvCxnSpPr>
                <p:cNvPr id="364" name="Straight Connector 363">
                  <a:extLst>
                    <a:ext uri="{FF2B5EF4-FFF2-40B4-BE49-F238E27FC236}">
                      <a16:creationId xmlns:a16="http://schemas.microsoft.com/office/drawing/2014/main" id="{C55E147D-F774-4860-BFE3-2DD5B7E3D442}"/>
                    </a:ext>
                  </a:extLst>
                </p:cNvPr>
                <p:cNvCxnSpPr/>
                <p:nvPr/>
              </p:nvCxnSpPr>
              <p:spPr>
                <a:xfrm>
                  <a:off x="8241821" y="249114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C573CD8F-F55C-4E83-B76D-3D165117AF60}"/>
                    </a:ext>
                  </a:extLst>
                </p:cNvPr>
                <p:cNvCxnSpPr>
                  <a:cxnSpLocks/>
                </p:cNvCxnSpPr>
                <p:nvPr/>
              </p:nvCxnSpPr>
              <p:spPr>
                <a:xfrm>
                  <a:off x="8522559" y="413576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21BACAB4-B7CC-4024-81EF-C55D74F7A62E}"/>
                    </a:ext>
                  </a:extLst>
                </p:cNvPr>
                <p:cNvCxnSpPr/>
                <p:nvPr/>
              </p:nvCxnSpPr>
              <p:spPr>
                <a:xfrm>
                  <a:off x="3418933" y="5926663"/>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080929D-0F07-4288-A330-49B165F11F91}"/>
                    </a:ext>
                  </a:extLst>
                </p:cNvPr>
                <p:cNvCxnSpPr/>
                <p:nvPr/>
              </p:nvCxnSpPr>
              <p:spPr>
                <a:xfrm>
                  <a:off x="6708426" y="138637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31C14D3D-8F3A-4C14-807A-E60E452DB3CF}"/>
                    </a:ext>
                  </a:extLst>
                </p:cNvPr>
                <p:cNvCxnSpPr>
                  <a:cxnSpLocks/>
                </p:cNvCxnSpPr>
                <p:nvPr/>
              </p:nvCxnSpPr>
              <p:spPr>
                <a:xfrm>
                  <a:off x="2936222" y="2542953"/>
                  <a:ext cx="1065084"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9918B9E-9006-41B2-B89F-7B91CB574B61}"/>
                    </a:ext>
                  </a:extLst>
                </p:cNvPr>
                <p:cNvCxnSpPr>
                  <a:cxnSpLocks/>
                </p:cNvCxnSpPr>
                <p:nvPr/>
              </p:nvCxnSpPr>
              <p:spPr>
                <a:xfrm>
                  <a:off x="2553430" y="4345318"/>
                  <a:ext cx="1160969"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16C07F0-FCEB-46BE-A6E7-AFF1EC5AEC9F}"/>
                    </a:ext>
                  </a:extLst>
                </p:cNvPr>
                <p:cNvCxnSpPr/>
                <p:nvPr/>
              </p:nvCxnSpPr>
              <p:spPr>
                <a:xfrm>
                  <a:off x="7550410" y="5738701"/>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D64242-4AAC-494A-9313-D8BDD92B475E}"/>
                  </a:ext>
                </a:extLst>
              </p:cNvPr>
              <p:cNvGrpSpPr/>
              <p:nvPr/>
            </p:nvGrpSpPr>
            <p:grpSpPr>
              <a:xfrm>
                <a:off x="3578686" y="1180924"/>
                <a:ext cx="5114489" cy="5048789"/>
                <a:chOff x="3503453" y="1180924"/>
                <a:chExt cx="5114489" cy="5048789"/>
              </a:xfrm>
            </p:grpSpPr>
            <p:grpSp>
              <p:nvGrpSpPr>
                <p:cNvPr id="11" name="Group 10">
                  <a:extLst>
                    <a:ext uri="{FF2B5EF4-FFF2-40B4-BE49-F238E27FC236}">
                      <a16:creationId xmlns:a16="http://schemas.microsoft.com/office/drawing/2014/main" id="{0FF66D54-E817-468E-8A67-36E3E1CEB9A4}"/>
                    </a:ext>
                  </a:extLst>
                </p:cNvPr>
                <p:cNvGrpSpPr/>
                <p:nvPr/>
              </p:nvGrpSpPr>
              <p:grpSpPr>
                <a:xfrm>
                  <a:off x="3503453" y="1180924"/>
                  <a:ext cx="5114489" cy="5048789"/>
                  <a:chOff x="3503453" y="1180924"/>
                  <a:chExt cx="5114489" cy="5048789"/>
                </a:xfrm>
              </p:grpSpPr>
              <p:sp>
                <p:nvSpPr>
                  <p:cNvPr id="137" name="Oval 136">
                    <a:extLst>
                      <a:ext uri="{FF2B5EF4-FFF2-40B4-BE49-F238E27FC236}">
                        <a16:creationId xmlns:a16="http://schemas.microsoft.com/office/drawing/2014/main" id="{218EA673-FA10-4CB8-AF81-59780725A8C3}"/>
                      </a:ext>
                    </a:extLst>
                  </p:cNvPr>
                  <p:cNvSpPr/>
                  <p:nvPr/>
                </p:nvSpPr>
                <p:spPr>
                  <a:xfrm>
                    <a:off x="4830856" y="1180924"/>
                    <a:ext cx="2542013" cy="2542011"/>
                  </a:xfrm>
                  <a:prstGeom prst="ellipse">
                    <a:avLst/>
                  </a:prstGeom>
                  <a:gradFill flip="none" rotWithShape="1">
                    <a:gsLst>
                      <a:gs pos="100000">
                        <a:srgbClr val="4495D1"/>
                      </a:gs>
                      <a:gs pos="0">
                        <a:srgbClr val="4495D1">
                          <a:alpha val="70000"/>
                        </a:srgbClr>
                      </a:gs>
                    </a:gsLst>
                    <a:lin ang="0" scaled="1"/>
                    <a:tileRect/>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3EB4B324-39CA-4DEE-A8C6-57C200BE3F2F}"/>
                      </a:ext>
                    </a:extLst>
                  </p:cNvPr>
                  <p:cNvSpPr/>
                  <p:nvPr/>
                </p:nvSpPr>
                <p:spPr>
                  <a:xfrm>
                    <a:off x="5823753" y="1664477"/>
                    <a:ext cx="2542096" cy="2542098"/>
                  </a:xfrm>
                  <a:custGeom>
                    <a:avLst/>
                    <a:gdLst>
                      <a:gd name="connsiteX0" fmla="*/ 1282134 w 2542096"/>
                      <a:gd name="connsiteY0" fmla="*/ 56 h 2542098"/>
                      <a:gd name="connsiteX1" fmla="*/ 2258805 w 2542096"/>
                      <a:gd name="connsiteY1" fmla="*/ 471180 h 2542098"/>
                      <a:gd name="connsiteX2" fmla="*/ 2070918 w 2542096"/>
                      <a:gd name="connsiteY2" fmla="*/ 2258808 h 2542098"/>
                      <a:gd name="connsiteX3" fmla="*/ 283290 w 2542096"/>
                      <a:gd name="connsiteY3" fmla="*/ 2070920 h 2542098"/>
                      <a:gd name="connsiteX4" fmla="*/ 471177 w 2542096"/>
                      <a:gd name="connsiteY4" fmla="*/ 283292 h 2542098"/>
                      <a:gd name="connsiteX5" fmla="*/ 1282134 w 2542096"/>
                      <a:gd name="connsiteY5" fmla="*/ 56 h 25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96" h="2542098">
                        <a:moveTo>
                          <a:pt x="1282134" y="56"/>
                        </a:moveTo>
                        <a:cubicBezTo>
                          <a:pt x="1648368" y="3457"/>
                          <a:pt x="2010316" y="164323"/>
                          <a:pt x="2258805" y="471180"/>
                        </a:cubicBezTo>
                        <a:cubicBezTo>
                          <a:pt x="2700561" y="1016704"/>
                          <a:pt x="2616441" y="1817052"/>
                          <a:pt x="2070918" y="2258808"/>
                        </a:cubicBezTo>
                        <a:cubicBezTo>
                          <a:pt x="1525395" y="2700564"/>
                          <a:pt x="725047" y="2616444"/>
                          <a:pt x="283290" y="2070920"/>
                        </a:cubicBezTo>
                        <a:cubicBezTo>
                          <a:pt x="-158466" y="1525396"/>
                          <a:pt x="-74346" y="725048"/>
                          <a:pt x="471177" y="283292"/>
                        </a:cubicBezTo>
                        <a:cubicBezTo>
                          <a:pt x="709843" y="90024"/>
                          <a:pt x="997284" y="-2588"/>
                          <a:pt x="1282134" y="56"/>
                        </a:cubicBezTo>
                        <a:close/>
                      </a:path>
                    </a:pathLst>
                  </a:custGeom>
                  <a:gradFill>
                    <a:gsLst>
                      <a:gs pos="100000">
                        <a:srgbClr val="0573C1"/>
                      </a:gs>
                      <a:gs pos="1000">
                        <a:srgbClr val="0573C1">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7EF55DA1-608D-4705-A450-041641E8EDFF}"/>
                      </a:ext>
                    </a:extLst>
                  </p:cNvPr>
                  <p:cNvSpPr/>
                  <p:nvPr/>
                </p:nvSpPr>
                <p:spPr>
                  <a:xfrm>
                    <a:off x="6075409" y="2713392"/>
                    <a:ext cx="2542533" cy="2542536"/>
                  </a:xfrm>
                  <a:custGeom>
                    <a:avLst/>
                    <a:gdLst>
                      <a:gd name="connsiteX0" fmla="*/ 1279600 w 2542533"/>
                      <a:gd name="connsiteY0" fmla="*/ 37 h 2542536"/>
                      <a:gd name="connsiteX1" fmla="*/ 1535523 w 2542533"/>
                      <a:gd name="connsiteY1" fmla="*/ 28036 h 2542536"/>
                      <a:gd name="connsiteX2" fmla="*/ 2514497 w 2542533"/>
                      <a:gd name="connsiteY2" fmla="*/ 1535525 h 2542536"/>
                      <a:gd name="connsiteX3" fmla="*/ 1007009 w 2542533"/>
                      <a:gd name="connsiteY3" fmla="*/ 2514501 h 2542536"/>
                      <a:gd name="connsiteX4" fmla="*/ 28035 w 2542533"/>
                      <a:gd name="connsiteY4" fmla="*/ 1007011 h 2542536"/>
                      <a:gd name="connsiteX5" fmla="*/ 1279600 w 2542533"/>
                      <a:gd name="connsiteY5" fmla="*/ 37 h 254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33" h="2542536">
                        <a:moveTo>
                          <a:pt x="1279600" y="37"/>
                        </a:moveTo>
                        <a:cubicBezTo>
                          <a:pt x="1364051" y="679"/>
                          <a:pt x="1449696" y="9793"/>
                          <a:pt x="1535523" y="28036"/>
                        </a:cubicBezTo>
                        <a:cubicBezTo>
                          <a:pt x="2222141" y="173981"/>
                          <a:pt x="2660443" y="848906"/>
                          <a:pt x="2514497" y="1535525"/>
                        </a:cubicBezTo>
                        <a:cubicBezTo>
                          <a:pt x="2368552" y="2222144"/>
                          <a:pt x="1693626" y="2660446"/>
                          <a:pt x="1007009" y="2514501"/>
                        </a:cubicBezTo>
                        <a:cubicBezTo>
                          <a:pt x="320391" y="2368556"/>
                          <a:pt x="-117911" y="1693630"/>
                          <a:pt x="28035" y="1007011"/>
                        </a:cubicBezTo>
                        <a:cubicBezTo>
                          <a:pt x="155737" y="406220"/>
                          <a:pt x="688440" y="-4454"/>
                          <a:pt x="1279600" y="37"/>
                        </a:cubicBezTo>
                        <a:close/>
                      </a:path>
                    </a:pathLst>
                  </a:custGeom>
                  <a:gradFill>
                    <a:gsLst>
                      <a:gs pos="100000">
                        <a:srgbClr val="2A74AC"/>
                      </a:gs>
                      <a:gs pos="1000">
                        <a:srgbClr val="2A74AC">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D28F72FF-6BD3-437F-8134-3FDE195E80BC}"/>
                      </a:ext>
                    </a:extLst>
                  </p:cNvPr>
                  <p:cNvSpPr/>
                  <p:nvPr/>
                </p:nvSpPr>
                <p:spPr>
                  <a:xfrm>
                    <a:off x="5660047" y="3384075"/>
                    <a:ext cx="2542589" cy="2542588"/>
                  </a:xfrm>
                  <a:custGeom>
                    <a:avLst/>
                    <a:gdLst>
                      <a:gd name="connsiteX0" fmla="*/ 1325893 w 2542589"/>
                      <a:gd name="connsiteY0" fmla="*/ 1219 h 2542588"/>
                      <a:gd name="connsiteX1" fmla="*/ 2413668 w 2542589"/>
                      <a:gd name="connsiteY1" fmla="*/ 714122 h 2542588"/>
                      <a:gd name="connsiteX2" fmla="*/ 1828466 w 2542589"/>
                      <a:gd name="connsiteY2" fmla="*/ 2413667 h 2542588"/>
                      <a:gd name="connsiteX3" fmla="*/ 128921 w 2542589"/>
                      <a:gd name="connsiteY3" fmla="*/ 1828467 h 2542588"/>
                      <a:gd name="connsiteX4" fmla="*/ 714122 w 2542589"/>
                      <a:gd name="connsiteY4" fmla="*/ 128922 h 2542588"/>
                      <a:gd name="connsiteX5" fmla="*/ 1325893 w 2542589"/>
                      <a:gd name="connsiteY5" fmla="*/ 1219 h 25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89" h="2542588">
                        <a:moveTo>
                          <a:pt x="1325893" y="1219"/>
                        </a:moveTo>
                        <a:cubicBezTo>
                          <a:pt x="1776350" y="20983"/>
                          <a:pt x="2202112" y="280368"/>
                          <a:pt x="2413668" y="714122"/>
                        </a:cubicBezTo>
                        <a:cubicBezTo>
                          <a:pt x="2721385" y="1345036"/>
                          <a:pt x="2459382" y="2105949"/>
                          <a:pt x="1828466" y="2413667"/>
                        </a:cubicBezTo>
                        <a:cubicBezTo>
                          <a:pt x="1197551" y="2721385"/>
                          <a:pt x="436638" y="2459382"/>
                          <a:pt x="128921" y="1828467"/>
                        </a:cubicBezTo>
                        <a:cubicBezTo>
                          <a:pt x="-178797" y="1197553"/>
                          <a:pt x="83206" y="436640"/>
                          <a:pt x="714122" y="128922"/>
                        </a:cubicBezTo>
                        <a:cubicBezTo>
                          <a:pt x="911283" y="32760"/>
                          <a:pt x="1121139" y="-7765"/>
                          <a:pt x="1325893" y="1219"/>
                        </a:cubicBezTo>
                        <a:close/>
                      </a:path>
                    </a:pathLst>
                  </a:custGeom>
                  <a:gradFill>
                    <a:gsLst>
                      <a:gs pos="100000">
                        <a:srgbClr val="005787"/>
                      </a:gs>
                      <a:gs pos="1000">
                        <a:srgbClr val="005787">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DBEBC658-529F-460B-A578-AB206F0911C9}"/>
                      </a:ext>
                    </a:extLst>
                  </p:cNvPr>
                  <p:cNvSpPr/>
                  <p:nvPr/>
                </p:nvSpPr>
                <p:spPr>
                  <a:xfrm>
                    <a:off x="4615592" y="3687701"/>
                    <a:ext cx="2542014" cy="2542012"/>
                  </a:xfrm>
                  <a:custGeom>
                    <a:avLst/>
                    <a:gdLst>
                      <a:gd name="connsiteX0" fmla="*/ 1271007 w 2542014"/>
                      <a:gd name="connsiteY0" fmla="*/ 0 h 2542012"/>
                      <a:gd name="connsiteX1" fmla="*/ 2542014 w 2542014"/>
                      <a:gd name="connsiteY1" fmla="*/ 1271006 h 2542012"/>
                      <a:gd name="connsiteX2" fmla="*/ 1271007 w 2542014"/>
                      <a:gd name="connsiteY2" fmla="*/ 2542012 h 2542012"/>
                      <a:gd name="connsiteX3" fmla="*/ 0 w 2542014"/>
                      <a:gd name="connsiteY3" fmla="*/ 1271006 h 2542012"/>
                      <a:gd name="connsiteX4" fmla="*/ 1271007 w 2542014"/>
                      <a:gd name="connsiteY4" fmla="*/ 0 h 254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4" h="2542012">
                        <a:moveTo>
                          <a:pt x="1271007" y="0"/>
                        </a:moveTo>
                        <a:cubicBezTo>
                          <a:pt x="1972965" y="0"/>
                          <a:pt x="2542014" y="569049"/>
                          <a:pt x="2542014" y="1271006"/>
                        </a:cubicBezTo>
                        <a:cubicBezTo>
                          <a:pt x="2542014" y="1972963"/>
                          <a:pt x="1972965" y="2542012"/>
                          <a:pt x="1271007" y="2542012"/>
                        </a:cubicBezTo>
                        <a:cubicBezTo>
                          <a:pt x="569049" y="2542012"/>
                          <a:pt x="0" y="1972963"/>
                          <a:pt x="0" y="1271006"/>
                        </a:cubicBezTo>
                        <a:cubicBezTo>
                          <a:pt x="0" y="569049"/>
                          <a:pt x="569049" y="0"/>
                          <a:pt x="1271007" y="0"/>
                        </a:cubicBezTo>
                        <a:close/>
                      </a:path>
                    </a:pathLst>
                  </a:custGeom>
                  <a:gradFill>
                    <a:gsLst>
                      <a:gs pos="100000">
                        <a:srgbClr val="004064"/>
                      </a:gs>
                      <a:gs pos="1000">
                        <a:srgbClr val="004064">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DBDBDA43-7E17-4B3F-B569-433887589488}"/>
                      </a:ext>
                    </a:extLst>
                  </p:cNvPr>
                  <p:cNvSpPr/>
                  <p:nvPr/>
                </p:nvSpPr>
                <p:spPr>
                  <a:xfrm>
                    <a:off x="3503453" y="3166077"/>
                    <a:ext cx="2542534" cy="2219353"/>
                  </a:xfrm>
                  <a:custGeom>
                    <a:avLst/>
                    <a:gdLst>
                      <a:gd name="connsiteX0" fmla="*/ 426765 w 2542534"/>
                      <a:gd name="connsiteY0" fmla="*/ 0 h 2219353"/>
                      <a:gd name="connsiteX1" fmla="*/ 446812 w 2542534"/>
                      <a:gd name="connsiteY1" fmla="*/ 64276 h 2219353"/>
                      <a:gd name="connsiteX2" fmla="*/ 497882 w 2542534"/>
                      <a:gd name="connsiteY2" fmla="*/ 183954 h 2219353"/>
                      <a:gd name="connsiteX3" fmla="*/ 2197428 w 2542534"/>
                      <a:gd name="connsiteY3" fmla="*/ 769153 h 2219353"/>
                      <a:gd name="connsiteX4" fmla="*/ 2416337 w 2542534"/>
                      <a:gd name="connsiteY4" fmla="*/ 633654 h 2219353"/>
                      <a:gd name="connsiteX5" fmla="*/ 2485751 w 2542534"/>
                      <a:gd name="connsiteY5" fmla="*/ 574537 h 2219353"/>
                      <a:gd name="connsiteX6" fmla="*/ 2490408 w 2542534"/>
                      <a:gd name="connsiteY6" fmla="*/ 587848 h 2219353"/>
                      <a:gd name="connsiteX7" fmla="*/ 2514498 w 2542534"/>
                      <a:gd name="connsiteY7" fmla="*/ 1212342 h 2219353"/>
                      <a:gd name="connsiteX8" fmla="*/ 1007009 w 2542534"/>
                      <a:gd name="connsiteY8" fmla="*/ 2191318 h 2219353"/>
                      <a:gd name="connsiteX9" fmla="*/ 28035 w 2542534"/>
                      <a:gd name="connsiteY9" fmla="*/ 683828 h 2219353"/>
                      <a:gd name="connsiteX10" fmla="*/ 388108 w 2542534"/>
                      <a:gd name="connsiteY10" fmla="*/ 33855 h 2219353"/>
                      <a:gd name="connsiteX11" fmla="*/ 426765 w 2542534"/>
                      <a:gd name="connsiteY11" fmla="*/ 0 h 22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2534" h="2219353">
                        <a:moveTo>
                          <a:pt x="426765" y="0"/>
                        </a:moveTo>
                        <a:lnTo>
                          <a:pt x="446812" y="64276"/>
                        </a:lnTo>
                        <a:cubicBezTo>
                          <a:pt x="461643" y="104582"/>
                          <a:pt x="478649" y="144522"/>
                          <a:pt x="497882" y="183954"/>
                        </a:cubicBezTo>
                        <a:cubicBezTo>
                          <a:pt x="805601" y="814868"/>
                          <a:pt x="1566513" y="1076871"/>
                          <a:pt x="2197428" y="769153"/>
                        </a:cubicBezTo>
                        <a:cubicBezTo>
                          <a:pt x="2276293" y="730689"/>
                          <a:pt x="2349393" y="685144"/>
                          <a:pt x="2416337" y="633654"/>
                        </a:cubicBezTo>
                        <a:lnTo>
                          <a:pt x="2485751" y="574537"/>
                        </a:lnTo>
                        <a:lnTo>
                          <a:pt x="2490408" y="587848"/>
                        </a:lnTo>
                        <a:cubicBezTo>
                          <a:pt x="2548658" y="784346"/>
                          <a:pt x="2560106" y="997773"/>
                          <a:pt x="2514498" y="1212342"/>
                        </a:cubicBezTo>
                        <a:cubicBezTo>
                          <a:pt x="2368552" y="1898961"/>
                          <a:pt x="1693626" y="2337263"/>
                          <a:pt x="1007009" y="2191318"/>
                        </a:cubicBezTo>
                        <a:cubicBezTo>
                          <a:pt x="320391" y="2045373"/>
                          <a:pt x="-117911" y="1370447"/>
                          <a:pt x="28035" y="683828"/>
                        </a:cubicBezTo>
                        <a:cubicBezTo>
                          <a:pt x="82765" y="426346"/>
                          <a:pt x="211882" y="203782"/>
                          <a:pt x="388108" y="33855"/>
                        </a:cubicBezTo>
                        <a:lnTo>
                          <a:pt x="426765" y="0"/>
                        </a:lnTo>
                        <a:close/>
                      </a:path>
                    </a:pathLst>
                  </a:custGeom>
                  <a:gradFill>
                    <a:gsLst>
                      <a:gs pos="100000">
                        <a:srgbClr val="005787"/>
                      </a:gs>
                      <a:gs pos="1000">
                        <a:srgbClr val="005787">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D528EFED-2178-4616-B156-B5349B0095DA}"/>
                      </a:ext>
                    </a:extLst>
                  </p:cNvPr>
                  <p:cNvSpPr/>
                  <p:nvPr/>
                </p:nvSpPr>
                <p:spPr>
                  <a:xfrm>
                    <a:off x="3853749" y="1520826"/>
                    <a:ext cx="2141326" cy="2542586"/>
                  </a:xfrm>
                  <a:custGeom>
                    <a:avLst/>
                    <a:gdLst>
                      <a:gd name="connsiteX0" fmla="*/ 1325893 w 2141326"/>
                      <a:gd name="connsiteY0" fmla="*/ 1218 h 2542586"/>
                      <a:gd name="connsiteX1" fmla="*/ 1390747 w 2141326"/>
                      <a:gd name="connsiteY1" fmla="*/ 7211 h 2542586"/>
                      <a:gd name="connsiteX2" fmla="*/ 1360850 w 2141326"/>
                      <a:gd name="connsiteY2" fmla="*/ 34382 h 2542586"/>
                      <a:gd name="connsiteX3" fmla="*/ 988580 w 2141326"/>
                      <a:gd name="connsiteY3" fmla="*/ 933119 h 2542586"/>
                      <a:gd name="connsiteX4" fmla="*/ 2129634 w 2141326"/>
                      <a:gd name="connsiteY4" fmla="*/ 2197562 h 2542586"/>
                      <a:gd name="connsiteX5" fmla="*/ 2141326 w 2141326"/>
                      <a:gd name="connsiteY5" fmla="*/ 2198153 h 2542586"/>
                      <a:gd name="connsiteX6" fmla="*/ 2047375 w 2141326"/>
                      <a:gd name="connsiteY6" fmla="*/ 2278167 h 2542586"/>
                      <a:gd name="connsiteX7" fmla="*/ 1828466 w 2141326"/>
                      <a:gd name="connsiteY7" fmla="*/ 2413666 h 2542586"/>
                      <a:gd name="connsiteX8" fmla="*/ 128920 w 2141326"/>
                      <a:gd name="connsiteY8" fmla="*/ 1828466 h 2542586"/>
                      <a:gd name="connsiteX9" fmla="*/ 714122 w 2141326"/>
                      <a:gd name="connsiteY9" fmla="*/ 128921 h 2542586"/>
                      <a:gd name="connsiteX10" fmla="*/ 1325893 w 2141326"/>
                      <a:gd name="connsiteY10" fmla="*/ 1218 h 25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326" h="2542586">
                        <a:moveTo>
                          <a:pt x="1325893" y="1218"/>
                        </a:moveTo>
                        <a:lnTo>
                          <a:pt x="1390747" y="7211"/>
                        </a:lnTo>
                        <a:lnTo>
                          <a:pt x="1360850" y="34382"/>
                        </a:lnTo>
                        <a:cubicBezTo>
                          <a:pt x="1130843" y="264390"/>
                          <a:pt x="988580" y="582141"/>
                          <a:pt x="988580" y="933119"/>
                        </a:cubicBezTo>
                        <a:cubicBezTo>
                          <a:pt x="988580" y="1591204"/>
                          <a:pt x="1488721" y="2132475"/>
                          <a:pt x="2129634" y="2197562"/>
                        </a:cubicBezTo>
                        <a:lnTo>
                          <a:pt x="2141326" y="2198153"/>
                        </a:lnTo>
                        <a:lnTo>
                          <a:pt x="2047375" y="2278167"/>
                        </a:lnTo>
                        <a:cubicBezTo>
                          <a:pt x="1980431" y="2329656"/>
                          <a:pt x="1907331" y="2375201"/>
                          <a:pt x="1828466" y="2413666"/>
                        </a:cubicBezTo>
                        <a:cubicBezTo>
                          <a:pt x="1197551" y="2721383"/>
                          <a:pt x="436639" y="2459381"/>
                          <a:pt x="128920" y="1828466"/>
                        </a:cubicBezTo>
                        <a:cubicBezTo>
                          <a:pt x="-178797" y="1197551"/>
                          <a:pt x="83207" y="436639"/>
                          <a:pt x="714122" y="128921"/>
                        </a:cubicBezTo>
                        <a:cubicBezTo>
                          <a:pt x="911283" y="32759"/>
                          <a:pt x="1121140" y="-7766"/>
                          <a:pt x="1325893" y="1218"/>
                        </a:cubicBezTo>
                        <a:close/>
                      </a:path>
                    </a:pathLst>
                  </a:custGeom>
                  <a:gradFill>
                    <a:gsLst>
                      <a:gs pos="100000">
                        <a:srgbClr val="2A74AC">
                          <a:alpha val="70000"/>
                        </a:srgbClr>
                      </a:gs>
                      <a:gs pos="1000">
                        <a:srgbClr val="2A74AC"/>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2" name="Oval 261">
                  <a:extLst>
                    <a:ext uri="{FF2B5EF4-FFF2-40B4-BE49-F238E27FC236}">
                      <a16:creationId xmlns:a16="http://schemas.microsoft.com/office/drawing/2014/main" id="{4046CA4A-4886-457B-AF08-D30F23FF0C45}"/>
                    </a:ext>
                  </a:extLst>
                </p:cNvPr>
                <p:cNvSpPr/>
                <p:nvPr/>
              </p:nvSpPr>
              <p:spPr>
                <a:xfrm>
                  <a:off x="5072492" y="2737665"/>
                  <a:ext cx="1990772" cy="1990772"/>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4313E192-9F09-4627-9283-BD65040F72A6}"/>
                </a:ext>
              </a:extLst>
            </p:cNvPr>
            <p:cNvSpPr txBox="1"/>
            <p:nvPr/>
          </p:nvSpPr>
          <p:spPr>
            <a:xfrm>
              <a:off x="8024458" y="1412239"/>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No Use</a:t>
              </a:r>
            </a:p>
          </p:txBody>
        </p:sp>
        <p:sp>
          <p:nvSpPr>
            <p:cNvPr id="4" name="TextBox 3">
              <a:extLst>
                <a:ext uri="{FF2B5EF4-FFF2-40B4-BE49-F238E27FC236}">
                  <a16:creationId xmlns:a16="http://schemas.microsoft.com/office/drawing/2014/main" id="{DF6F9D8A-E9BC-411C-A16A-22480CC35B41}"/>
                </a:ext>
              </a:extLst>
            </p:cNvPr>
            <p:cNvSpPr txBox="1"/>
            <p:nvPr/>
          </p:nvSpPr>
          <p:spPr>
            <a:xfrm>
              <a:off x="9572451" y="2380267"/>
              <a:ext cx="20227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Experimental or Situational</a:t>
              </a:r>
            </a:p>
          </p:txBody>
        </p:sp>
        <p:sp>
          <p:nvSpPr>
            <p:cNvPr id="5" name="TextBox 4">
              <a:extLst>
                <a:ext uri="{FF2B5EF4-FFF2-40B4-BE49-F238E27FC236}">
                  <a16:creationId xmlns:a16="http://schemas.microsoft.com/office/drawing/2014/main" id="{9411B6D6-2A28-486A-A5BB-D6F76521C2A5}"/>
                </a:ext>
              </a:extLst>
            </p:cNvPr>
            <p:cNvSpPr txBox="1"/>
            <p:nvPr/>
          </p:nvSpPr>
          <p:spPr>
            <a:xfrm>
              <a:off x="9853167" y="4195804"/>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8568EAFA-E574-4AFA-87CD-8D469E8F429E}"/>
                </a:ext>
              </a:extLst>
            </p:cNvPr>
            <p:cNvSpPr txBox="1"/>
            <p:nvPr/>
          </p:nvSpPr>
          <p:spPr>
            <a:xfrm>
              <a:off x="8841806" y="5779125"/>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Regular Use</a:t>
              </a:r>
            </a:p>
          </p:txBody>
        </p:sp>
        <p:sp>
          <p:nvSpPr>
            <p:cNvPr id="7" name="TextBox 6">
              <a:extLst>
                <a:ext uri="{FF2B5EF4-FFF2-40B4-BE49-F238E27FC236}">
                  <a16:creationId xmlns:a16="http://schemas.microsoft.com/office/drawing/2014/main" id="{1C94380A-9E6C-4129-ADD2-29B2CC8C6B35}"/>
                </a:ext>
              </a:extLst>
            </p:cNvPr>
            <p:cNvSpPr txBox="1"/>
            <p:nvPr/>
          </p:nvSpPr>
          <p:spPr>
            <a:xfrm>
              <a:off x="-123711" y="4375563"/>
              <a:ext cx="24873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Habitual / Daily</a:t>
              </a:r>
            </a:p>
          </p:txBody>
        </p:sp>
        <p:sp>
          <p:nvSpPr>
            <p:cNvPr id="8" name="TextBox 7">
              <a:extLst>
                <a:ext uri="{FF2B5EF4-FFF2-40B4-BE49-F238E27FC236}">
                  <a16:creationId xmlns:a16="http://schemas.microsoft.com/office/drawing/2014/main" id="{233100C9-88A9-476E-BA80-A98396B1B34F}"/>
                </a:ext>
              </a:extLst>
            </p:cNvPr>
            <p:cNvSpPr txBox="1"/>
            <p:nvPr/>
          </p:nvSpPr>
          <p:spPr>
            <a:xfrm>
              <a:off x="1129470" y="5917991"/>
              <a:ext cx="202272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Ritual Binge</a:t>
              </a:r>
            </a:p>
          </p:txBody>
        </p:sp>
        <p:sp>
          <p:nvSpPr>
            <p:cNvPr id="9" name="TextBox 8">
              <a:extLst>
                <a:ext uri="{FF2B5EF4-FFF2-40B4-BE49-F238E27FC236}">
                  <a16:creationId xmlns:a16="http://schemas.microsoft.com/office/drawing/2014/main" id="{019D82E3-5213-45B4-9CC1-8852145D3F33}"/>
                </a:ext>
              </a:extLst>
            </p:cNvPr>
            <p:cNvSpPr txBox="1"/>
            <p:nvPr/>
          </p:nvSpPr>
          <p:spPr>
            <a:xfrm>
              <a:off x="-18452" y="2588151"/>
              <a:ext cx="270300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Chaotic / Persistent</a:t>
              </a:r>
            </a:p>
          </p:txBody>
        </p:sp>
      </p:grpSp>
      <p:sp>
        <p:nvSpPr>
          <p:cNvPr id="33" name="Rectangle 32">
            <a:extLst>
              <a:ext uri="{FF2B5EF4-FFF2-40B4-BE49-F238E27FC236}">
                <a16:creationId xmlns:a16="http://schemas.microsoft.com/office/drawing/2014/main" id="{75E07C74-17C0-4463-96FA-D88CA8425455}"/>
              </a:ext>
            </a:extLst>
          </p:cNvPr>
          <p:cNvSpPr/>
          <p:nvPr/>
        </p:nvSpPr>
        <p:spPr>
          <a:xfrm>
            <a:off x="3229088" y="2901875"/>
            <a:ext cx="6007100" cy="1670371"/>
          </a:xfrm>
          <a:prstGeom prst="rect">
            <a:avLst/>
          </a:prstGeom>
          <a:solidFill>
            <a:schemeClr val="bg1"/>
          </a:solidFill>
          <a:ln w="38100">
            <a:solidFill>
              <a:srgbClr val="4495D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 person can move back and for within the continuum, it’s not just a one-way path</a:t>
            </a:r>
          </a:p>
        </p:txBody>
      </p:sp>
    </p:spTree>
    <p:custDataLst>
      <p:tags r:id="rId1"/>
    </p:custDataLst>
    <p:extLst>
      <p:ext uri="{BB962C8B-B14F-4D97-AF65-F5344CB8AC3E}">
        <p14:creationId xmlns:p14="http://schemas.microsoft.com/office/powerpoint/2010/main" val="196120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3E4B00-B904-45BA-A8A7-14D85D18E65E}"/>
              </a:ext>
            </a:extLst>
          </p:cNvPr>
          <p:cNvSpPr/>
          <p:nvPr/>
        </p:nvSpPr>
        <p:spPr>
          <a:xfrm>
            <a:off x="5471642" y="6379656"/>
            <a:ext cx="601382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Jeannie Little, LCSW, CGP What's Under the Harm Reduction Umbrella?, The Fix, May 2015</a:t>
            </a:r>
          </a:p>
        </p:txBody>
      </p:sp>
      <p:sp>
        <p:nvSpPr>
          <p:cNvPr id="32" name="Title 1">
            <a:extLst>
              <a:ext uri="{FF2B5EF4-FFF2-40B4-BE49-F238E27FC236}">
                <a16:creationId xmlns:a16="http://schemas.microsoft.com/office/drawing/2014/main" id="{7FDC1A8C-134B-4AD8-88D8-93AA67C9B7A1}"/>
              </a:ext>
            </a:extLst>
          </p:cNvPr>
          <p:cNvSpPr>
            <a:spLocks noGrp="1"/>
          </p:cNvSpPr>
          <p:nvPr>
            <p:ph type="title"/>
          </p:nvPr>
        </p:nvSpPr>
        <p:spPr>
          <a:xfrm>
            <a:off x="838200" y="167512"/>
            <a:ext cx="10515600" cy="1325563"/>
          </a:xfrm>
        </p:spPr>
        <p:txBody>
          <a:bodyPr>
            <a:normAutofit fontScale="90000"/>
          </a:bodyPr>
          <a:lstStyle/>
          <a:p>
            <a:r>
              <a:rPr lang="en-US" dirty="0"/>
              <a:t>Continuum of substance use</a:t>
            </a:r>
            <a:br>
              <a:rPr lang="en-US" dirty="0"/>
            </a:br>
            <a:r>
              <a:rPr lang="en-US" sz="2700" dirty="0">
                <a:solidFill>
                  <a:srgbClr val="4495D1"/>
                </a:solidFill>
                <a:latin typeface="+mn-lt"/>
              </a:rPr>
              <a:t>Harms can occur at any point and should be addressed, regardless of where the person is on the continuum.</a:t>
            </a:r>
            <a:endParaRPr lang="en-US" dirty="0">
              <a:solidFill>
                <a:srgbClr val="4495D1"/>
              </a:solidFill>
              <a:latin typeface="+mn-lt"/>
            </a:endParaRPr>
          </a:p>
        </p:txBody>
      </p:sp>
      <p:sp>
        <p:nvSpPr>
          <p:cNvPr id="20" name="Date Placeholder 19">
            <a:extLst>
              <a:ext uri="{FF2B5EF4-FFF2-40B4-BE49-F238E27FC236}">
                <a16:creationId xmlns:a16="http://schemas.microsoft.com/office/drawing/2014/main" id="{C2AE488B-F2C6-B12D-1C77-24BE24DB8461}"/>
              </a:ext>
            </a:extLst>
          </p:cNvPr>
          <p:cNvSpPr>
            <a:spLocks noGrp="1"/>
          </p:cNvSpPr>
          <p:nvPr>
            <p:ph type="dt" sz="half" idx="10"/>
          </p:nvPr>
        </p:nvSpPr>
        <p:spPr>
          <a:prstGeom prst="rect">
            <a:avLst/>
          </a:prstGeom>
        </p:spPr>
        <p:txBody>
          <a:bodyPr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A85639F-C0E6-42C7-97A2-6A9B711BFF8C}"/>
              </a:ext>
            </a:extLst>
          </p:cNvPr>
          <p:cNvGrpSpPr/>
          <p:nvPr/>
        </p:nvGrpSpPr>
        <p:grpSpPr>
          <a:xfrm>
            <a:off x="96200" y="1409901"/>
            <a:ext cx="11999599" cy="5129625"/>
            <a:chOff x="-123711" y="1412239"/>
            <a:chExt cx="11999599" cy="5129625"/>
          </a:xfrm>
        </p:grpSpPr>
        <p:grpSp>
          <p:nvGrpSpPr>
            <p:cNvPr id="19" name="Group 18">
              <a:extLst>
                <a:ext uri="{FF2B5EF4-FFF2-40B4-BE49-F238E27FC236}">
                  <a16:creationId xmlns:a16="http://schemas.microsoft.com/office/drawing/2014/main" id="{A500D60E-3F4C-45DB-A406-66C27C99B5D2}"/>
                </a:ext>
              </a:extLst>
            </p:cNvPr>
            <p:cNvGrpSpPr/>
            <p:nvPr/>
          </p:nvGrpSpPr>
          <p:grpSpPr>
            <a:xfrm>
              <a:off x="2320358" y="1493075"/>
              <a:ext cx="7514379" cy="5048789"/>
              <a:chOff x="2553430" y="1180924"/>
              <a:chExt cx="7514379" cy="5048789"/>
            </a:xfrm>
          </p:grpSpPr>
          <p:grpSp>
            <p:nvGrpSpPr>
              <p:cNvPr id="17" name="Group 16">
                <a:extLst>
                  <a:ext uri="{FF2B5EF4-FFF2-40B4-BE49-F238E27FC236}">
                    <a16:creationId xmlns:a16="http://schemas.microsoft.com/office/drawing/2014/main" id="{CF3B4730-4F2C-47B5-AE07-4F44CC07F662}"/>
                  </a:ext>
                </a:extLst>
              </p:cNvPr>
              <p:cNvGrpSpPr/>
              <p:nvPr/>
            </p:nvGrpSpPr>
            <p:grpSpPr>
              <a:xfrm>
                <a:off x="2553430" y="1386378"/>
                <a:ext cx="7514379" cy="4540285"/>
                <a:chOff x="2553430" y="1386378"/>
                <a:chExt cx="7514379" cy="4540285"/>
              </a:xfrm>
            </p:grpSpPr>
            <p:cxnSp>
              <p:nvCxnSpPr>
                <p:cNvPr id="364" name="Straight Connector 363">
                  <a:extLst>
                    <a:ext uri="{FF2B5EF4-FFF2-40B4-BE49-F238E27FC236}">
                      <a16:creationId xmlns:a16="http://schemas.microsoft.com/office/drawing/2014/main" id="{C55E147D-F774-4860-BFE3-2DD5B7E3D442}"/>
                    </a:ext>
                  </a:extLst>
                </p:cNvPr>
                <p:cNvCxnSpPr/>
                <p:nvPr/>
              </p:nvCxnSpPr>
              <p:spPr>
                <a:xfrm>
                  <a:off x="8241821" y="249114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C573CD8F-F55C-4E83-B76D-3D165117AF60}"/>
                    </a:ext>
                  </a:extLst>
                </p:cNvPr>
                <p:cNvCxnSpPr>
                  <a:cxnSpLocks/>
                </p:cNvCxnSpPr>
                <p:nvPr/>
              </p:nvCxnSpPr>
              <p:spPr>
                <a:xfrm>
                  <a:off x="8522559" y="413576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21BACAB4-B7CC-4024-81EF-C55D74F7A62E}"/>
                    </a:ext>
                  </a:extLst>
                </p:cNvPr>
                <p:cNvCxnSpPr/>
                <p:nvPr/>
              </p:nvCxnSpPr>
              <p:spPr>
                <a:xfrm>
                  <a:off x="3418933" y="5926663"/>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080929D-0F07-4288-A330-49B165F11F91}"/>
                    </a:ext>
                  </a:extLst>
                </p:cNvPr>
                <p:cNvCxnSpPr/>
                <p:nvPr/>
              </p:nvCxnSpPr>
              <p:spPr>
                <a:xfrm>
                  <a:off x="6708426" y="138637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31C14D3D-8F3A-4C14-807A-E60E452DB3CF}"/>
                    </a:ext>
                  </a:extLst>
                </p:cNvPr>
                <p:cNvCxnSpPr>
                  <a:cxnSpLocks/>
                </p:cNvCxnSpPr>
                <p:nvPr/>
              </p:nvCxnSpPr>
              <p:spPr>
                <a:xfrm>
                  <a:off x="2936222" y="2542953"/>
                  <a:ext cx="1065084"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9918B9E-9006-41B2-B89F-7B91CB574B61}"/>
                    </a:ext>
                  </a:extLst>
                </p:cNvPr>
                <p:cNvCxnSpPr>
                  <a:cxnSpLocks/>
                </p:cNvCxnSpPr>
                <p:nvPr/>
              </p:nvCxnSpPr>
              <p:spPr>
                <a:xfrm>
                  <a:off x="2553430" y="4345318"/>
                  <a:ext cx="1160969"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16C07F0-FCEB-46BE-A6E7-AFF1EC5AEC9F}"/>
                    </a:ext>
                  </a:extLst>
                </p:cNvPr>
                <p:cNvCxnSpPr/>
                <p:nvPr/>
              </p:nvCxnSpPr>
              <p:spPr>
                <a:xfrm>
                  <a:off x="7550410" y="5738701"/>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D64242-4AAC-494A-9313-D8BDD92B475E}"/>
                  </a:ext>
                </a:extLst>
              </p:cNvPr>
              <p:cNvGrpSpPr/>
              <p:nvPr/>
            </p:nvGrpSpPr>
            <p:grpSpPr>
              <a:xfrm>
                <a:off x="3578686" y="1180924"/>
                <a:ext cx="5114489" cy="5048789"/>
                <a:chOff x="3503453" y="1180924"/>
                <a:chExt cx="5114489" cy="5048789"/>
              </a:xfrm>
            </p:grpSpPr>
            <p:grpSp>
              <p:nvGrpSpPr>
                <p:cNvPr id="11" name="Group 10">
                  <a:extLst>
                    <a:ext uri="{FF2B5EF4-FFF2-40B4-BE49-F238E27FC236}">
                      <a16:creationId xmlns:a16="http://schemas.microsoft.com/office/drawing/2014/main" id="{0FF66D54-E817-468E-8A67-36E3E1CEB9A4}"/>
                    </a:ext>
                  </a:extLst>
                </p:cNvPr>
                <p:cNvGrpSpPr/>
                <p:nvPr/>
              </p:nvGrpSpPr>
              <p:grpSpPr>
                <a:xfrm>
                  <a:off x="3503453" y="1180924"/>
                  <a:ext cx="5114489" cy="5048789"/>
                  <a:chOff x="3503453" y="1180924"/>
                  <a:chExt cx="5114489" cy="5048789"/>
                </a:xfrm>
              </p:grpSpPr>
              <p:sp>
                <p:nvSpPr>
                  <p:cNvPr id="137" name="Oval 136">
                    <a:extLst>
                      <a:ext uri="{FF2B5EF4-FFF2-40B4-BE49-F238E27FC236}">
                        <a16:creationId xmlns:a16="http://schemas.microsoft.com/office/drawing/2014/main" id="{218EA673-FA10-4CB8-AF81-59780725A8C3}"/>
                      </a:ext>
                    </a:extLst>
                  </p:cNvPr>
                  <p:cNvSpPr/>
                  <p:nvPr/>
                </p:nvSpPr>
                <p:spPr>
                  <a:xfrm>
                    <a:off x="4830856" y="1180924"/>
                    <a:ext cx="2542013" cy="2542011"/>
                  </a:xfrm>
                  <a:prstGeom prst="ellipse">
                    <a:avLst/>
                  </a:prstGeom>
                  <a:gradFill flip="none" rotWithShape="1">
                    <a:gsLst>
                      <a:gs pos="100000">
                        <a:srgbClr val="4495D1"/>
                      </a:gs>
                      <a:gs pos="0">
                        <a:srgbClr val="4495D1">
                          <a:alpha val="70000"/>
                        </a:srgbClr>
                      </a:gs>
                    </a:gsLst>
                    <a:lin ang="0" scaled="1"/>
                    <a:tileRect/>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3EB4B324-39CA-4DEE-A8C6-57C200BE3F2F}"/>
                      </a:ext>
                    </a:extLst>
                  </p:cNvPr>
                  <p:cNvSpPr/>
                  <p:nvPr/>
                </p:nvSpPr>
                <p:spPr>
                  <a:xfrm>
                    <a:off x="5823753" y="1664477"/>
                    <a:ext cx="2542096" cy="2542098"/>
                  </a:xfrm>
                  <a:custGeom>
                    <a:avLst/>
                    <a:gdLst>
                      <a:gd name="connsiteX0" fmla="*/ 1282134 w 2542096"/>
                      <a:gd name="connsiteY0" fmla="*/ 56 h 2542098"/>
                      <a:gd name="connsiteX1" fmla="*/ 2258805 w 2542096"/>
                      <a:gd name="connsiteY1" fmla="*/ 471180 h 2542098"/>
                      <a:gd name="connsiteX2" fmla="*/ 2070918 w 2542096"/>
                      <a:gd name="connsiteY2" fmla="*/ 2258808 h 2542098"/>
                      <a:gd name="connsiteX3" fmla="*/ 283290 w 2542096"/>
                      <a:gd name="connsiteY3" fmla="*/ 2070920 h 2542098"/>
                      <a:gd name="connsiteX4" fmla="*/ 471177 w 2542096"/>
                      <a:gd name="connsiteY4" fmla="*/ 283292 h 2542098"/>
                      <a:gd name="connsiteX5" fmla="*/ 1282134 w 2542096"/>
                      <a:gd name="connsiteY5" fmla="*/ 56 h 25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96" h="2542098">
                        <a:moveTo>
                          <a:pt x="1282134" y="56"/>
                        </a:moveTo>
                        <a:cubicBezTo>
                          <a:pt x="1648368" y="3457"/>
                          <a:pt x="2010316" y="164323"/>
                          <a:pt x="2258805" y="471180"/>
                        </a:cubicBezTo>
                        <a:cubicBezTo>
                          <a:pt x="2700561" y="1016704"/>
                          <a:pt x="2616441" y="1817052"/>
                          <a:pt x="2070918" y="2258808"/>
                        </a:cubicBezTo>
                        <a:cubicBezTo>
                          <a:pt x="1525395" y="2700564"/>
                          <a:pt x="725047" y="2616444"/>
                          <a:pt x="283290" y="2070920"/>
                        </a:cubicBezTo>
                        <a:cubicBezTo>
                          <a:pt x="-158466" y="1525396"/>
                          <a:pt x="-74346" y="725048"/>
                          <a:pt x="471177" y="283292"/>
                        </a:cubicBezTo>
                        <a:cubicBezTo>
                          <a:pt x="709843" y="90024"/>
                          <a:pt x="997284" y="-2588"/>
                          <a:pt x="1282134" y="56"/>
                        </a:cubicBezTo>
                        <a:close/>
                      </a:path>
                    </a:pathLst>
                  </a:custGeom>
                  <a:gradFill>
                    <a:gsLst>
                      <a:gs pos="100000">
                        <a:srgbClr val="0573C1"/>
                      </a:gs>
                      <a:gs pos="1000">
                        <a:srgbClr val="0573C1">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7EF55DA1-608D-4705-A450-041641E8EDFF}"/>
                      </a:ext>
                    </a:extLst>
                  </p:cNvPr>
                  <p:cNvSpPr/>
                  <p:nvPr/>
                </p:nvSpPr>
                <p:spPr>
                  <a:xfrm>
                    <a:off x="6075409" y="2713392"/>
                    <a:ext cx="2542533" cy="2542536"/>
                  </a:xfrm>
                  <a:custGeom>
                    <a:avLst/>
                    <a:gdLst>
                      <a:gd name="connsiteX0" fmla="*/ 1279600 w 2542533"/>
                      <a:gd name="connsiteY0" fmla="*/ 37 h 2542536"/>
                      <a:gd name="connsiteX1" fmla="*/ 1535523 w 2542533"/>
                      <a:gd name="connsiteY1" fmla="*/ 28036 h 2542536"/>
                      <a:gd name="connsiteX2" fmla="*/ 2514497 w 2542533"/>
                      <a:gd name="connsiteY2" fmla="*/ 1535525 h 2542536"/>
                      <a:gd name="connsiteX3" fmla="*/ 1007009 w 2542533"/>
                      <a:gd name="connsiteY3" fmla="*/ 2514501 h 2542536"/>
                      <a:gd name="connsiteX4" fmla="*/ 28035 w 2542533"/>
                      <a:gd name="connsiteY4" fmla="*/ 1007011 h 2542536"/>
                      <a:gd name="connsiteX5" fmla="*/ 1279600 w 2542533"/>
                      <a:gd name="connsiteY5" fmla="*/ 37 h 254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33" h="2542536">
                        <a:moveTo>
                          <a:pt x="1279600" y="37"/>
                        </a:moveTo>
                        <a:cubicBezTo>
                          <a:pt x="1364051" y="679"/>
                          <a:pt x="1449696" y="9793"/>
                          <a:pt x="1535523" y="28036"/>
                        </a:cubicBezTo>
                        <a:cubicBezTo>
                          <a:pt x="2222141" y="173981"/>
                          <a:pt x="2660443" y="848906"/>
                          <a:pt x="2514497" y="1535525"/>
                        </a:cubicBezTo>
                        <a:cubicBezTo>
                          <a:pt x="2368552" y="2222144"/>
                          <a:pt x="1693626" y="2660446"/>
                          <a:pt x="1007009" y="2514501"/>
                        </a:cubicBezTo>
                        <a:cubicBezTo>
                          <a:pt x="320391" y="2368556"/>
                          <a:pt x="-117911" y="1693630"/>
                          <a:pt x="28035" y="1007011"/>
                        </a:cubicBezTo>
                        <a:cubicBezTo>
                          <a:pt x="155737" y="406220"/>
                          <a:pt x="688440" y="-4454"/>
                          <a:pt x="1279600" y="37"/>
                        </a:cubicBezTo>
                        <a:close/>
                      </a:path>
                    </a:pathLst>
                  </a:custGeom>
                  <a:gradFill>
                    <a:gsLst>
                      <a:gs pos="100000">
                        <a:srgbClr val="2A74AC"/>
                      </a:gs>
                      <a:gs pos="1000">
                        <a:srgbClr val="2A74AC">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D28F72FF-6BD3-437F-8134-3FDE195E80BC}"/>
                      </a:ext>
                    </a:extLst>
                  </p:cNvPr>
                  <p:cNvSpPr/>
                  <p:nvPr/>
                </p:nvSpPr>
                <p:spPr>
                  <a:xfrm>
                    <a:off x="5660047" y="3384075"/>
                    <a:ext cx="2542589" cy="2542588"/>
                  </a:xfrm>
                  <a:custGeom>
                    <a:avLst/>
                    <a:gdLst>
                      <a:gd name="connsiteX0" fmla="*/ 1325893 w 2542589"/>
                      <a:gd name="connsiteY0" fmla="*/ 1219 h 2542588"/>
                      <a:gd name="connsiteX1" fmla="*/ 2413668 w 2542589"/>
                      <a:gd name="connsiteY1" fmla="*/ 714122 h 2542588"/>
                      <a:gd name="connsiteX2" fmla="*/ 1828466 w 2542589"/>
                      <a:gd name="connsiteY2" fmla="*/ 2413667 h 2542588"/>
                      <a:gd name="connsiteX3" fmla="*/ 128921 w 2542589"/>
                      <a:gd name="connsiteY3" fmla="*/ 1828467 h 2542588"/>
                      <a:gd name="connsiteX4" fmla="*/ 714122 w 2542589"/>
                      <a:gd name="connsiteY4" fmla="*/ 128922 h 2542588"/>
                      <a:gd name="connsiteX5" fmla="*/ 1325893 w 2542589"/>
                      <a:gd name="connsiteY5" fmla="*/ 1219 h 25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89" h="2542588">
                        <a:moveTo>
                          <a:pt x="1325893" y="1219"/>
                        </a:moveTo>
                        <a:cubicBezTo>
                          <a:pt x="1776350" y="20983"/>
                          <a:pt x="2202112" y="280368"/>
                          <a:pt x="2413668" y="714122"/>
                        </a:cubicBezTo>
                        <a:cubicBezTo>
                          <a:pt x="2721385" y="1345036"/>
                          <a:pt x="2459382" y="2105949"/>
                          <a:pt x="1828466" y="2413667"/>
                        </a:cubicBezTo>
                        <a:cubicBezTo>
                          <a:pt x="1197551" y="2721385"/>
                          <a:pt x="436638" y="2459382"/>
                          <a:pt x="128921" y="1828467"/>
                        </a:cubicBezTo>
                        <a:cubicBezTo>
                          <a:pt x="-178797" y="1197553"/>
                          <a:pt x="83206" y="436640"/>
                          <a:pt x="714122" y="128922"/>
                        </a:cubicBezTo>
                        <a:cubicBezTo>
                          <a:pt x="911283" y="32760"/>
                          <a:pt x="1121139" y="-7765"/>
                          <a:pt x="1325893" y="1219"/>
                        </a:cubicBezTo>
                        <a:close/>
                      </a:path>
                    </a:pathLst>
                  </a:custGeom>
                  <a:gradFill>
                    <a:gsLst>
                      <a:gs pos="100000">
                        <a:srgbClr val="005787"/>
                      </a:gs>
                      <a:gs pos="1000">
                        <a:srgbClr val="005787">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DBEBC658-529F-460B-A578-AB206F0911C9}"/>
                      </a:ext>
                    </a:extLst>
                  </p:cNvPr>
                  <p:cNvSpPr/>
                  <p:nvPr/>
                </p:nvSpPr>
                <p:spPr>
                  <a:xfrm>
                    <a:off x="4615592" y="3687701"/>
                    <a:ext cx="2542014" cy="2542012"/>
                  </a:xfrm>
                  <a:custGeom>
                    <a:avLst/>
                    <a:gdLst>
                      <a:gd name="connsiteX0" fmla="*/ 1271007 w 2542014"/>
                      <a:gd name="connsiteY0" fmla="*/ 0 h 2542012"/>
                      <a:gd name="connsiteX1" fmla="*/ 2542014 w 2542014"/>
                      <a:gd name="connsiteY1" fmla="*/ 1271006 h 2542012"/>
                      <a:gd name="connsiteX2" fmla="*/ 1271007 w 2542014"/>
                      <a:gd name="connsiteY2" fmla="*/ 2542012 h 2542012"/>
                      <a:gd name="connsiteX3" fmla="*/ 0 w 2542014"/>
                      <a:gd name="connsiteY3" fmla="*/ 1271006 h 2542012"/>
                      <a:gd name="connsiteX4" fmla="*/ 1271007 w 2542014"/>
                      <a:gd name="connsiteY4" fmla="*/ 0 h 254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4" h="2542012">
                        <a:moveTo>
                          <a:pt x="1271007" y="0"/>
                        </a:moveTo>
                        <a:cubicBezTo>
                          <a:pt x="1972965" y="0"/>
                          <a:pt x="2542014" y="569049"/>
                          <a:pt x="2542014" y="1271006"/>
                        </a:cubicBezTo>
                        <a:cubicBezTo>
                          <a:pt x="2542014" y="1972963"/>
                          <a:pt x="1972965" y="2542012"/>
                          <a:pt x="1271007" y="2542012"/>
                        </a:cubicBezTo>
                        <a:cubicBezTo>
                          <a:pt x="569049" y="2542012"/>
                          <a:pt x="0" y="1972963"/>
                          <a:pt x="0" y="1271006"/>
                        </a:cubicBezTo>
                        <a:cubicBezTo>
                          <a:pt x="0" y="569049"/>
                          <a:pt x="569049" y="0"/>
                          <a:pt x="1271007" y="0"/>
                        </a:cubicBezTo>
                        <a:close/>
                      </a:path>
                    </a:pathLst>
                  </a:custGeom>
                  <a:gradFill>
                    <a:gsLst>
                      <a:gs pos="100000">
                        <a:srgbClr val="004064"/>
                      </a:gs>
                      <a:gs pos="1000">
                        <a:srgbClr val="004064">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DBDBDA43-7E17-4B3F-B569-433887589488}"/>
                      </a:ext>
                    </a:extLst>
                  </p:cNvPr>
                  <p:cNvSpPr/>
                  <p:nvPr/>
                </p:nvSpPr>
                <p:spPr>
                  <a:xfrm>
                    <a:off x="3503453" y="3166077"/>
                    <a:ext cx="2542534" cy="2219353"/>
                  </a:xfrm>
                  <a:custGeom>
                    <a:avLst/>
                    <a:gdLst>
                      <a:gd name="connsiteX0" fmla="*/ 426765 w 2542534"/>
                      <a:gd name="connsiteY0" fmla="*/ 0 h 2219353"/>
                      <a:gd name="connsiteX1" fmla="*/ 446812 w 2542534"/>
                      <a:gd name="connsiteY1" fmla="*/ 64276 h 2219353"/>
                      <a:gd name="connsiteX2" fmla="*/ 497882 w 2542534"/>
                      <a:gd name="connsiteY2" fmla="*/ 183954 h 2219353"/>
                      <a:gd name="connsiteX3" fmla="*/ 2197428 w 2542534"/>
                      <a:gd name="connsiteY3" fmla="*/ 769153 h 2219353"/>
                      <a:gd name="connsiteX4" fmla="*/ 2416337 w 2542534"/>
                      <a:gd name="connsiteY4" fmla="*/ 633654 h 2219353"/>
                      <a:gd name="connsiteX5" fmla="*/ 2485751 w 2542534"/>
                      <a:gd name="connsiteY5" fmla="*/ 574537 h 2219353"/>
                      <a:gd name="connsiteX6" fmla="*/ 2490408 w 2542534"/>
                      <a:gd name="connsiteY6" fmla="*/ 587848 h 2219353"/>
                      <a:gd name="connsiteX7" fmla="*/ 2514498 w 2542534"/>
                      <a:gd name="connsiteY7" fmla="*/ 1212342 h 2219353"/>
                      <a:gd name="connsiteX8" fmla="*/ 1007009 w 2542534"/>
                      <a:gd name="connsiteY8" fmla="*/ 2191318 h 2219353"/>
                      <a:gd name="connsiteX9" fmla="*/ 28035 w 2542534"/>
                      <a:gd name="connsiteY9" fmla="*/ 683828 h 2219353"/>
                      <a:gd name="connsiteX10" fmla="*/ 388108 w 2542534"/>
                      <a:gd name="connsiteY10" fmla="*/ 33855 h 2219353"/>
                      <a:gd name="connsiteX11" fmla="*/ 426765 w 2542534"/>
                      <a:gd name="connsiteY11" fmla="*/ 0 h 22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2534" h="2219353">
                        <a:moveTo>
                          <a:pt x="426765" y="0"/>
                        </a:moveTo>
                        <a:lnTo>
                          <a:pt x="446812" y="64276"/>
                        </a:lnTo>
                        <a:cubicBezTo>
                          <a:pt x="461643" y="104582"/>
                          <a:pt x="478649" y="144522"/>
                          <a:pt x="497882" y="183954"/>
                        </a:cubicBezTo>
                        <a:cubicBezTo>
                          <a:pt x="805601" y="814868"/>
                          <a:pt x="1566513" y="1076871"/>
                          <a:pt x="2197428" y="769153"/>
                        </a:cubicBezTo>
                        <a:cubicBezTo>
                          <a:pt x="2276293" y="730689"/>
                          <a:pt x="2349393" y="685144"/>
                          <a:pt x="2416337" y="633654"/>
                        </a:cubicBezTo>
                        <a:lnTo>
                          <a:pt x="2485751" y="574537"/>
                        </a:lnTo>
                        <a:lnTo>
                          <a:pt x="2490408" y="587848"/>
                        </a:lnTo>
                        <a:cubicBezTo>
                          <a:pt x="2548658" y="784346"/>
                          <a:pt x="2560106" y="997773"/>
                          <a:pt x="2514498" y="1212342"/>
                        </a:cubicBezTo>
                        <a:cubicBezTo>
                          <a:pt x="2368552" y="1898961"/>
                          <a:pt x="1693626" y="2337263"/>
                          <a:pt x="1007009" y="2191318"/>
                        </a:cubicBezTo>
                        <a:cubicBezTo>
                          <a:pt x="320391" y="2045373"/>
                          <a:pt x="-117911" y="1370447"/>
                          <a:pt x="28035" y="683828"/>
                        </a:cubicBezTo>
                        <a:cubicBezTo>
                          <a:pt x="82765" y="426346"/>
                          <a:pt x="211882" y="203782"/>
                          <a:pt x="388108" y="33855"/>
                        </a:cubicBezTo>
                        <a:lnTo>
                          <a:pt x="426765" y="0"/>
                        </a:lnTo>
                        <a:close/>
                      </a:path>
                    </a:pathLst>
                  </a:custGeom>
                  <a:gradFill>
                    <a:gsLst>
                      <a:gs pos="100000">
                        <a:srgbClr val="005787"/>
                      </a:gs>
                      <a:gs pos="1000">
                        <a:srgbClr val="005787">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D528EFED-2178-4616-B156-B5349B0095DA}"/>
                      </a:ext>
                    </a:extLst>
                  </p:cNvPr>
                  <p:cNvSpPr/>
                  <p:nvPr/>
                </p:nvSpPr>
                <p:spPr>
                  <a:xfrm>
                    <a:off x="3853749" y="1520826"/>
                    <a:ext cx="2141326" cy="2542586"/>
                  </a:xfrm>
                  <a:custGeom>
                    <a:avLst/>
                    <a:gdLst>
                      <a:gd name="connsiteX0" fmla="*/ 1325893 w 2141326"/>
                      <a:gd name="connsiteY0" fmla="*/ 1218 h 2542586"/>
                      <a:gd name="connsiteX1" fmla="*/ 1390747 w 2141326"/>
                      <a:gd name="connsiteY1" fmla="*/ 7211 h 2542586"/>
                      <a:gd name="connsiteX2" fmla="*/ 1360850 w 2141326"/>
                      <a:gd name="connsiteY2" fmla="*/ 34382 h 2542586"/>
                      <a:gd name="connsiteX3" fmla="*/ 988580 w 2141326"/>
                      <a:gd name="connsiteY3" fmla="*/ 933119 h 2542586"/>
                      <a:gd name="connsiteX4" fmla="*/ 2129634 w 2141326"/>
                      <a:gd name="connsiteY4" fmla="*/ 2197562 h 2542586"/>
                      <a:gd name="connsiteX5" fmla="*/ 2141326 w 2141326"/>
                      <a:gd name="connsiteY5" fmla="*/ 2198153 h 2542586"/>
                      <a:gd name="connsiteX6" fmla="*/ 2047375 w 2141326"/>
                      <a:gd name="connsiteY6" fmla="*/ 2278167 h 2542586"/>
                      <a:gd name="connsiteX7" fmla="*/ 1828466 w 2141326"/>
                      <a:gd name="connsiteY7" fmla="*/ 2413666 h 2542586"/>
                      <a:gd name="connsiteX8" fmla="*/ 128920 w 2141326"/>
                      <a:gd name="connsiteY8" fmla="*/ 1828466 h 2542586"/>
                      <a:gd name="connsiteX9" fmla="*/ 714122 w 2141326"/>
                      <a:gd name="connsiteY9" fmla="*/ 128921 h 2542586"/>
                      <a:gd name="connsiteX10" fmla="*/ 1325893 w 2141326"/>
                      <a:gd name="connsiteY10" fmla="*/ 1218 h 25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326" h="2542586">
                        <a:moveTo>
                          <a:pt x="1325893" y="1218"/>
                        </a:moveTo>
                        <a:lnTo>
                          <a:pt x="1390747" y="7211"/>
                        </a:lnTo>
                        <a:lnTo>
                          <a:pt x="1360850" y="34382"/>
                        </a:lnTo>
                        <a:cubicBezTo>
                          <a:pt x="1130843" y="264390"/>
                          <a:pt x="988580" y="582141"/>
                          <a:pt x="988580" y="933119"/>
                        </a:cubicBezTo>
                        <a:cubicBezTo>
                          <a:pt x="988580" y="1591204"/>
                          <a:pt x="1488721" y="2132475"/>
                          <a:pt x="2129634" y="2197562"/>
                        </a:cubicBezTo>
                        <a:lnTo>
                          <a:pt x="2141326" y="2198153"/>
                        </a:lnTo>
                        <a:lnTo>
                          <a:pt x="2047375" y="2278167"/>
                        </a:lnTo>
                        <a:cubicBezTo>
                          <a:pt x="1980431" y="2329656"/>
                          <a:pt x="1907331" y="2375201"/>
                          <a:pt x="1828466" y="2413666"/>
                        </a:cubicBezTo>
                        <a:cubicBezTo>
                          <a:pt x="1197551" y="2721383"/>
                          <a:pt x="436639" y="2459381"/>
                          <a:pt x="128920" y="1828466"/>
                        </a:cubicBezTo>
                        <a:cubicBezTo>
                          <a:pt x="-178797" y="1197551"/>
                          <a:pt x="83207" y="436639"/>
                          <a:pt x="714122" y="128921"/>
                        </a:cubicBezTo>
                        <a:cubicBezTo>
                          <a:pt x="911283" y="32759"/>
                          <a:pt x="1121140" y="-7766"/>
                          <a:pt x="1325893" y="1218"/>
                        </a:cubicBezTo>
                        <a:close/>
                      </a:path>
                    </a:pathLst>
                  </a:custGeom>
                  <a:gradFill>
                    <a:gsLst>
                      <a:gs pos="100000">
                        <a:srgbClr val="2A74AC">
                          <a:alpha val="70000"/>
                        </a:srgbClr>
                      </a:gs>
                      <a:gs pos="1000">
                        <a:srgbClr val="2A74AC"/>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2" name="Oval 261">
                  <a:extLst>
                    <a:ext uri="{FF2B5EF4-FFF2-40B4-BE49-F238E27FC236}">
                      <a16:creationId xmlns:a16="http://schemas.microsoft.com/office/drawing/2014/main" id="{4046CA4A-4886-457B-AF08-D30F23FF0C45}"/>
                    </a:ext>
                  </a:extLst>
                </p:cNvPr>
                <p:cNvSpPr/>
                <p:nvPr/>
              </p:nvSpPr>
              <p:spPr>
                <a:xfrm>
                  <a:off x="5072492" y="2737665"/>
                  <a:ext cx="1990772" cy="1990772"/>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4313E192-9F09-4627-9283-BD65040F72A6}"/>
                </a:ext>
              </a:extLst>
            </p:cNvPr>
            <p:cNvSpPr txBox="1"/>
            <p:nvPr/>
          </p:nvSpPr>
          <p:spPr>
            <a:xfrm>
              <a:off x="8024458" y="1412239"/>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No Use</a:t>
              </a:r>
            </a:p>
          </p:txBody>
        </p:sp>
        <p:sp>
          <p:nvSpPr>
            <p:cNvPr id="4" name="TextBox 3">
              <a:extLst>
                <a:ext uri="{FF2B5EF4-FFF2-40B4-BE49-F238E27FC236}">
                  <a16:creationId xmlns:a16="http://schemas.microsoft.com/office/drawing/2014/main" id="{DF6F9D8A-E9BC-411C-A16A-22480CC35B41}"/>
                </a:ext>
              </a:extLst>
            </p:cNvPr>
            <p:cNvSpPr txBox="1"/>
            <p:nvPr/>
          </p:nvSpPr>
          <p:spPr>
            <a:xfrm>
              <a:off x="9572451" y="2380267"/>
              <a:ext cx="20227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Experimental or Situational</a:t>
              </a:r>
            </a:p>
          </p:txBody>
        </p:sp>
        <p:sp>
          <p:nvSpPr>
            <p:cNvPr id="5" name="TextBox 4">
              <a:extLst>
                <a:ext uri="{FF2B5EF4-FFF2-40B4-BE49-F238E27FC236}">
                  <a16:creationId xmlns:a16="http://schemas.microsoft.com/office/drawing/2014/main" id="{9411B6D6-2A28-486A-A5BB-D6F76521C2A5}"/>
                </a:ext>
              </a:extLst>
            </p:cNvPr>
            <p:cNvSpPr txBox="1"/>
            <p:nvPr/>
          </p:nvSpPr>
          <p:spPr>
            <a:xfrm>
              <a:off x="9853167" y="4195804"/>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8568EAFA-E574-4AFA-87CD-8D469E8F429E}"/>
                </a:ext>
              </a:extLst>
            </p:cNvPr>
            <p:cNvSpPr txBox="1"/>
            <p:nvPr/>
          </p:nvSpPr>
          <p:spPr>
            <a:xfrm>
              <a:off x="8841806" y="5779125"/>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Regular Use</a:t>
              </a:r>
            </a:p>
          </p:txBody>
        </p:sp>
        <p:sp>
          <p:nvSpPr>
            <p:cNvPr id="7" name="TextBox 6">
              <a:extLst>
                <a:ext uri="{FF2B5EF4-FFF2-40B4-BE49-F238E27FC236}">
                  <a16:creationId xmlns:a16="http://schemas.microsoft.com/office/drawing/2014/main" id="{1C94380A-9E6C-4129-ADD2-29B2CC8C6B35}"/>
                </a:ext>
              </a:extLst>
            </p:cNvPr>
            <p:cNvSpPr txBox="1"/>
            <p:nvPr/>
          </p:nvSpPr>
          <p:spPr>
            <a:xfrm>
              <a:off x="-123711" y="4375563"/>
              <a:ext cx="24873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Habitual / Daily</a:t>
              </a:r>
            </a:p>
          </p:txBody>
        </p:sp>
        <p:sp>
          <p:nvSpPr>
            <p:cNvPr id="8" name="TextBox 7">
              <a:extLst>
                <a:ext uri="{FF2B5EF4-FFF2-40B4-BE49-F238E27FC236}">
                  <a16:creationId xmlns:a16="http://schemas.microsoft.com/office/drawing/2014/main" id="{233100C9-88A9-476E-BA80-A98396B1B34F}"/>
                </a:ext>
              </a:extLst>
            </p:cNvPr>
            <p:cNvSpPr txBox="1"/>
            <p:nvPr/>
          </p:nvSpPr>
          <p:spPr>
            <a:xfrm>
              <a:off x="1129470" y="5917991"/>
              <a:ext cx="202272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Ritual Binge</a:t>
              </a:r>
            </a:p>
          </p:txBody>
        </p:sp>
        <p:sp>
          <p:nvSpPr>
            <p:cNvPr id="9" name="TextBox 8">
              <a:extLst>
                <a:ext uri="{FF2B5EF4-FFF2-40B4-BE49-F238E27FC236}">
                  <a16:creationId xmlns:a16="http://schemas.microsoft.com/office/drawing/2014/main" id="{019D82E3-5213-45B4-9CC1-8852145D3F33}"/>
                </a:ext>
              </a:extLst>
            </p:cNvPr>
            <p:cNvSpPr txBox="1"/>
            <p:nvPr/>
          </p:nvSpPr>
          <p:spPr>
            <a:xfrm>
              <a:off x="-18452" y="2588151"/>
              <a:ext cx="270300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Chaotic / Persistent</a:t>
              </a:r>
            </a:p>
          </p:txBody>
        </p:sp>
      </p:grpSp>
      <p:sp>
        <p:nvSpPr>
          <p:cNvPr id="37" name="Rectangle 36">
            <a:extLst>
              <a:ext uri="{FF2B5EF4-FFF2-40B4-BE49-F238E27FC236}">
                <a16:creationId xmlns:a16="http://schemas.microsoft.com/office/drawing/2014/main" id="{36F45541-2B35-42E7-A5C1-7FC35F42ECE6}"/>
              </a:ext>
            </a:extLst>
          </p:cNvPr>
          <p:cNvSpPr/>
          <p:nvPr/>
        </p:nvSpPr>
        <p:spPr>
          <a:xfrm>
            <a:off x="3256493" y="2904497"/>
            <a:ext cx="6025530" cy="1685178"/>
          </a:xfrm>
          <a:prstGeom prst="rect">
            <a:avLst/>
          </a:prstGeom>
          <a:solidFill>
            <a:schemeClr val="bg1"/>
          </a:solidFill>
          <a:ln w="38100">
            <a:solidFill>
              <a:srgbClr val="4495D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People can be at different points of the continuum for different substances</a:t>
            </a:r>
          </a:p>
        </p:txBody>
      </p:sp>
    </p:spTree>
    <p:custDataLst>
      <p:tags r:id="rId1"/>
    </p:custDataLst>
    <p:extLst>
      <p:ext uri="{BB962C8B-B14F-4D97-AF65-F5344CB8AC3E}">
        <p14:creationId xmlns:p14="http://schemas.microsoft.com/office/powerpoint/2010/main" val="41565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3E4B00-B904-45BA-A8A7-14D85D18E65E}"/>
              </a:ext>
            </a:extLst>
          </p:cNvPr>
          <p:cNvSpPr/>
          <p:nvPr/>
        </p:nvSpPr>
        <p:spPr>
          <a:xfrm>
            <a:off x="5471642" y="6379656"/>
            <a:ext cx="6013826"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Jeannie Little, LCSW, CGP What's Under the Harm Reduction Umbrella?, The Fix, May 2015</a:t>
            </a:r>
          </a:p>
        </p:txBody>
      </p:sp>
      <p:sp>
        <p:nvSpPr>
          <p:cNvPr id="32" name="Title 1">
            <a:extLst>
              <a:ext uri="{FF2B5EF4-FFF2-40B4-BE49-F238E27FC236}">
                <a16:creationId xmlns:a16="http://schemas.microsoft.com/office/drawing/2014/main" id="{7FDC1A8C-134B-4AD8-88D8-93AA67C9B7A1}"/>
              </a:ext>
            </a:extLst>
          </p:cNvPr>
          <p:cNvSpPr>
            <a:spLocks noGrp="1"/>
          </p:cNvSpPr>
          <p:nvPr>
            <p:ph type="title"/>
          </p:nvPr>
        </p:nvSpPr>
        <p:spPr>
          <a:xfrm>
            <a:off x="838200" y="167512"/>
            <a:ext cx="10515600" cy="1325563"/>
          </a:xfrm>
        </p:spPr>
        <p:txBody>
          <a:bodyPr>
            <a:normAutofit fontScale="90000"/>
          </a:bodyPr>
          <a:lstStyle/>
          <a:p>
            <a:r>
              <a:rPr lang="en-US" dirty="0"/>
              <a:t>Continuum of substance use</a:t>
            </a:r>
            <a:br>
              <a:rPr lang="en-US" dirty="0"/>
            </a:br>
            <a:r>
              <a:rPr lang="en-US" sz="2700" dirty="0">
                <a:solidFill>
                  <a:srgbClr val="4495D1"/>
                </a:solidFill>
                <a:latin typeface="+mn-lt"/>
              </a:rPr>
              <a:t>Harms can occur at any point and should be addressed, regardless of where the person is on the continuum.</a:t>
            </a:r>
            <a:endParaRPr lang="en-US" dirty="0">
              <a:solidFill>
                <a:srgbClr val="4495D1"/>
              </a:solidFill>
              <a:latin typeface="+mn-lt"/>
            </a:endParaRPr>
          </a:p>
        </p:txBody>
      </p:sp>
      <p:sp>
        <p:nvSpPr>
          <p:cNvPr id="20" name="Date Placeholder 19">
            <a:extLst>
              <a:ext uri="{FF2B5EF4-FFF2-40B4-BE49-F238E27FC236}">
                <a16:creationId xmlns:a16="http://schemas.microsoft.com/office/drawing/2014/main" id="{C2AE488B-F2C6-B12D-1C77-24BE24DB8461}"/>
              </a:ext>
            </a:extLst>
          </p:cNvPr>
          <p:cNvSpPr>
            <a:spLocks noGrp="1"/>
          </p:cNvSpPr>
          <p:nvPr>
            <p:ph type="dt" sz="half" idx="10"/>
          </p:nvPr>
        </p:nvSpPr>
        <p:spPr>
          <a:prstGeom prst="rect">
            <a:avLst/>
          </a:prstGeom>
        </p:spPr>
        <p:txBody>
          <a:bodyPr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A85639F-C0E6-42C7-97A2-6A9B711BFF8C}"/>
              </a:ext>
            </a:extLst>
          </p:cNvPr>
          <p:cNvGrpSpPr/>
          <p:nvPr/>
        </p:nvGrpSpPr>
        <p:grpSpPr>
          <a:xfrm>
            <a:off x="96200" y="1409901"/>
            <a:ext cx="11999599" cy="5129625"/>
            <a:chOff x="-123711" y="1412239"/>
            <a:chExt cx="11999599" cy="5129625"/>
          </a:xfrm>
        </p:grpSpPr>
        <p:grpSp>
          <p:nvGrpSpPr>
            <p:cNvPr id="19" name="Group 18">
              <a:extLst>
                <a:ext uri="{FF2B5EF4-FFF2-40B4-BE49-F238E27FC236}">
                  <a16:creationId xmlns:a16="http://schemas.microsoft.com/office/drawing/2014/main" id="{A500D60E-3F4C-45DB-A406-66C27C99B5D2}"/>
                </a:ext>
              </a:extLst>
            </p:cNvPr>
            <p:cNvGrpSpPr/>
            <p:nvPr/>
          </p:nvGrpSpPr>
          <p:grpSpPr>
            <a:xfrm>
              <a:off x="2320358" y="1493075"/>
              <a:ext cx="7514379" cy="5048789"/>
              <a:chOff x="2553430" y="1180924"/>
              <a:chExt cx="7514379" cy="5048789"/>
            </a:xfrm>
          </p:grpSpPr>
          <p:grpSp>
            <p:nvGrpSpPr>
              <p:cNvPr id="17" name="Group 16">
                <a:extLst>
                  <a:ext uri="{FF2B5EF4-FFF2-40B4-BE49-F238E27FC236}">
                    <a16:creationId xmlns:a16="http://schemas.microsoft.com/office/drawing/2014/main" id="{CF3B4730-4F2C-47B5-AE07-4F44CC07F662}"/>
                  </a:ext>
                </a:extLst>
              </p:cNvPr>
              <p:cNvGrpSpPr/>
              <p:nvPr/>
            </p:nvGrpSpPr>
            <p:grpSpPr>
              <a:xfrm>
                <a:off x="2553430" y="1386378"/>
                <a:ext cx="7514379" cy="4540285"/>
                <a:chOff x="2553430" y="1386378"/>
                <a:chExt cx="7514379" cy="4540285"/>
              </a:xfrm>
            </p:grpSpPr>
            <p:cxnSp>
              <p:nvCxnSpPr>
                <p:cNvPr id="364" name="Straight Connector 363">
                  <a:extLst>
                    <a:ext uri="{FF2B5EF4-FFF2-40B4-BE49-F238E27FC236}">
                      <a16:creationId xmlns:a16="http://schemas.microsoft.com/office/drawing/2014/main" id="{C55E147D-F774-4860-BFE3-2DD5B7E3D442}"/>
                    </a:ext>
                  </a:extLst>
                </p:cNvPr>
                <p:cNvCxnSpPr/>
                <p:nvPr/>
              </p:nvCxnSpPr>
              <p:spPr>
                <a:xfrm>
                  <a:off x="8241821" y="249114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C573CD8F-F55C-4E83-B76D-3D165117AF60}"/>
                    </a:ext>
                  </a:extLst>
                </p:cNvPr>
                <p:cNvCxnSpPr>
                  <a:cxnSpLocks/>
                </p:cNvCxnSpPr>
                <p:nvPr/>
              </p:nvCxnSpPr>
              <p:spPr>
                <a:xfrm>
                  <a:off x="8522559" y="413576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21BACAB4-B7CC-4024-81EF-C55D74F7A62E}"/>
                    </a:ext>
                  </a:extLst>
                </p:cNvPr>
                <p:cNvCxnSpPr/>
                <p:nvPr/>
              </p:nvCxnSpPr>
              <p:spPr>
                <a:xfrm>
                  <a:off x="3418933" y="5926663"/>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080929D-0F07-4288-A330-49B165F11F91}"/>
                    </a:ext>
                  </a:extLst>
                </p:cNvPr>
                <p:cNvCxnSpPr/>
                <p:nvPr/>
              </p:nvCxnSpPr>
              <p:spPr>
                <a:xfrm>
                  <a:off x="6708426" y="1386378"/>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31C14D3D-8F3A-4C14-807A-E60E452DB3CF}"/>
                    </a:ext>
                  </a:extLst>
                </p:cNvPr>
                <p:cNvCxnSpPr>
                  <a:cxnSpLocks/>
                </p:cNvCxnSpPr>
                <p:nvPr/>
              </p:nvCxnSpPr>
              <p:spPr>
                <a:xfrm>
                  <a:off x="2936222" y="2542953"/>
                  <a:ext cx="1065084"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9918B9E-9006-41B2-B89F-7B91CB574B61}"/>
                    </a:ext>
                  </a:extLst>
                </p:cNvPr>
                <p:cNvCxnSpPr>
                  <a:cxnSpLocks/>
                </p:cNvCxnSpPr>
                <p:nvPr/>
              </p:nvCxnSpPr>
              <p:spPr>
                <a:xfrm>
                  <a:off x="2553430" y="4345318"/>
                  <a:ext cx="1160969"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16C07F0-FCEB-46BE-A6E7-AFF1EC5AEC9F}"/>
                    </a:ext>
                  </a:extLst>
                </p:cNvPr>
                <p:cNvCxnSpPr/>
                <p:nvPr/>
              </p:nvCxnSpPr>
              <p:spPr>
                <a:xfrm>
                  <a:off x="7550410" y="5738701"/>
                  <a:ext cx="154525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D64242-4AAC-494A-9313-D8BDD92B475E}"/>
                  </a:ext>
                </a:extLst>
              </p:cNvPr>
              <p:cNvGrpSpPr/>
              <p:nvPr/>
            </p:nvGrpSpPr>
            <p:grpSpPr>
              <a:xfrm>
                <a:off x="3578686" y="1180924"/>
                <a:ext cx="5114489" cy="5048789"/>
                <a:chOff x="3503453" y="1180924"/>
                <a:chExt cx="5114489" cy="5048789"/>
              </a:xfrm>
            </p:grpSpPr>
            <p:grpSp>
              <p:nvGrpSpPr>
                <p:cNvPr id="11" name="Group 10">
                  <a:extLst>
                    <a:ext uri="{FF2B5EF4-FFF2-40B4-BE49-F238E27FC236}">
                      <a16:creationId xmlns:a16="http://schemas.microsoft.com/office/drawing/2014/main" id="{0FF66D54-E817-468E-8A67-36E3E1CEB9A4}"/>
                    </a:ext>
                  </a:extLst>
                </p:cNvPr>
                <p:cNvGrpSpPr/>
                <p:nvPr/>
              </p:nvGrpSpPr>
              <p:grpSpPr>
                <a:xfrm>
                  <a:off x="3503453" y="1180924"/>
                  <a:ext cx="5114489" cy="5048789"/>
                  <a:chOff x="3503453" y="1180924"/>
                  <a:chExt cx="5114489" cy="5048789"/>
                </a:xfrm>
              </p:grpSpPr>
              <p:sp>
                <p:nvSpPr>
                  <p:cNvPr id="137" name="Oval 136">
                    <a:extLst>
                      <a:ext uri="{FF2B5EF4-FFF2-40B4-BE49-F238E27FC236}">
                        <a16:creationId xmlns:a16="http://schemas.microsoft.com/office/drawing/2014/main" id="{218EA673-FA10-4CB8-AF81-59780725A8C3}"/>
                      </a:ext>
                    </a:extLst>
                  </p:cNvPr>
                  <p:cNvSpPr/>
                  <p:nvPr/>
                </p:nvSpPr>
                <p:spPr>
                  <a:xfrm>
                    <a:off x="4830856" y="1180924"/>
                    <a:ext cx="2542013" cy="2542011"/>
                  </a:xfrm>
                  <a:prstGeom prst="ellipse">
                    <a:avLst/>
                  </a:prstGeom>
                  <a:gradFill flip="none" rotWithShape="1">
                    <a:gsLst>
                      <a:gs pos="100000">
                        <a:srgbClr val="4495D1"/>
                      </a:gs>
                      <a:gs pos="0">
                        <a:srgbClr val="4495D1">
                          <a:alpha val="70000"/>
                        </a:srgbClr>
                      </a:gs>
                    </a:gsLst>
                    <a:lin ang="0" scaled="1"/>
                    <a:tileRect/>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3EB4B324-39CA-4DEE-A8C6-57C200BE3F2F}"/>
                      </a:ext>
                    </a:extLst>
                  </p:cNvPr>
                  <p:cNvSpPr/>
                  <p:nvPr/>
                </p:nvSpPr>
                <p:spPr>
                  <a:xfrm>
                    <a:off x="5823753" y="1664477"/>
                    <a:ext cx="2542096" cy="2542098"/>
                  </a:xfrm>
                  <a:custGeom>
                    <a:avLst/>
                    <a:gdLst>
                      <a:gd name="connsiteX0" fmla="*/ 1282134 w 2542096"/>
                      <a:gd name="connsiteY0" fmla="*/ 56 h 2542098"/>
                      <a:gd name="connsiteX1" fmla="*/ 2258805 w 2542096"/>
                      <a:gd name="connsiteY1" fmla="*/ 471180 h 2542098"/>
                      <a:gd name="connsiteX2" fmla="*/ 2070918 w 2542096"/>
                      <a:gd name="connsiteY2" fmla="*/ 2258808 h 2542098"/>
                      <a:gd name="connsiteX3" fmla="*/ 283290 w 2542096"/>
                      <a:gd name="connsiteY3" fmla="*/ 2070920 h 2542098"/>
                      <a:gd name="connsiteX4" fmla="*/ 471177 w 2542096"/>
                      <a:gd name="connsiteY4" fmla="*/ 283292 h 2542098"/>
                      <a:gd name="connsiteX5" fmla="*/ 1282134 w 2542096"/>
                      <a:gd name="connsiteY5" fmla="*/ 56 h 25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096" h="2542098">
                        <a:moveTo>
                          <a:pt x="1282134" y="56"/>
                        </a:moveTo>
                        <a:cubicBezTo>
                          <a:pt x="1648368" y="3457"/>
                          <a:pt x="2010316" y="164323"/>
                          <a:pt x="2258805" y="471180"/>
                        </a:cubicBezTo>
                        <a:cubicBezTo>
                          <a:pt x="2700561" y="1016704"/>
                          <a:pt x="2616441" y="1817052"/>
                          <a:pt x="2070918" y="2258808"/>
                        </a:cubicBezTo>
                        <a:cubicBezTo>
                          <a:pt x="1525395" y="2700564"/>
                          <a:pt x="725047" y="2616444"/>
                          <a:pt x="283290" y="2070920"/>
                        </a:cubicBezTo>
                        <a:cubicBezTo>
                          <a:pt x="-158466" y="1525396"/>
                          <a:pt x="-74346" y="725048"/>
                          <a:pt x="471177" y="283292"/>
                        </a:cubicBezTo>
                        <a:cubicBezTo>
                          <a:pt x="709843" y="90024"/>
                          <a:pt x="997284" y="-2588"/>
                          <a:pt x="1282134" y="56"/>
                        </a:cubicBezTo>
                        <a:close/>
                      </a:path>
                    </a:pathLst>
                  </a:custGeom>
                  <a:gradFill>
                    <a:gsLst>
                      <a:gs pos="100000">
                        <a:srgbClr val="0573C1"/>
                      </a:gs>
                      <a:gs pos="1000">
                        <a:srgbClr val="0573C1">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7EF55DA1-608D-4705-A450-041641E8EDFF}"/>
                      </a:ext>
                    </a:extLst>
                  </p:cNvPr>
                  <p:cNvSpPr/>
                  <p:nvPr/>
                </p:nvSpPr>
                <p:spPr>
                  <a:xfrm>
                    <a:off x="6075409" y="2713392"/>
                    <a:ext cx="2542533" cy="2542536"/>
                  </a:xfrm>
                  <a:custGeom>
                    <a:avLst/>
                    <a:gdLst>
                      <a:gd name="connsiteX0" fmla="*/ 1279600 w 2542533"/>
                      <a:gd name="connsiteY0" fmla="*/ 37 h 2542536"/>
                      <a:gd name="connsiteX1" fmla="*/ 1535523 w 2542533"/>
                      <a:gd name="connsiteY1" fmla="*/ 28036 h 2542536"/>
                      <a:gd name="connsiteX2" fmla="*/ 2514497 w 2542533"/>
                      <a:gd name="connsiteY2" fmla="*/ 1535525 h 2542536"/>
                      <a:gd name="connsiteX3" fmla="*/ 1007009 w 2542533"/>
                      <a:gd name="connsiteY3" fmla="*/ 2514501 h 2542536"/>
                      <a:gd name="connsiteX4" fmla="*/ 28035 w 2542533"/>
                      <a:gd name="connsiteY4" fmla="*/ 1007011 h 2542536"/>
                      <a:gd name="connsiteX5" fmla="*/ 1279600 w 2542533"/>
                      <a:gd name="connsiteY5" fmla="*/ 37 h 254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33" h="2542536">
                        <a:moveTo>
                          <a:pt x="1279600" y="37"/>
                        </a:moveTo>
                        <a:cubicBezTo>
                          <a:pt x="1364051" y="679"/>
                          <a:pt x="1449696" y="9793"/>
                          <a:pt x="1535523" y="28036"/>
                        </a:cubicBezTo>
                        <a:cubicBezTo>
                          <a:pt x="2222141" y="173981"/>
                          <a:pt x="2660443" y="848906"/>
                          <a:pt x="2514497" y="1535525"/>
                        </a:cubicBezTo>
                        <a:cubicBezTo>
                          <a:pt x="2368552" y="2222144"/>
                          <a:pt x="1693626" y="2660446"/>
                          <a:pt x="1007009" y="2514501"/>
                        </a:cubicBezTo>
                        <a:cubicBezTo>
                          <a:pt x="320391" y="2368556"/>
                          <a:pt x="-117911" y="1693630"/>
                          <a:pt x="28035" y="1007011"/>
                        </a:cubicBezTo>
                        <a:cubicBezTo>
                          <a:pt x="155737" y="406220"/>
                          <a:pt x="688440" y="-4454"/>
                          <a:pt x="1279600" y="37"/>
                        </a:cubicBezTo>
                        <a:close/>
                      </a:path>
                    </a:pathLst>
                  </a:custGeom>
                  <a:gradFill>
                    <a:gsLst>
                      <a:gs pos="100000">
                        <a:srgbClr val="2A74AC"/>
                      </a:gs>
                      <a:gs pos="1000">
                        <a:srgbClr val="2A74AC">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D28F72FF-6BD3-437F-8134-3FDE195E80BC}"/>
                      </a:ext>
                    </a:extLst>
                  </p:cNvPr>
                  <p:cNvSpPr/>
                  <p:nvPr/>
                </p:nvSpPr>
                <p:spPr>
                  <a:xfrm>
                    <a:off x="5660047" y="3384075"/>
                    <a:ext cx="2542589" cy="2542588"/>
                  </a:xfrm>
                  <a:custGeom>
                    <a:avLst/>
                    <a:gdLst>
                      <a:gd name="connsiteX0" fmla="*/ 1325893 w 2542589"/>
                      <a:gd name="connsiteY0" fmla="*/ 1219 h 2542588"/>
                      <a:gd name="connsiteX1" fmla="*/ 2413668 w 2542589"/>
                      <a:gd name="connsiteY1" fmla="*/ 714122 h 2542588"/>
                      <a:gd name="connsiteX2" fmla="*/ 1828466 w 2542589"/>
                      <a:gd name="connsiteY2" fmla="*/ 2413667 h 2542588"/>
                      <a:gd name="connsiteX3" fmla="*/ 128921 w 2542589"/>
                      <a:gd name="connsiteY3" fmla="*/ 1828467 h 2542588"/>
                      <a:gd name="connsiteX4" fmla="*/ 714122 w 2542589"/>
                      <a:gd name="connsiteY4" fmla="*/ 128922 h 2542588"/>
                      <a:gd name="connsiteX5" fmla="*/ 1325893 w 2542589"/>
                      <a:gd name="connsiteY5" fmla="*/ 1219 h 25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589" h="2542588">
                        <a:moveTo>
                          <a:pt x="1325893" y="1219"/>
                        </a:moveTo>
                        <a:cubicBezTo>
                          <a:pt x="1776350" y="20983"/>
                          <a:pt x="2202112" y="280368"/>
                          <a:pt x="2413668" y="714122"/>
                        </a:cubicBezTo>
                        <a:cubicBezTo>
                          <a:pt x="2721385" y="1345036"/>
                          <a:pt x="2459382" y="2105949"/>
                          <a:pt x="1828466" y="2413667"/>
                        </a:cubicBezTo>
                        <a:cubicBezTo>
                          <a:pt x="1197551" y="2721385"/>
                          <a:pt x="436638" y="2459382"/>
                          <a:pt x="128921" y="1828467"/>
                        </a:cubicBezTo>
                        <a:cubicBezTo>
                          <a:pt x="-178797" y="1197553"/>
                          <a:pt x="83206" y="436640"/>
                          <a:pt x="714122" y="128922"/>
                        </a:cubicBezTo>
                        <a:cubicBezTo>
                          <a:pt x="911283" y="32760"/>
                          <a:pt x="1121139" y="-7765"/>
                          <a:pt x="1325893" y="1219"/>
                        </a:cubicBezTo>
                        <a:close/>
                      </a:path>
                    </a:pathLst>
                  </a:custGeom>
                  <a:gradFill>
                    <a:gsLst>
                      <a:gs pos="100000">
                        <a:srgbClr val="005787"/>
                      </a:gs>
                      <a:gs pos="1000">
                        <a:srgbClr val="005787">
                          <a:alpha val="7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DBEBC658-529F-460B-A578-AB206F0911C9}"/>
                      </a:ext>
                    </a:extLst>
                  </p:cNvPr>
                  <p:cNvSpPr/>
                  <p:nvPr/>
                </p:nvSpPr>
                <p:spPr>
                  <a:xfrm>
                    <a:off x="4615592" y="3687701"/>
                    <a:ext cx="2542014" cy="2542012"/>
                  </a:xfrm>
                  <a:custGeom>
                    <a:avLst/>
                    <a:gdLst>
                      <a:gd name="connsiteX0" fmla="*/ 1271007 w 2542014"/>
                      <a:gd name="connsiteY0" fmla="*/ 0 h 2542012"/>
                      <a:gd name="connsiteX1" fmla="*/ 2542014 w 2542014"/>
                      <a:gd name="connsiteY1" fmla="*/ 1271006 h 2542012"/>
                      <a:gd name="connsiteX2" fmla="*/ 1271007 w 2542014"/>
                      <a:gd name="connsiteY2" fmla="*/ 2542012 h 2542012"/>
                      <a:gd name="connsiteX3" fmla="*/ 0 w 2542014"/>
                      <a:gd name="connsiteY3" fmla="*/ 1271006 h 2542012"/>
                      <a:gd name="connsiteX4" fmla="*/ 1271007 w 2542014"/>
                      <a:gd name="connsiteY4" fmla="*/ 0 h 254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014" h="2542012">
                        <a:moveTo>
                          <a:pt x="1271007" y="0"/>
                        </a:moveTo>
                        <a:cubicBezTo>
                          <a:pt x="1972965" y="0"/>
                          <a:pt x="2542014" y="569049"/>
                          <a:pt x="2542014" y="1271006"/>
                        </a:cubicBezTo>
                        <a:cubicBezTo>
                          <a:pt x="2542014" y="1972963"/>
                          <a:pt x="1972965" y="2542012"/>
                          <a:pt x="1271007" y="2542012"/>
                        </a:cubicBezTo>
                        <a:cubicBezTo>
                          <a:pt x="569049" y="2542012"/>
                          <a:pt x="0" y="1972963"/>
                          <a:pt x="0" y="1271006"/>
                        </a:cubicBezTo>
                        <a:cubicBezTo>
                          <a:pt x="0" y="569049"/>
                          <a:pt x="569049" y="0"/>
                          <a:pt x="1271007" y="0"/>
                        </a:cubicBezTo>
                        <a:close/>
                      </a:path>
                    </a:pathLst>
                  </a:custGeom>
                  <a:gradFill>
                    <a:gsLst>
                      <a:gs pos="100000">
                        <a:srgbClr val="004064"/>
                      </a:gs>
                      <a:gs pos="1000">
                        <a:srgbClr val="004064">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DBDBDA43-7E17-4B3F-B569-433887589488}"/>
                      </a:ext>
                    </a:extLst>
                  </p:cNvPr>
                  <p:cNvSpPr/>
                  <p:nvPr/>
                </p:nvSpPr>
                <p:spPr>
                  <a:xfrm>
                    <a:off x="3503453" y="3166077"/>
                    <a:ext cx="2542534" cy="2219353"/>
                  </a:xfrm>
                  <a:custGeom>
                    <a:avLst/>
                    <a:gdLst>
                      <a:gd name="connsiteX0" fmla="*/ 426765 w 2542534"/>
                      <a:gd name="connsiteY0" fmla="*/ 0 h 2219353"/>
                      <a:gd name="connsiteX1" fmla="*/ 446812 w 2542534"/>
                      <a:gd name="connsiteY1" fmla="*/ 64276 h 2219353"/>
                      <a:gd name="connsiteX2" fmla="*/ 497882 w 2542534"/>
                      <a:gd name="connsiteY2" fmla="*/ 183954 h 2219353"/>
                      <a:gd name="connsiteX3" fmla="*/ 2197428 w 2542534"/>
                      <a:gd name="connsiteY3" fmla="*/ 769153 h 2219353"/>
                      <a:gd name="connsiteX4" fmla="*/ 2416337 w 2542534"/>
                      <a:gd name="connsiteY4" fmla="*/ 633654 h 2219353"/>
                      <a:gd name="connsiteX5" fmla="*/ 2485751 w 2542534"/>
                      <a:gd name="connsiteY5" fmla="*/ 574537 h 2219353"/>
                      <a:gd name="connsiteX6" fmla="*/ 2490408 w 2542534"/>
                      <a:gd name="connsiteY6" fmla="*/ 587848 h 2219353"/>
                      <a:gd name="connsiteX7" fmla="*/ 2514498 w 2542534"/>
                      <a:gd name="connsiteY7" fmla="*/ 1212342 h 2219353"/>
                      <a:gd name="connsiteX8" fmla="*/ 1007009 w 2542534"/>
                      <a:gd name="connsiteY8" fmla="*/ 2191318 h 2219353"/>
                      <a:gd name="connsiteX9" fmla="*/ 28035 w 2542534"/>
                      <a:gd name="connsiteY9" fmla="*/ 683828 h 2219353"/>
                      <a:gd name="connsiteX10" fmla="*/ 388108 w 2542534"/>
                      <a:gd name="connsiteY10" fmla="*/ 33855 h 2219353"/>
                      <a:gd name="connsiteX11" fmla="*/ 426765 w 2542534"/>
                      <a:gd name="connsiteY11" fmla="*/ 0 h 221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2534" h="2219353">
                        <a:moveTo>
                          <a:pt x="426765" y="0"/>
                        </a:moveTo>
                        <a:lnTo>
                          <a:pt x="446812" y="64276"/>
                        </a:lnTo>
                        <a:cubicBezTo>
                          <a:pt x="461643" y="104582"/>
                          <a:pt x="478649" y="144522"/>
                          <a:pt x="497882" y="183954"/>
                        </a:cubicBezTo>
                        <a:cubicBezTo>
                          <a:pt x="805601" y="814868"/>
                          <a:pt x="1566513" y="1076871"/>
                          <a:pt x="2197428" y="769153"/>
                        </a:cubicBezTo>
                        <a:cubicBezTo>
                          <a:pt x="2276293" y="730689"/>
                          <a:pt x="2349393" y="685144"/>
                          <a:pt x="2416337" y="633654"/>
                        </a:cubicBezTo>
                        <a:lnTo>
                          <a:pt x="2485751" y="574537"/>
                        </a:lnTo>
                        <a:lnTo>
                          <a:pt x="2490408" y="587848"/>
                        </a:lnTo>
                        <a:cubicBezTo>
                          <a:pt x="2548658" y="784346"/>
                          <a:pt x="2560106" y="997773"/>
                          <a:pt x="2514498" y="1212342"/>
                        </a:cubicBezTo>
                        <a:cubicBezTo>
                          <a:pt x="2368552" y="1898961"/>
                          <a:pt x="1693626" y="2337263"/>
                          <a:pt x="1007009" y="2191318"/>
                        </a:cubicBezTo>
                        <a:cubicBezTo>
                          <a:pt x="320391" y="2045373"/>
                          <a:pt x="-117911" y="1370447"/>
                          <a:pt x="28035" y="683828"/>
                        </a:cubicBezTo>
                        <a:cubicBezTo>
                          <a:pt x="82765" y="426346"/>
                          <a:pt x="211882" y="203782"/>
                          <a:pt x="388108" y="33855"/>
                        </a:cubicBezTo>
                        <a:lnTo>
                          <a:pt x="426765" y="0"/>
                        </a:lnTo>
                        <a:close/>
                      </a:path>
                    </a:pathLst>
                  </a:custGeom>
                  <a:gradFill>
                    <a:gsLst>
                      <a:gs pos="100000">
                        <a:srgbClr val="005787"/>
                      </a:gs>
                      <a:gs pos="1000">
                        <a:srgbClr val="005787">
                          <a:alpha val="80000"/>
                        </a:srgbClr>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D528EFED-2178-4616-B156-B5349B0095DA}"/>
                      </a:ext>
                    </a:extLst>
                  </p:cNvPr>
                  <p:cNvSpPr/>
                  <p:nvPr/>
                </p:nvSpPr>
                <p:spPr>
                  <a:xfrm>
                    <a:off x="3853749" y="1520826"/>
                    <a:ext cx="2141326" cy="2542586"/>
                  </a:xfrm>
                  <a:custGeom>
                    <a:avLst/>
                    <a:gdLst>
                      <a:gd name="connsiteX0" fmla="*/ 1325893 w 2141326"/>
                      <a:gd name="connsiteY0" fmla="*/ 1218 h 2542586"/>
                      <a:gd name="connsiteX1" fmla="*/ 1390747 w 2141326"/>
                      <a:gd name="connsiteY1" fmla="*/ 7211 h 2542586"/>
                      <a:gd name="connsiteX2" fmla="*/ 1360850 w 2141326"/>
                      <a:gd name="connsiteY2" fmla="*/ 34382 h 2542586"/>
                      <a:gd name="connsiteX3" fmla="*/ 988580 w 2141326"/>
                      <a:gd name="connsiteY3" fmla="*/ 933119 h 2542586"/>
                      <a:gd name="connsiteX4" fmla="*/ 2129634 w 2141326"/>
                      <a:gd name="connsiteY4" fmla="*/ 2197562 h 2542586"/>
                      <a:gd name="connsiteX5" fmla="*/ 2141326 w 2141326"/>
                      <a:gd name="connsiteY5" fmla="*/ 2198153 h 2542586"/>
                      <a:gd name="connsiteX6" fmla="*/ 2047375 w 2141326"/>
                      <a:gd name="connsiteY6" fmla="*/ 2278167 h 2542586"/>
                      <a:gd name="connsiteX7" fmla="*/ 1828466 w 2141326"/>
                      <a:gd name="connsiteY7" fmla="*/ 2413666 h 2542586"/>
                      <a:gd name="connsiteX8" fmla="*/ 128920 w 2141326"/>
                      <a:gd name="connsiteY8" fmla="*/ 1828466 h 2542586"/>
                      <a:gd name="connsiteX9" fmla="*/ 714122 w 2141326"/>
                      <a:gd name="connsiteY9" fmla="*/ 128921 h 2542586"/>
                      <a:gd name="connsiteX10" fmla="*/ 1325893 w 2141326"/>
                      <a:gd name="connsiteY10" fmla="*/ 1218 h 25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326" h="2542586">
                        <a:moveTo>
                          <a:pt x="1325893" y="1218"/>
                        </a:moveTo>
                        <a:lnTo>
                          <a:pt x="1390747" y="7211"/>
                        </a:lnTo>
                        <a:lnTo>
                          <a:pt x="1360850" y="34382"/>
                        </a:lnTo>
                        <a:cubicBezTo>
                          <a:pt x="1130843" y="264390"/>
                          <a:pt x="988580" y="582141"/>
                          <a:pt x="988580" y="933119"/>
                        </a:cubicBezTo>
                        <a:cubicBezTo>
                          <a:pt x="988580" y="1591204"/>
                          <a:pt x="1488721" y="2132475"/>
                          <a:pt x="2129634" y="2197562"/>
                        </a:cubicBezTo>
                        <a:lnTo>
                          <a:pt x="2141326" y="2198153"/>
                        </a:lnTo>
                        <a:lnTo>
                          <a:pt x="2047375" y="2278167"/>
                        </a:lnTo>
                        <a:cubicBezTo>
                          <a:pt x="1980431" y="2329656"/>
                          <a:pt x="1907331" y="2375201"/>
                          <a:pt x="1828466" y="2413666"/>
                        </a:cubicBezTo>
                        <a:cubicBezTo>
                          <a:pt x="1197551" y="2721383"/>
                          <a:pt x="436639" y="2459381"/>
                          <a:pt x="128920" y="1828466"/>
                        </a:cubicBezTo>
                        <a:cubicBezTo>
                          <a:pt x="-178797" y="1197551"/>
                          <a:pt x="83207" y="436639"/>
                          <a:pt x="714122" y="128921"/>
                        </a:cubicBezTo>
                        <a:cubicBezTo>
                          <a:pt x="911283" y="32759"/>
                          <a:pt x="1121140" y="-7766"/>
                          <a:pt x="1325893" y="1218"/>
                        </a:cubicBezTo>
                        <a:close/>
                      </a:path>
                    </a:pathLst>
                  </a:custGeom>
                  <a:gradFill>
                    <a:gsLst>
                      <a:gs pos="100000">
                        <a:srgbClr val="2A74AC">
                          <a:alpha val="70000"/>
                        </a:srgbClr>
                      </a:gs>
                      <a:gs pos="1000">
                        <a:srgbClr val="2A74AC"/>
                      </a:gs>
                    </a:gsLst>
                    <a:lin ang="0" scaled="1"/>
                  </a:gradFill>
                  <a:ln>
                    <a:noFill/>
                  </a:ln>
                  <a:effectLst>
                    <a:innerShdw blurRad="317500" dist="635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2" name="Oval 261">
                  <a:extLst>
                    <a:ext uri="{FF2B5EF4-FFF2-40B4-BE49-F238E27FC236}">
                      <a16:creationId xmlns:a16="http://schemas.microsoft.com/office/drawing/2014/main" id="{4046CA4A-4886-457B-AF08-D30F23FF0C45}"/>
                    </a:ext>
                  </a:extLst>
                </p:cNvPr>
                <p:cNvSpPr/>
                <p:nvPr/>
              </p:nvSpPr>
              <p:spPr>
                <a:xfrm>
                  <a:off x="5072492" y="2737665"/>
                  <a:ext cx="1990772" cy="1990772"/>
                </a:xfrm>
                <a:prstGeom prst="ellipse">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4313E192-9F09-4627-9283-BD65040F72A6}"/>
                </a:ext>
              </a:extLst>
            </p:cNvPr>
            <p:cNvSpPr txBox="1"/>
            <p:nvPr/>
          </p:nvSpPr>
          <p:spPr>
            <a:xfrm>
              <a:off x="8024458" y="1412239"/>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No Use</a:t>
              </a:r>
            </a:p>
          </p:txBody>
        </p:sp>
        <p:sp>
          <p:nvSpPr>
            <p:cNvPr id="4" name="TextBox 3">
              <a:extLst>
                <a:ext uri="{FF2B5EF4-FFF2-40B4-BE49-F238E27FC236}">
                  <a16:creationId xmlns:a16="http://schemas.microsoft.com/office/drawing/2014/main" id="{DF6F9D8A-E9BC-411C-A16A-22480CC35B41}"/>
                </a:ext>
              </a:extLst>
            </p:cNvPr>
            <p:cNvSpPr txBox="1"/>
            <p:nvPr/>
          </p:nvSpPr>
          <p:spPr>
            <a:xfrm>
              <a:off x="9572451" y="2380267"/>
              <a:ext cx="20227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Experimental or Situational</a:t>
              </a:r>
            </a:p>
          </p:txBody>
        </p:sp>
        <p:sp>
          <p:nvSpPr>
            <p:cNvPr id="5" name="TextBox 4">
              <a:extLst>
                <a:ext uri="{FF2B5EF4-FFF2-40B4-BE49-F238E27FC236}">
                  <a16:creationId xmlns:a16="http://schemas.microsoft.com/office/drawing/2014/main" id="{9411B6D6-2A28-486A-A5BB-D6F76521C2A5}"/>
                </a:ext>
              </a:extLst>
            </p:cNvPr>
            <p:cNvSpPr txBox="1"/>
            <p:nvPr/>
          </p:nvSpPr>
          <p:spPr>
            <a:xfrm>
              <a:off x="9853167" y="4195804"/>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8568EAFA-E574-4AFA-87CD-8D469E8F429E}"/>
                </a:ext>
              </a:extLst>
            </p:cNvPr>
            <p:cNvSpPr txBox="1"/>
            <p:nvPr/>
          </p:nvSpPr>
          <p:spPr>
            <a:xfrm>
              <a:off x="8841806" y="5779125"/>
              <a:ext cx="2022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Regular Use</a:t>
              </a:r>
            </a:p>
          </p:txBody>
        </p:sp>
        <p:sp>
          <p:nvSpPr>
            <p:cNvPr id="7" name="TextBox 6">
              <a:extLst>
                <a:ext uri="{FF2B5EF4-FFF2-40B4-BE49-F238E27FC236}">
                  <a16:creationId xmlns:a16="http://schemas.microsoft.com/office/drawing/2014/main" id="{1C94380A-9E6C-4129-ADD2-29B2CC8C6B35}"/>
                </a:ext>
              </a:extLst>
            </p:cNvPr>
            <p:cNvSpPr txBox="1"/>
            <p:nvPr/>
          </p:nvSpPr>
          <p:spPr>
            <a:xfrm>
              <a:off x="-123711" y="4375563"/>
              <a:ext cx="24873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Habitual / Daily</a:t>
              </a:r>
            </a:p>
          </p:txBody>
        </p:sp>
        <p:sp>
          <p:nvSpPr>
            <p:cNvPr id="8" name="TextBox 7">
              <a:extLst>
                <a:ext uri="{FF2B5EF4-FFF2-40B4-BE49-F238E27FC236}">
                  <a16:creationId xmlns:a16="http://schemas.microsoft.com/office/drawing/2014/main" id="{233100C9-88A9-476E-BA80-A98396B1B34F}"/>
                </a:ext>
              </a:extLst>
            </p:cNvPr>
            <p:cNvSpPr txBox="1"/>
            <p:nvPr/>
          </p:nvSpPr>
          <p:spPr>
            <a:xfrm>
              <a:off x="1129470" y="5917991"/>
              <a:ext cx="202272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Ritual Binge</a:t>
              </a:r>
            </a:p>
          </p:txBody>
        </p:sp>
        <p:sp>
          <p:nvSpPr>
            <p:cNvPr id="9" name="TextBox 8">
              <a:extLst>
                <a:ext uri="{FF2B5EF4-FFF2-40B4-BE49-F238E27FC236}">
                  <a16:creationId xmlns:a16="http://schemas.microsoft.com/office/drawing/2014/main" id="{019D82E3-5213-45B4-9CC1-8852145D3F33}"/>
                </a:ext>
              </a:extLst>
            </p:cNvPr>
            <p:cNvSpPr txBox="1"/>
            <p:nvPr/>
          </p:nvSpPr>
          <p:spPr>
            <a:xfrm>
              <a:off x="-18452" y="2588151"/>
              <a:ext cx="270300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Chaotic / Persistent</a:t>
              </a:r>
            </a:p>
          </p:txBody>
        </p:sp>
      </p:grpSp>
      <p:sp>
        <p:nvSpPr>
          <p:cNvPr id="16" name="Rectangle 15">
            <a:extLst>
              <a:ext uri="{FF2B5EF4-FFF2-40B4-BE49-F238E27FC236}">
                <a16:creationId xmlns:a16="http://schemas.microsoft.com/office/drawing/2014/main" id="{38B48691-7E8A-DF86-C3B1-05503225AFCF}"/>
              </a:ext>
            </a:extLst>
          </p:cNvPr>
          <p:cNvSpPr/>
          <p:nvPr/>
        </p:nvSpPr>
        <p:spPr>
          <a:xfrm>
            <a:off x="3151169" y="2742571"/>
            <a:ext cx="6130854" cy="2250849"/>
          </a:xfrm>
          <a:prstGeom prst="rect">
            <a:avLst/>
          </a:prstGeom>
          <a:solidFill>
            <a:schemeClr val="bg1"/>
          </a:solidFill>
          <a:ln w="38100">
            <a:solidFill>
              <a:srgbClr val="4495D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Traditional notions of recovery do not always make space for this option which can cause more challenges for individuals. </a:t>
            </a:r>
          </a:p>
        </p:txBody>
      </p:sp>
    </p:spTree>
    <p:custDataLst>
      <p:tags r:id="rId1"/>
    </p:custDataLst>
    <p:extLst>
      <p:ext uri="{BB962C8B-B14F-4D97-AF65-F5344CB8AC3E}">
        <p14:creationId xmlns:p14="http://schemas.microsoft.com/office/powerpoint/2010/main" val="323776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8E3A-F43C-F644-96F6-1BB67ABE78FC}"/>
              </a:ext>
            </a:extLst>
          </p:cNvPr>
          <p:cNvSpPr>
            <a:spLocks noGrp="1"/>
          </p:cNvSpPr>
          <p:nvPr>
            <p:ph type="title"/>
          </p:nvPr>
        </p:nvSpPr>
        <p:spPr/>
        <p:txBody>
          <a:bodyPr/>
          <a:lstStyle/>
          <a:p>
            <a:r>
              <a:rPr lang="en-US" dirty="0"/>
              <a:t>Addiction Video</a:t>
            </a:r>
            <a:br>
              <a:rPr lang="en-US" dirty="0"/>
            </a:br>
            <a:endParaRPr lang="en-US" dirty="0"/>
          </a:p>
        </p:txBody>
      </p:sp>
      <p:sp>
        <p:nvSpPr>
          <p:cNvPr id="3" name="Content Placeholder 2">
            <a:extLst>
              <a:ext uri="{FF2B5EF4-FFF2-40B4-BE49-F238E27FC236}">
                <a16:creationId xmlns:a16="http://schemas.microsoft.com/office/drawing/2014/main" id="{3194E39E-2D82-75B8-8D12-30D195387F35}"/>
              </a:ext>
            </a:extLst>
          </p:cNvPr>
          <p:cNvSpPr>
            <a:spLocks noGrp="1"/>
          </p:cNvSpPr>
          <p:nvPr>
            <p:ph idx="1"/>
          </p:nvPr>
        </p:nvSpPr>
        <p:spPr/>
        <p:txBody>
          <a:bodyPr/>
          <a:lstStyle/>
          <a:p>
            <a:r>
              <a:rPr lang="en-US" dirty="0">
                <a:hlinkClick r:id="rId3"/>
              </a:rPr>
              <a:t>https://www.youtube.com/watch?v=Epc5JLKPMmw</a:t>
            </a:r>
            <a:endParaRPr lang="en-US" dirty="0"/>
          </a:p>
          <a:p>
            <a:endParaRPr lang="en-US" dirty="0"/>
          </a:p>
        </p:txBody>
      </p:sp>
      <p:sp>
        <p:nvSpPr>
          <p:cNvPr id="4" name="Footer Placeholder 3">
            <a:extLst>
              <a:ext uri="{FF2B5EF4-FFF2-40B4-BE49-F238E27FC236}">
                <a16:creationId xmlns:a16="http://schemas.microsoft.com/office/drawing/2014/main" id="{C562C4E0-A4AB-35EC-A1F5-7CD46993F3D1}"/>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spTree>
    <p:extLst>
      <p:ext uri="{BB962C8B-B14F-4D97-AF65-F5344CB8AC3E}">
        <p14:creationId xmlns:p14="http://schemas.microsoft.com/office/powerpoint/2010/main" val="3378428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1"/>
          <p:cNvSpPr txBox="1">
            <a:spLocks noGrp="1"/>
          </p:cNvSpPr>
          <p:nvPr>
            <p:ph type="title"/>
          </p:nvPr>
        </p:nvSpPr>
        <p:spPr>
          <a:xfrm>
            <a:off x="370764" y="357485"/>
            <a:ext cx="11450472" cy="840150"/>
          </a:xfrm>
          <a:prstGeom prst="rect">
            <a:avLst/>
          </a:prstGeom>
        </p:spPr>
        <p:txBody>
          <a:bodyPr>
            <a:normAutofit/>
          </a:bodyPr>
          <a:lstStyle/>
          <a:p>
            <a:r>
              <a:rPr dirty="0">
                <a:solidFill>
                  <a:schemeClr val="tx1">
                    <a:lumMod val="75000"/>
                    <a:lumOff val="25000"/>
                  </a:schemeClr>
                </a:solidFill>
              </a:rPr>
              <a:t>How </a:t>
            </a:r>
            <a:r>
              <a:rPr lang="en-US" dirty="0"/>
              <a:t>m</a:t>
            </a:r>
            <a:r>
              <a:rPr dirty="0">
                <a:solidFill>
                  <a:schemeClr val="tx1">
                    <a:lumMod val="75000"/>
                    <a:lumOff val="25000"/>
                  </a:schemeClr>
                </a:solidFill>
              </a:rPr>
              <a:t>any Americans are affected?</a:t>
            </a:r>
          </a:p>
        </p:txBody>
      </p:sp>
      <p:sp>
        <p:nvSpPr>
          <p:cNvPr id="11" name="Date Placeholder 10">
            <a:extLst>
              <a:ext uri="{FF2B5EF4-FFF2-40B4-BE49-F238E27FC236}">
                <a16:creationId xmlns:a16="http://schemas.microsoft.com/office/drawing/2014/main" id="{8E3E7EDA-8A4F-4220-A97A-4CFEDF4251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OverdoseLifeline.org</a:t>
            </a:r>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Footer Placeholder 11">
            <a:extLst>
              <a:ext uri="{FF2B5EF4-FFF2-40B4-BE49-F238E27FC236}">
                <a16:creationId xmlns:a16="http://schemas.microsoft.com/office/drawing/2014/main" id="{D79D89E0-E4AC-4D40-8CEF-01492F7A9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Overdose Lifeline, Inc.</a:t>
            </a:r>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0" name="TextBox 12"/>
          <p:cNvSpPr txBox="1"/>
          <p:nvPr/>
        </p:nvSpPr>
        <p:spPr>
          <a:xfrm>
            <a:off x="967852" y="2219568"/>
            <a:ext cx="6141496" cy="246220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800" b="1">
                <a:solidFill>
                  <a:srgbClr val="595959"/>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6600" b="1" i="0" u="none" strike="noStrike" kern="1200" cap="none" spc="0" normalizeH="0" baseline="0" noProof="0" dirty="0">
                <a:ln>
                  <a:noFill/>
                </a:ln>
                <a:solidFill>
                  <a:srgbClr val="4495D1"/>
                </a:solidFill>
                <a:effectLst/>
                <a:uLnTx/>
                <a:uFillTx/>
                <a:latin typeface="Calibri" panose="020F0502020204030204"/>
                <a:ea typeface="+mn-ea"/>
                <a:cs typeface="+mn-cs"/>
                <a:sym typeface="Calibri"/>
              </a:rPr>
              <a:t>23 Million </a:t>
            </a:r>
            <a:endParaRPr kumimoji="0" lang="en-US" sz="6600" b="1" i="0" u="none" strike="noStrike" kern="1200" cap="none" spc="0" normalizeH="0" baseline="0" noProof="0" dirty="0">
              <a:ln>
                <a:noFill/>
              </a:ln>
              <a:solidFill>
                <a:srgbClr val="4495D1"/>
              </a:solidFill>
              <a:effectLst/>
              <a:uLnTx/>
              <a:uFillTx/>
              <a:latin typeface="Calibri" panose="020F0502020204030204"/>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4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Calibri"/>
              </a:rPr>
              <a:t>Living in Recovery</a:t>
            </a:r>
            <a:endParaRPr kumimoji="0" lang="en-US" sz="4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Calibri"/>
              </a:rPr>
              <a:t>(non-symptomatic)</a:t>
            </a:r>
            <a:endParaRPr kumimoji="0"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Calibri"/>
            </a:endParaRPr>
          </a:p>
        </p:txBody>
      </p:sp>
      <p:pic>
        <p:nvPicPr>
          <p:cNvPr id="272" name="Picture 22"/>
          <p:cNvPicPr>
            <a:picLocks noChangeAspect="1"/>
          </p:cNvPicPr>
          <p:nvPr/>
        </p:nvPicPr>
        <p:blipFill>
          <a:blip r:embed="rId3">
            <a:extLst>
              <a:ext uri="{28A0092B-C50C-407E-A947-70E740481C1C}">
                <a14:useLocalDpi xmlns:a14="http://schemas.microsoft.com/office/drawing/2010/main" val="0"/>
              </a:ext>
            </a:extLst>
          </a:blip>
          <a:srcRect/>
          <a:stretch/>
        </p:blipFill>
        <p:spPr>
          <a:xfrm>
            <a:off x="7563863" y="1707304"/>
            <a:ext cx="3570133" cy="3570133"/>
          </a:xfrm>
          <a:prstGeom prst="rect">
            <a:avLst/>
          </a:prstGeom>
          <a:ln w="12700">
            <a:miter lim="400000"/>
          </a:ln>
          <a:effectLst>
            <a:outerShdw blurRad="50800" dist="38100" dir="5400000" rotWithShape="0">
              <a:srgbClr val="000000">
                <a:alpha val="40000"/>
              </a:srgbClr>
            </a:outerShdw>
          </a:effectLst>
        </p:spPr>
      </p:pic>
      <p:sp>
        <p:nvSpPr>
          <p:cNvPr id="9" name="Title 1">
            <a:extLst>
              <a:ext uri="{FF2B5EF4-FFF2-40B4-BE49-F238E27FC236}">
                <a16:creationId xmlns:a16="http://schemas.microsoft.com/office/drawing/2014/main" id="{DBF8A434-46AA-45AD-8D9A-1E5748FA6A8F}"/>
              </a:ext>
            </a:extLst>
          </p:cNvPr>
          <p:cNvSpPr txBox="1">
            <a:spLocks/>
          </p:cNvSpPr>
          <p:nvPr/>
        </p:nvSpPr>
        <p:spPr>
          <a:xfrm>
            <a:off x="7563863" y="2883873"/>
            <a:ext cx="3570133" cy="12169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lumMod val="65000"/>
                    <a:lumOff val="35000"/>
                  </a:schemeClr>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20 Million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Symptomatic</a:t>
            </a:r>
          </a:p>
        </p:txBody>
      </p:sp>
      <p:sp>
        <p:nvSpPr>
          <p:cNvPr id="8" name="Title 3">
            <a:extLst>
              <a:ext uri="{FF2B5EF4-FFF2-40B4-BE49-F238E27FC236}">
                <a16:creationId xmlns:a16="http://schemas.microsoft.com/office/drawing/2014/main" id="{2034A52A-34D7-4392-92A0-D13750A65FC1}"/>
              </a:ext>
            </a:extLst>
          </p:cNvPr>
          <p:cNvSpPr txBox="1">
            <a:spLocks/>
          </p:cNvSpPr>
          <p:nvPr/>
        </p:nvSpPr>
        <p:spPr>
          <a:xfrm>
            <a:off x="0" y="2237503"/>
            <a:ext cx="12192000" cy="2664742"/>
          </a:xfrm>
          <a:prstGeom prst="rect">
            <a:avLst/>
          </a:prstGeom>
          <a:solidFill>
            <a:srgbClr val="4495D1"/>
          </a:solidFill>
          <a:effectLst>
            <a:outerShdw blurRad="50800" dist="38100" dir="5400000" algn="t" rotWithShape="0">
              <a:prstClr val="black">
                <a:alpha val="40000"/>
              </a:prstClr>
            </a:outerShdw>
          </a:effectLst>
        </p:spPr>
        <p:txBody>
          <a:bodyPr anchor="ctr">
            <a:normAutofit/>
          </a:bodyPr>
          <a:lstStyle>
            <a:lvl1pPr algn="ctr" defTabSz="914400" rtl="0" eaLnBrk="1" latinLnBrk="0" hangingPunct="1">
              <a:lnSpc>
                <a:spcPct val="90000"/>
              </a:lnSpc>
              <a:spcBef>
                <a:spcPct val="0"/>
              </a:spcBef>
              <a:buNone/>
              <a:defRPr sz="4400" b="1" kern="120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 </a:t>
            </a:r>
            <a:r>
              <a:rPr kumimoji="0" lang="en-US" sz="5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43 </a:t>
            </a:r>
            <a:r>
              <a:rPr kumimoji="0" lang="en-US" sz="5400" b="1" i="0" u="none" strike="noStrike" kern="1200" cap="none" spc="0" normalizeH="0" baseline="0" noProof="0" dirty="0">
                <a:ln>
                  <a:noFill/>
                </a:ln>
                <a:solidFill>
                  <a:srgbClr val="232F3F"/>
                </a:solidFill>
                <a:effectLst/>
                <a:uLnTx/>
                <a:uFillTx/>
                <a:latin typeface="Calibri" panose="020F0502020204030204"/>
                <a:ea typeface="+mj-ea"/>
                <a:cs typeface="+mj-cs"/>
                <a:sym typeface="Calibri"/>
              </a:rPr>
              <a:t>MILLION</a:t>
            </a:r>
            <a:r>
              <a:rPr kumimoji="0" lang="en-US" sz="54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 AMERICANS AFFECTED</a:t>
            </a:r>
          </a:p>
        </p:txBody>
      </p:sp>
      <p:sp>
        <p:nvSpPr>
          <p:cNvPr id="10" name="Rectangle 9">
            <a:extLst>
              <a:ext uri="{FF2B5EF4-FFF2-40B4-BE49-F238E27FC236}">
                <a16:creationId xmlns:a16="http://schemas.microsoft.com/office/drawing/2014/main" id="{4290DCB6-C3C8-4318-B308-E933F77954C4}"/>
              </a:ext>
            </a:extLst>
          </p:cNvPr>
          <p:cNvSpPr/>
          <p:nvPr/>
        </p:nvSpPr>
        <p:spPr>
          <a:xfrm>
            <a:off x="7785002" y="6415800"/>
            <a:ext cx="3348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Calibri"/>
              </a:rPr>
              <a:t>Source: Substance Abuse and Mental Health (SAMHSA), 2018</a:t>
            </a:r>
          </a:p>
        </p:txBody>
      </p:sp>
    </p:spTree>
    <p:extLst>
      <p:ext uri="{BB962C8B-B14F-4D97-AF65-F5344CB8AC3E}">
        <p14:creationId xmlns:p14="http://schemas.microsoft.com/office/powerpoint/2010/main" val="36130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p:tmAbs val="0"/>
                                  </p:iterate>
                                  <p:childTnLst>
                                    <p:set>
                                      <p:cBhvr>
                                        <p:cTn id="6" fill="hold"/>
                                        <p:tgtEl>
                                          <p:spTgt spid="272"/>
                                        </p:tgtEl>
                                        <p:attrNameLst>
                                          <p:attrName>style.visibility</p:attrName>
                                        </p:attrNameLst>
                                      </p:cBhvr>
                                      <p:to>
                                        <p:strVal val="visible"/>
                                      </p:to>
                                    </p:set>
                                    <p:animEffect transition="in" filter="wipe(down)">
                                      <p:cBhvr>
                                        <p:cTn id="7" dur="1000"/>
                                        <p:tgtEl>
                                          <p:spTgt spid="2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270"/>
                                        </p:tgtEl>
                                        <p:attrNameLst>
                                          <p:attrName>style.visibility</p:attrName>
                                        </p:attrNameLst>
                                      </p:cBhvr>
                                      <p:to>
                                        <p:strVal val="visible"/>
                                      </p:to>
                                    </p:set>
                                    <p:animEffect transition="in" filter="dissolve">
                                      <p:cBhvr>
                                        <p:cTn id="15" dur="1000"/>
                                        <p:tgtEl>
                                          <p:spTgt spid="27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advAuto="0"/>
      <p:bldP spid="272" grpId="0" animBg="1" advAuto="0"/>
      <p:bldP spid="9"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32B6-63EF-4ED1-A63C-5810CA398161}"/>
              </a:ext>
            </a:extLst>
          </p:cNvPr>
          <p:cNvSpPr>
            <a:spLocks noGrp="1"/>
          </p:cNvSpPr>
          <p:nvPr>
            <p:ph type="title"/>
          </p:nvPr>
        </p:nvSpPr>
        <p:spPr>
          <a:xfrm>
            <a:off x="6739128" y="638089"/>
            <a:ext cx="4818888" cy="1476801"/>
          </a:xfrm>
        </p:spPr>
        <p:txBody>
          <a:bodyPr anchor="b">
            <a:normAutofit/>
          </a:bodyPr>
          <a:lstStyle/>
          <a:p>
            <a:r>
              <a:rPr lang="en-US" sz="5400"/>
              <a:t>Introductions</a:t>
            </a:r>
          </a:p>
        </p:txBody>
      </p:sp>
      <p:sp>
        <p:nvSpPr>
          <p:cNvPr id="3" name="Content Placeholder 2">
            <a:extLst>
              <a:ext uri="{FF2B5EF4-FFF2-40B4-BE49-F238E27FC236}">
                <a16:creationId xmlns:a16="http://schemas.microsoft.com/office/drawing/2014/main" id="{AEC967C3-81FB-D7D6-AE72-FE332AA2F715}"/>
              </a:ext>
            </a:extLst>
          </p:cNvPr>
          <p:cNvSpPr>
            <a:spLocks noGrp="1"/>
          </p:cNvSpPr>
          <p:nvPr>
            <p:ph idx="1"/>
          </p:nvPr>
        </p:nvSpPr>
        <p:spPr>
          <a:xfrm>
            <a:off x="6739128" y="2664886"/>
            <a:ext cx="4818888" cy="3550789"/>
          </a:xfrm>
        </p:spPr>
        <p:txBody>
          <a:bodyPr anchor="t">
            <a:normAutofit/>
          </a:bodyPr>
          <a:lstStyle/>
          <a:p>
            <a:r>
              <a:rPr lang="en-US" sz="2200"/>
              <a:t>Name</a:t>
            </a:r>
          </a:p>
          <a:p>
            <a:r>
              <a:rPr lang="en-US" sz="2200"/>
              <a:t>Role</a:t>
            </a:r>
          </a:p>
          <a:p>
            <a:r>
              <a:rPr lang="en-US" sz="2200"/>
              <a:t>What are you hoping to get from today? </a:t>
            </a:r>
          </a:p>
        </p:txBody>
      </p:sp>
      <p:sp>
        <p:nvSpPr>
          <p:cNvPr id="4" name="Date Placeholder 3">
            <a:extLst>
              <a:ext uri="{FF2B5EF4-FFF2-40B4-BE49-F238E27FC236}">
                <a16:creationId xmlns:a16="http://schemas.microsoft.com/office/drawing/2014/main" id="{30ABDC58-EDF8-1758-ADA0-345E7682852F}"/>
              </a:ext>
            </a:extLst>
          </p:cNvPr>
          <p:cNvSpPr>
            <a:spLocks noGrp="1"/>
          </p:cNvSpPr>
          <p:nvPr>
            <p:ph type="dt" sz="half" idx="10"/>
          </p:nvPr>
        </p:nvSpPr>
        <p:spPr>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OverdoseLifeline.org</a:t>
            </a:r>
          </a:p>
        </p:txBody>
      </p:sp>
      <p:sp>
        <p:nvSpPr>
          <p:cNvPr id="5" name="Footer Placeholder 4">
            <a:extLst>
              <a:ext uri="{FF2B5EF4-FFF2-40B4-BE49-F238E27FC236}">
                <a16:creationId xmlns:a16="http://schemas.microsoft.com/office/drawing/2014/main" id="{5B0D7315-96A6-BBF6-44CC-58FA2C6C0ED0}"/>
              </a:ext>
            </a:extLst>
          </p:cNvPr>
          <p:cNvSpPr>
            <a:spLocks noGrp="1"/>
          </p:cNvSpPr>
          <p:nvPr>
            <p:ph type="ftr" sz="quarter" idx="11"/>
          </p:nvPr>
        </p:nvSpPr>
        <p:spPr>
          <a:prstGeom prst="rect">
            <a:avLst/>
          </a:prstGeom>
        </p:spPr>
        <p:txBody>
          <a:bodyPr vert="horz" lIns="91440" tIns="45720" rIns="91440" bIns="45720" rtlCol="0">
            <a:normAutofit/>
          </a:bodyP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Copyright Overdose Lifeline, Inc.</a:t>
            </a:r>
          </a:p>
        </p:txBody>
      </p:sp>
      <p:pic>
        <p:nvPicPr>
          <p:cNvPr id="7" name="Picture 6" descr="Hands holding each other's wrists and interlinked to form a circle">
            <a:extLst>
              <a:ext uri="{FF2B5EF4-FFF2-40B4-BE49-F238E27FC236}">
                <a16:creationId xmlns:a16="http://schemas.microsoft.com/office/drawing/2014/main" id="{17D68B1A-F034-E5C9-4A08-92A2CA1A36AE}"/>
              </a:ext>
            </a:extLst>
          </p:cNvPr>
          <p:cNvPicPr>
            <a:picLocks noChangeAspect="1"/>
          </p:cNvPicPr>
          <p:nvPr/>
        </p:nvPicPr>
        <p:blipFill rotWithShape="1">
          <a:blip r:embed="rId3"/>
          <a:srcRect l="4520" r="1362" b="-1"/>
          <a:stretch/>
        </p:blipFill>
        <p:spPr>
          <a:xfrm>
            <a:off x="630936" y="1493187"/>
            <a:ext cx="5458968" cy="3871626"/>
          </a:xfrm>
          <a:prstGeom prst="rect">
            <a:avLst/>
          </a:prstGeom>
        </p:spPr>
      </p:pic>
    </p:spTree>
    <p:extLst>
      <p:ext uri="{BB962C8B-B14F-4D97-AF65-F5344CB8AC3E}">
        <p14:creationId xmlns:p14="http://schemas.microsoft.com/office/powerpoint/2010/main" val="2368216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3E646-8D0D-404B-BF3E-DB981491C02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6" name="Title 1"/>
          <p:cNvSpPr txBox="1">
            <a:spLocks noGrp="1"/>
          </p:cNvSpPr>
          <p:nvPr>
            <p:ph type="title"/>
          </p:nvPr>
        </p:nvSpPr>
        <p:spPr>
          <a:xfrm>
            <a:off x="685248" y="518575"/>
            <a:ext cx="11450472" cy="840150"/>
          </a:xfrm>
          <a:prstGeom prst="rect">
            <a:avLst/>
          </a:prstGeom>
        </p:spPr>
        <p:txBody>
          <a:bodyPr>
            <a:normAutofit/>
          </a:bodyPr>
          <a:lstStyle/>
          <a:p>
            <a:r>
              <a:rPr lang="en-US" dirty="0"/>
              <a:t>Treatment Barriers</a:t>
            </a:r>
            <a:endParaRPr dirty="0"/>
          </a:p>
        </p:txBody>
      </p:sp>
      <p:sp>
        <p:nvSpPr>
          <p:cNvPr id="4" name="Footer Placeholder 3">
            <a:extLst>
              <a:ext uri="{FF2B5EF4-FFF2-40B4-BE49-F238E27FC236}">
                <a16:creationId xmlns:a16="http://schemas.microsoft.com/office/drawing/2014/main" id="{0927F9C3-753F-D19D-EFED-0E31C893B590}"/>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
        <p:nvSpPr>
          <p:cNvPr id="8" name="Title 3">
            <a:extLst>
              <a:ext uri="{FF2B5EF4-FFF2-40B4-BE49-F238E27FC236}">
                <a16:creationId xmlns:a16="http://schemas.microsoft.com/office/drawing/2014/main" id="{93C34BA7-8849-4618-BF9E-784D27F589B8}"/>
              </a:ext>
            </a:extLst>
          </p:cNvPr>
          <p:cNvSpPr txBox="1">
            <a:spLocks/>
          </p:cNvSpPr>
          <p:nvPr/>
        </p:nvSpPr>
        <p:spPr>
          <a:xfrm>
            <a:off x="0" y="3341511"/>
            <a:ext cx="12192000" cy="2156177"/>
          </a:xfrm>
          <a:prstGeom prst="rect">
            <a:avLst/>
          </a:prstGeom>
          <a:solidFill>
            <a:srgbClr val="4495D1"/>
          </a:solidFill>
          <a:effectLst>
            <a:outerShdw blurRad="50800" dist="38100" dir="5400000" algn="t" rotWithShape="0">
              <a:prstClr val="black">
                <a:alpha val="40000"/>
              </a:prstClr>
            </a:outerShdw>
          </a:effectLst>
        </p:spPr>
        <p:txBody>
          <a:bodyPr anchor="ctr">
            <a:normAutofit/>
          </a:bodyPr>
          <a:lstStyle>
            <a:lvl1pPr algn="ctr" defTabSz="914400" rtl="0" eaLnBrk="1" latinLnBrk="0" hangingPunct="1">
              <a:lnSpc>
                <a:spcPct val="90000"/>
              </a:lnSpc>
              <a:spcBef>
                <a:spcPct val="0"/>
              </a:spcBef>
              <a:buNone/>
              <a:defRPr sz="4400" b="1" kern="1200">
                <a:solidFill>
                  <a:srgbClr val="FFFFFF"/>
                </a:solidFill>
                <a:latin typeface="+mn-lt"/>
                <a:ea typeface="+mj-ea"/>
                <a:cs typeface="+mj-cs"/>
              </a:defRPr>
            </a:lvl1pPr>
          </a:lstStyle>
          <a:p>
            <a:r>
              <a:rPr lang="en-US" dirty="0">
                <a:solidFill>
                  <a:schemeClr val="bg1"/>
                </a:solidFill>
              </a:rPr>
              <a:t> </a:t>
            </a:r>
            <a:r>
              <a:rPr lang="en-US" sz="5400" dirty="0">
                <a:solidFill>
                  <a:schemeClr val="bg1"/>
                </a:solidFill>
              </a:rPr>
              <a:t>Only </a:t>
            </a:r>
            <a:r>
              <a:rPr lang="en-US" sz="5400" dirty="0">
                <a:solidFill>
                  <a:srgbClr val="232F3F"/>
                </a:solidFill>
              </a:rPr>
              <a:t>1 in 10 </a:t>
            </a:r>
            <a:r>
              <a:rPr lang="en-US" sz="5400" dirty="0">
                <a:solidFill>
                  <a:schemeClr val="bg1"/>
                </a:solidFill>
              </a:rPr>
              <a:t>Receive Treatment</a:t>
            </a:r>
          </a:p>
        </p:txBody>
      </p:sp>
      <p:sp>
        <p:nvSpPr>
          <p:cNvPr id="7" name="Footer Placeholder 3">
            <a:extLst>
              <a:ext uri="{FF2B5EF4-FFF2-40B4-BE49-F238E27FC236}">
                <a16:creationId xmlns:a16="http://schemas.microsoft.com/office/drawing/2014/main" id="{1B84E744-522A-4E04-83F2-C5E448961A50}"/>
              </a:ext>
            </a:extLst>
          </p:cNvPr>
          <p:cNvSpPr txBox="1">
            <a:spLocks/>
          </p:cNvSpPr>
          <p:nvPr/>
        </p:nvSpPr>
        <p:spPr>
          <a:xfrm>
            <a:off x="685248" y="6423341"/>
            <a:ext cx="2270939" cy="408243"/>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OverdoseLifeline.org</a:t>
            </a:r>
          </a:p>
        </p:txBody>
      </p:sp>
      <p:pic>
        <p:nvPicPr>
          <p:cNvPr id="9" name="Picture 8">
            <a:extLst>
              <a:ext uri="{FF2B5EF4-FFF2-40B4-BE49-F238E27FC236}">
                <a16:creationId xmlns:a16="http://schemas.microsoft.com/office/drawing/2014/main" id="{FDAE7E2D-FDA0-4F26-B7D5-406239107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26207" y="6176963"/>
            <a:ext cx="591888" cy="587820"/>
          </a:xfrm>
          <a:prstGeom prst="rect">
            <a:avLst/>
          </a:prstGeom>
        </p:spPr>
      </p:pic>
    </p:spTree>
    <p:extLst>
      <p:ext uri="{BB962C8B-B14F-4D97-AF65-F5344CB8AC3E}">
        <p14:creationId xmlns:p14="http://schemas.microsoft.com/office/powerpoint/2010/main" val="254150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2BD4D9-2C89-4F7A-83F0-6149A82E5DF6}"/>
              </a:ext>
            </a:extLst>
          </p:cNvPr>
          <p:cNvPicPr>
            <a:picLocks noChangeAspect="1"/>
          </p:cNvPicPr>
          <p:nvPr/>
        </p:nvPicPr>
        <p:blipFill rotWithShape="1">
          <a:blip r:embed="rId3">
            <a:extLst>
              <a:ext uri="{28A0092B-C50C-407E-A947-70E740481C1C}">
                <a14:useLocalDpi xmlns:a14="http://schemas.microsoft.com/office/drawing/2010/main" val="0"/>
              </a:ext>
            </a:extLst>
          </a:blip>
          <a:srcRect b="13478"/>
          <a:stretch/>
        </p:blipFill>
        <p:spPr>
          <a:xfrm>
            <a:off x="0" y="1"/>
            <a:ext cx="12192000" cy="6858000"/>
          </a:xfrm>
          <a:prstGeom prst="rect">
            <a:avLst/>
          </a:prstGeom>
        </p:spPr>
      </p:pic>
      <p:sp>
        <p:nvSpPr>
          <p:cNvPr id="17" name="52,000+ Americans Died from Drug Overdose in 2015">
            <a:extLst>
              <a:ext uri="{FF2B5EF4-FFF2-40B4-BE49-F238E27FC236}">
                <a16:creationId xmlns:a16="http://schemas.microsoft.com/office/drawing/2014/main" id="{679D1C04-007D-4033-913A-8409E98B7B2B}"/>
              </a:ext>
            </a:extLst>
          </p:cNvPr>
          <p:cNvSpPr txBox="1"/>
          <p:nvPr/>
        </p:nvSpPr>
        <p:spPr>
          <a:xfrm>
            <a:off x="1662829" y="1951125"/>
            <a:ext cx="8866341" cy="2955750"/>
          </a:xfrm>
          <a:prstGeom prst="rect">
            <a:avLst/>
          </a:prstGeom>
          <a:solidFill>
            <a:srgbClr val="0573C1"/>
          </a:solidFill>
          <a:ln w="76200" cap="flat">
            <a:noFill/>
            <a:miter lim="400000"/>
          </a:ln>
          <a:effectLst>
            <a:outerShdw blurRad="50800" dist="38100" dir="5400000" algn="t" rotWithShape="0">
              <a:prstClr val="black">
                <a:alpha val="40000"/>
              </a:prstClr>
            </a:outerShdw>
          </a:effectLst>
          <a:extLst>
            <a:ext uri="{C572A759-6A51-4108-AA02-DFA0A04FC94B}">
              <ma14:wrappingTextBoxFlag xmlns:ma14="http://schemas.microsoft.com/office/mac/drawingml/2011/main" xmlns="" val="1"/>
            </a:ext>
          </a:extLst>
        </p:spPr>
        <p:txBody>
          <a:bodyPr wrap="square" lIns="182880" tIns="182880" rIns="182880" bIns="182880" numCol="1" anchor="ctr">
            <a:noAutofit/>
          </a:bodyPr>
          <a:lstStyle>
            <a:lvl1pPr algn="ctr">
              <a:lnSpc>
                <a:spcPct val="90000"/>
              </a:lnSpc>
              <a:defRPr sz="2400" b="1">
                <a:solidFill>
                  <a:srgbClr val="FFFFFF"/>
                </a:solidFill>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lang="en-US" sz="4000" dirty="0">
                <a:latin typeface="Arial" panose="020B0604020202020204" pitchFamily="34" charset="0"/>
                <a:cs typeface="Arial" panose="020B0604020202020204" pitchFamily="34" charset="0"/>
              </a:rPr>
              <a:t>Alcohol Use Disorder</a:t>
            </a:r>
          </a:p>
          <a:p>
            <a:pPr marL="0" marR="0" lvl="0" indent="0" defTabSz="914400" rtl="0" eaLnBrk="1" fontAlgn="auto" latinLnBrk="0" hangingPunct="1">
              <a:lnSpc>
                <a:spcPct val="90000"/>
              </a:lnSpc>
              <a:spcBef>
                <a:spcPts val="0"/>
              </a:spcBef>
              <a:spcAft>
                <a:spcPts val="0"/>
              </a:spcAft>
              <a:buClrTx/>
              <a:buSzTx/>
              <a:buFontTx/>
              <a:buNone/>
              <a:tabLst/>
              <a:defRPr/>
            </a:pPr>
            <a:r>
              <a:rPr lang="en-US" sz="6000" dirty="0">
                <a:latin typeface="Arial" panose="020B0604020202020204" pitchFamily="34" charset="0"/>
                <a:cs typeface="Arial" panose="020B0604020202020204" pitchFamily="34" charset="0"/>
              </a:rPr>
              <a:t>14.8 million Americans</a:t>
            </a:r>
          </a:p>
        </p:txBody>
      </p:sp>
      <p:sp>
        <p:nvSpPr>
          <p:cNvPr id="5" name="TextBox 4">
            <a:extLst>
              <a:ext uri="{FF2B5EF4-FFF2-40B4-BE49-F238E27FC236}">
                <a16:creationId xmlns:a16="http://schemas.microsoft.com/office/drawing/2014/main" id="{34D8517B-F641-4D59-93DE-C5C9452B9442}"/>
              </a:ext>
            </a:extLst>
          </p:cNvPr>
          <p:cNvSpPr txBox="1"/>
          <p:nvPr/>
        </p:nvSpPr>
        <p:spPr>
          <a:xfrm>
            <a:off x="3699709" y="4095136"/>
            <a:ext cx="4792580" cy="246221"/>
          </a:xfrm>
          <a:prstGeom prst="rect">
            <a:avLst/>
          </a:prstGeom>
          <a:noFill/>
        </p:spPr>
        <p:txBody>
          <a:bodyPr wrap="square" rtlCol="0">
            <a:spAutoFit/>
          </a:bodyPr>
          <a:lstStyle/>
          <a:p>
            <a:r>
              <a:rPr lang="en-US" sz="1000" i="1" dirty="0">
                <a:solidFill>
                  <a:schemeClr val="bg1">
                    <a:lumMod val="75000"/>
                  </a:schemeClr>
                </a:solidFill>
              </a:rPr>
              <a:t>Source: Substance Abuse and Mental Health Services Administration (SAMHSA)</a:t>
            </a:r>
          </a:p>
        </p:txBody>
      </p:sp>
      <p:sp>
        <p:nvSpPr>
          <p:cNvPr id="7" name="Footer Placeholder 3">
            <a:extLst>
              <a:ext uri="{FF2B5EF4-FFF2-40B4-BE49-F238E27FC236}">
                <a16:creationId xmlns:a16="http://schemas.microsoft.com/office/drawing/2014/main" id="{9C74573A-6185-4949-BFD0-8CFC24BB1A2B}"/>
              </a:ext>
            </a:extLst>
          </p:cNvPr>
          <p:cNvSpPr txBox="1">
            <a:spLocks/>
          </p:cNvSpPr>
          <p:nvPr/>
        </p:nvSpPr>
        <p:spPr>
          <a:xfrm>
            <a:off x="685248" y="6423341"/>
            <a:ext cx="2270939" cy="408243"/>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OverdoseLifeline.org</a:t>
            </a:r>
          </a:p>
        </p:txBody>
      </p:sp>
      <p:pic>
        <p:nvPicPr>
          <p:cNvPr id="8" name="Picture 7">
            <a:extLst>
              <a:ext uri="{FF2B5EF4-FFF2-40B4-BE49-F238E27FC236}">
                <a16:creationId xmlns:a16="http://schemas.microsoft.com/office/drawing/2014/main" id="{4F2DE0F2-DD09-4974-9D1C-DD21CA43E5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26207" y="6176963"/>
            <a:ext cx="591888" cy="587820"/>
          </a:xfrm>
          <a:prstGeom prst="rect">
            <a:avLst/>
          </a:prstGeom>
        </p:spPr>
      </p:pic>
      <p:sp>
        <p:nvSpPr>
          <p:cNvPr id="3" name="Footer Placeholder 2">
            <a:extLst>
              <a:ext uri="{FF2B5EF4-FFF2-40B4-BE49-F238E27FC236}">
                <a16:creationId xmlns:a16="http://schemas.microsoft.com/office/drawing/2014/main" id="{3DB9ECC4-4730-2D19-CE87-0FD985FDF96F}"/>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spTree>
    <p:extLst>
      <p:ext uri="{BB962C8B-B14F-4D97-AF65-F5344CB8AC3E}">
        <p14:creationId xmlns:p14="http://schemas.microsoft.com/office/powerpoint/2010/main" val="36849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A6AC-63BA-4313-986A-6815B724A43B}"/>
              </a:ext>
            </a:extLst>
          </p:cNvPr>
          <p:cNvSpPr>
            <a:spLocks noGrp="1"/>
          </p:cNvSpPr>
          <p:nvPr>
            <p:ph type="title"/>
          </p:nvPr>
        </p:nvSpPr>
        <p:spPr>
          <a:xfrm>
            <a:off x="521026" y="356438"/>
            <a:ext cx="10515600" cy="720870"/>
          </a:xfrm>
        </p:spPr>
        <p:txBody>
          <a:bodyPr>
            <a:normAutofit/>
          </a:bodyPr>
          <a:lstStyle/>
          <a:p>
            <a:r>
              <a:rPr lang="en-US" dirty="0"/>
              <a:t>53 Million Illicit Drug Use - 2018</a:t>
            </a:r>
          </a:p>
        </p:txBody>
      </p:sp>
      <p:sp>
        <p:nvSpPr>
          <p:cNvPr id="3" name="Footer Placeholder 2">
            <a:extLst>
              <a:ext uri="{FF2B5EF4-FFF2-40B4-BE49-F238E27FC236}">
                <a16:creationId xmlns:a16="http://schemas.microsoft.com/office/drawing/2014/main" id="{5FCFC5C6-508F-5B53-229F-EB152F21FD22}"/>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grpSp>
        <p:nvGrpSpPr>
          <p:cNvPr id="21" name="Group 20">
            <a:extLst>
              <a:ext uri="{FF2B5EF4-FFF2-40B4-BE49-F238E27FC236}">
                <a16:creationId xmlns:a16="http://schemas.microsoft.com/office/drawing/2014/main" id="{7FF431B1-F787-4146-8AB1-3CCE8FE2229D}"/>
              </a:ext>
            </a:extLst>
          </p:cNvPr>
          <p:cNvGrpSpPr/>
          <p:nvPr/>
        </p:nvGrpSpPr>
        <p:grpSpPr>
          <a:xfrm>
            <a:off x="819244" y="1519790"/>
            <a:ext cx="11372756" cy="689501"/>
            <a:chOff x="819244" y="1544842"/>
            <a:chExt cx="11372756" cy="689501"/>
          </a:xfrm>
          <a:solidFill>
            <a:srgbClr val="0573C1"/>
          </a:solidFill>
        </p:grpSpPr>
        <p:sp>
          <p:nvSpPr>
            <p:cNvPr id="4" name="Content Placeholder 2">
              <a:extLst>
                <a:ext uri="{FF2B5EF4-FFF2-40B4-BE49-F238E27FC236}">
                  <a16:creationId xmlns:a16="http://schemas.microsoft.com/office/drawing/2014/main" id="{898D549D-8AB3-4951-9EBD-9D78E9E65AE8}"/>
                </a:ext>
              </a:extLst>
            </p:cNvPr>
            <p:cNvSpPr txBox="1">
              <a:spLocks/>
            </p:cNvSpPr>
            <p:nvPr/>
          </p:nvSpPr>
          <p:spPr>
            <a:xfrm>
              <a:off x="1557170" y="1603095"/>
              <a:ext cx="10634830" cy="631248"/>
            </a:xfrm>
            <a:prstGeom prst="rect">
              <a:avLst/>
            </a:prstGeom>
            <a:grp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chemeClr val="bg1"/>
                  </a:solidFill>
                </a:rPr>
                <a:t>Marijuana 43.5 million</a:t>
              </a:r>
            </a:p>
          </p:txBody>
        </p:sp>
        <p:sp>
          <p:nvSpPr>
            <p:cNvPr id="5" name="Arrow: Right 4">
              <a:extLst>
                <a:ext uri="{FF2B5EF4-FFF2-40B4-BE49-F238E27FC236}">
                  <a16:creationId xmlns:a16="http://schemas.microsoft.com/office/drawing/2014/main" id="{52CA2A98-ED3F-484F-B8D7-01565008D034}"/>
                </a:ext>
              </a:extLst>
            </p:cNvPr>
            <p:cNvSpPr/>
            <p:nvPr/>
          </p:nvSpPr>
          <p:spPr>
            <a:xfrm rot="16200000">
              <a:off x="794209" y="1569877"/>
              <a:ext cx="681318" cy="63124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9ED0EBD8-75D4-4E94-9C20-D73B0CBF27BB}"/>
              </a:ext>
            </a:extLst>
          </p:cNvPr>
          <p:cNvGrpSpPr/>
          <p:nvPr/>
        </p:nvGrpSpPr>
        <p:grpSpPr>
          <a:xfrm>
            <a:off x="574848" y="3271010"/>
            <a:ext cx="5521152" cy="631247"/>
            <a:chOff x="574848" y="3271010"/>
            <a:chExt cx="5521152" cy="631247"/>
          </a:xfrm>
          <a:solidFill>
            <a:schemeClr val="tx1">
              <a:lumMod val="50000"/>
              <a:lumOff val="50000"/>
            </a:schemeClr>
          </a:solidFill>
        </p:grpSpPr>
        <p:sp>
          <p:nvSpPr>
            <p:cNvPr id="7" name="Content Placeholder 2">
              <a:extLst>
                <a:ext uri="{FF2B5EF4-FFF2-40B4-BE49-F238E27FC236}">
                  <a16:creationId xmlns:a16="http://schemas.microsoft.com/office/drawing/2014/main" id="{C9C6AE84-7E48-4C52-A97F-2DFCAD7A7AA7}"/>
                </a:ext>
              </a:extLst>
            </p:cNvPr>
            <p:cNvSpPr txBox="1">
              <a:spLocks/>
            </p:cNvSpPr>
            <p:nvPr/>
          </p:nvSpPr>
          <p:spPr>
            <a:xfrm>
              <a:off x="1557170" y="3271010"/>
              <a:ext cx="4538830" cy="631247"/>
            </a:xfrm>
            <a:prstGeom prst="rect">
              <a:avLst/>
            </a:prstGeom>
            <a:grp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RX Tranquilizers 6.4 million</a:t>
              </a:r>
            </a:p>
          </p:txBody>
        </p:sp>
        <p:sp>
          <p:nvSpPr>
            <p:cNvPr id="11" name="Arrow: Left-Right 10">
              <a:extLst>
                <a:ext uri="{FF2B5EF4-FFF2-40B4-BE49-F238E27FC236}">
                  <a16:creationId xmlns:a16="http://schemas.microsoft.com/office/drawing/2014/main" id="{AEF1659F-0ED8-440E-803E-E0F57E4955A8}"/>
                </a:ext>
              </a:extLst>
            </p:cNvPr>
            <p:cNvSpPr/>
            <p:nvPr/>
          </p:nvSpPr>
          <p:spPr>
            <a:xfrm>
              <a:off x="574848" y="3309721"/>
              <a:ext cx="870391" cy="548640"/>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FA6FD52C-B844-4B87-ABB7-42593EEE4BEE}"/>
              </a:ext>
            </a:extLst>
          </p:cNvPr>
          <p:cNvGrpSpPr/>
          <p:nvPr/>
        </p:nvGrpSpPr>
        <p:grpSpPr>
          <a:xfrm>
            <a:off x="564338" y="4041466"/>
            <a:ext cx="5099874" cy="644322"/>
            <a:chOff x="582674" y="4430348"/>
            <a:chExt cx="5099874" cy="644322"/>
          </a:xfrm>
          <a:solidFill>
            <a:schemeClr val="tx1">
              <a:lumMod val="50000"/>
              <a:lumOff val="50000"/>
            </a:schemeClr>
          </a:solidFill>
        </p:grpSpPr>
        <p:sp>
          <p:nvSpPr>
            <p:cNvPr id="9" name="Content Placeholder 2">
              <a:extLst>
                <a:ext uri="{FF2B5EF4-FFF2-40B4-BE49-F238E27FC236}">
                  <a16:creationId xmlns:a16="http://schemas.microsoft.com/office/drawing/2014/main" id="{18DE9A68-DA89-4053-A97D-D88D64B10E34}"/>
                </a:ext>
              </a:extLst>
            </p:cNvPr>
            <p:cNvSpPr txBox="1">
              <a:spLocks/>
            </p:cNvSpPr>
            <p:nvPr/>
          </p:nvSpPr>
          <p:spPr>
            <a:xfrm>
              <a:off x="1591951" y="4443423"/>
              <a:ext cx="4090597" cy="631247"/>
            </a:xfrm>
            <a:prstGeom prst="rect">
              <a:avLst/>
            </a:prstGeom>
            <a:grp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Hallucinogens 5.6 million</a:t>
              </a:r>
            </a:p>
          </p:txBody>
        </p:sp>
        <p:sp>
          <p:nvSpPr>
            <p:cNvPr id="12" name="Arrow: Left-Right 11">
              <a:extLst>
                <a:ext uri="{FF2B5EF4-FFF2-40B4-BE49-F238E27FC236}">
                  <a16:creationId xmlns:a16="http://schemas.microsoft.com/office/drawing/2014/main" id="{000631CC-1CF2-49D6-BD62-0D7163838714}"/>
                </a:ext>
              </a:extLst>
            </p:cNvPr>
            <p:cNvSpPr/>
            <p:nvPr/>
          </p:nvSpPr>
          <p:spPr>
            <a:xfrm>
              <a:off x="582674" y="4430348"/>
              <a:ext cx="870391" cy="548640"/>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2451AF0-0383-446C-9FF0-76A9E837FF68}"/>
              </a:ext>
            </a:extLst>
          </p:cNvPr>
          <p:cNvGrpSpPr/>
          <p:nvPr/>
        </p:nvGrpSpPr>
        <p:grpSpPr>
          <a:xfrm>
            <a:off x="768845" y="5694180"/>
            <a:ext cx="4464559" cy="685135"/>
            <a:chOff x="768845" y="5694180"/>
            <a:chExt cx="4464559" cy="685135"/>
          </a:xfrm>
          <a:solidFill>
            <a:srgbClr val="232F3F"/>
          </a:solidFill>
        </p:grpSpPr>
        <p:sp>
          <p:nvSpPr>
            <p:cNvPr id="13" name="Content Placeholder 2">
              <a:extLst>
                <a:ext uri="{FF2B5EF4-FFF2-40B4-BE49-F238E27FC236}">
                  <a16:creationId xmlns:a16="http://schemas.microsoft.com/office/drawing/2014/main" id="{65561F51-D836-425A-98AD-2D019D8CA0DA}"/>
                </a:ext>
              </a:extLst>
            </p:cNvPr>
            <p:cNvSpPr txBox="1">
              <a:spLocks/>
            </p:cNvSpPr>
            <p:nvPr/>
          </p:nvSpPr>
          <p:spPr>
            <a:xfrm>
              <a:off x="1538979" y="5748068"/>
              <a:ext cx="3694425" cy="631247"/>
            </a:xfrm>
            <a:prstGeom prst="rect">
              <a:avLst/>
            </a:prstGeom>
            <a:grp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RX Stimulants 5.1 million</a:t>
              </a:r>
            </a:p>
          </p:txBody>
        </p:sp>
        <p:sp>
          <p:nvSpPr>
            <p:cNvPr id="14" name="Arrow: Right 13">
              <a:extLst>
                <a:ext uri="{FF2B5EF4-FFF2-40B4-BE49-F238E27FC236}">
                  <a16:creationId xmlns:a16="http://schemas.microsoft.com/office/drawing/2014/main" id="{B267D7CE-3499-4EE2-BF1B-823ED3AC2B55}"/>
                </a:ext>
              </a:extLst>
            </p:cNvPr>
            <p:cNvSpPr/>
            <p:nvPr/>
          </p:nvSpPr>
          <p:spPr>
            <a:xfrm rot="5400000">
              <a:off x="743810" y="5719215"/>
              <a:ext cx="681318" cy="63124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54AE063-5302-4E1E-8617-5D38C6F70990}"/>
              </a:ext>
            </a:extLst>
          </p:cNvPr>
          <p:cNvGrpSpPr/>
          <p:nvPr/>
        </p:nvGrpSpPr>
        <p:grpSpPr>
          <a:xfrm>
            <a:off x="574848" y="4883769"/>
            <a:ext cx="4935752" cy="631247"/>
            <a:chOff x="564732" y="4935564"/>
            <a:chExt cx="4935752" cy="631247"/>
          </a:xfrm>
          <a:solidFill>
            <a:schemeClr val="tx1">
              <a:lumMod val="50000"/>
              <a:lumOff val="50000"/>
            </a:schemeClr>
          </a:solidFill>
        </p:grpSpPr>
        <p:sp>
          <p:nvSpPr>
            <p:cNvPr id="6" name="Content Placeholder 2">
              <a:extLst>
                <a:ext uri="{FF2B5EF4-FFF2-40B4-BE49-F238E27FC236}">
                  <a16:creationId xmlns:a16="http://schemas.microsoft.com/office/drawing/2014/main" id="{7F790CF0-09DB-429F-9945-FB627BB0D9DF}"/>
                </a:ext>
              </a:extLst>
            </p:cNvPr>
            <p:cNvSpPr txBox="1">
              <a:spLocks/>
            </p:cNvSpPr>
            <p:nvPr/>
          </p:nvSpPr>
          <p:spPr>
            <a:xfrm>
              <a:off x="1538979" y="4935564"/>
              <a:ext cx="3961505" cy="631247"/>
            </a:xfrm>
            <a:prstGeom prst="rect">
              <a:avLst/>
            </a:prstGeom>
            <a:grp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Cocaine 5.5 million</a:t>
              </a:r>
            </a:p>
          </p:txBody>
        </p:sp>
        <p:sp>
          <p:nvSpPr>
            <p:cNvPr id="15" name="Arrow: Left-Right 14">
              <a:extLst>
                <a:ext uri="{FF2B5EF4-FFF2-40B4-BE49-F238E27FC236}">
                  <a16:creationId xmlns:a16="http://schemas.microsoft.com/office/drawing/2014/main" id="{EFCF439D-D6F2-410F-A000-83CDC57730B3}"/>
                </a:ext>
              </a:extLst>
            </p:cNvPr>
            <p:cNvSpPr/>
            <p:nvPr/>
          </p:nvSpPr>
          <p:spPr>
            <a:xfrm>
              <a:off x="564732" y="4962104"/>
              <a:ext cx="870391" cy="548640"/>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C630A10-3959-4F53-AA83-FED0D8B82274}"/>
              </a:ext>
            </a:extLst>
          </p:cNvPr>
          <p:cNvGrpSpPr/>
          <p:nvPr/>
        </p:nvGrpSpPr>
        <p:grpSpPr>
          <a:xfrm>
            <a:off x="6284308" y="4037221"/>
            <a:ext cx="5534810" cy="1421728"/>
            <a:chOff x="6309360" y="4525560"/>
            <a:chExt cx="5534810" cy="1421728"/>
          </a:xfrm>
          <a:solidFill>
            <a:schemeClr val="tx1">
              <a:lumMod val="50000"/>
              <a:lumOff val="50000"/>
            </a:schemeClr>
          </a:solidFill>
        </p:grpSpPr>
        <p:sp>
          <p:nvSpPr>
            <p:cNvPr id="16" name="Content Placeholder 2">
              <a:extLst>
                <a:ext uri="{FF2B5EF4-FFF2-40B4-BE49-F238E27FC236}">
                  <a16:creationId xmlns:a16="http://schemas.microsoft.com/office/drawing/2014/main" id="{DD5481B0-5AA6-4501-8BE4-D39F360D4B58}"/>
                </a:ext>
              </a:extLst>
            </p:cNvPr>
            <p:cNvSpPr txBox="1">
              <a:spLocks/>
            </p:cNvSpPr>
            <p:nvPr/>
          </p:nvSpPr>
          <p:spPr>
            <a:xfrm>
              <a:off x="7480531" y="4525560"/>
              <a:ext cx="4363639" cy="1421728"/>
            </a:xfrm>
            <a:prstGeom prst="rect">
              <a:avLst/>
            </a:prstGeom>
            <a:grpFill/>
            <a:ln w="38100">
              <a:noFill/>
            </a:ln>
            <a:effectLst>
              <a:outerShdw blurRad="50800" dist="38100" dir="5400000" algn="t"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rgbClr val="F5F5F5"/>
                  </a:solidFill>
                </a:rPr>
                <a:t>Inhalants 2.0 million Methamphetamine 1.9 million Heroin 808,000</a:t>
              </a:r>
            </a:p>
          </p:txBody>
        </p:sp>
        <p:sp>
          <p:nvSpPr>
            <p:cNvPr id="17" name="Arrow: Left-Right 16">
              <a:extLst>
                <a:ext uri="{FF2B5EF4-FFF2-40B4-BE49-F238E27FC236}">
                  <a16:creationId xmlns:a16="http://schemas.microsoft.com/office/drawing/2014/main" id="{2E653062-9693-4D5D-8BEA-29CC22D58BE5}"/>
                </a:ext>
              </a:extLst>
            </p:cNvPr>
            <p:cNvSpPr/>
            <p:nvPr/>
          </p:nvSpPr>
          <p:spPr>
            <a:xfrm>
              <a:off x="6309360" y="5021888"/>
              <a:ext cx="957430" cy="548640"/>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76466A7-6CBA-4152-8037-7A94143F8DEF}"/>
              </a:ext>
            </a:extLst>
          </p:cNvPr>
          <p:cNvSpPr txBox="1"/>
          <p:nvPr/>
        </p:nvSpPr>
        <p:spPr>
          <a:xfrm>
            <a:off x="6763023" y="6415800"/>
            <a:ext cx="4792580" cy="246221"/>
          </a:xfrm>
          <a:prstGeom prst="rect">
            <a:avLst/>
          </a:prstGeom>
          <a:noFill/>
        </p:spPr>
        <p:txBody>
          <a:bodyPr wrap="square" rtlCol="0">
            <a:spAutoFit/>
          </a:bodyPr>
          <a:lstStyle/>
          <a:p>
            <a:pPr algn="r"/>
            <a:r>
              <a:rPr lang="en-US" sz="1000" i="1" dirty="0">
                <a:solidFill>
                  <a:schemeClr val="tx1">
                    <a:lumMod val="75000"/>
                    <a:lumOff val="25000"/>
                  </a:schemeClr>
                </a:solidFill>
              </a:rPr>
              <a:t>Source: Substance Abuse and Mental Health Services Administration (SAMHSA)</a:t>
            </a:r>
          </a:p>
        </p:txBody>
      </p:sp>
      <p:grpSp>
        <p:nvGrpSpPr>
          <p:cNvPr id="32" name="Group 31">
            <a:extLst>
              <a:ext uri="{FF2B5EF4-FFF2-40B4-BE49-F238E27FC236}">
                <a16:creationId xmlns:a16="http://schemas.microsoft.com/office/drawing/2014/main" id="{23012FD8-43C9-4107-A9B9-D181F3B59898}"/>
              </a:ext>
            </a:extLst>
          </p:cNvPr>
          <p:cNvGrpSpPr/>
          <p:nvPr/>
        </p:nvGrpSpPr>
        <p:grpSpPr>
          <a:xfrm>
            <a:off x="818500" y="2361575"/>
            <a:ext cx="6636979" cy="693008"/>
            <a:chOff x="818500" y="2361575"/>
            <a:chExt cx="6636979" cy="693008"/>
          </a:xfrm>
        </p:grpSpPr>
        <p:sp>
          <p:nvSpPr>
            <p:cNvPr id="28" name="Content Placeholder 2">
              <a:extLst>
                <a:ext uri="{FF2B5EF4-FFF2-40B4-BE49-F238E27FC236}">
                  <a16:creationId xmlns:a16="http://schemas.microsoft.com/office/drawing/2014/main" id="{0F3CF690-8C07-4B59-9E31-6BF4B31292C6}"/>
                </a:ext>
              </a:extLst>
            </p:cNvPr>
            <p:cNvSpPr txBox="1">
              <a:spLocks/>
            </p:cNvSpPr>
            <p:nvPr/>
          </p:nvSpPr>
          <p:spPr>
            <a:xfrm>
              <a:off x="1523029" y="2361575"/>
              <a:ext cx="5932450" cy="631247"/>
            </a:xfrm>
            <a:prstGeom prst="rect">
              <a:avLst/>
            </a:prstGeom>
            <a:solidFill>
              <a:srgbClr val="232F3F"/>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chemeClr val="bg1"/>
                  </a:solidFill>
                </a:rPr>
                <a:t>RX Opioids 9.9 million</a:t>
              </a:r>
            </a:p>
          </p:txBody>
        </p:sp>
        <p:sp>
          <p:nvSpPr>
            <p:cNvPr id="29" name="Arrow: Right 28">
              <a:extLst>
                <a:ext uri="{FF2B5EF4-FFF2-40B4-BE49-F238E27FC236}">
                  <a16:creationId xmlns:a16="http://schemas.microsoft.com/office/drawing/2014/main" id="{E4996134-2C1A-4EBB-B2F6-24C0F4CAD5B9}"/>
                </a:ext>
              </a:extLst>
            </p:cNvPr>
            <p:cNvSpPr/>
            <p:nvPr/>
          </p:nvSpPr>
          <p:spPr>
            <a:xfrm rot="5400000">
              <a:off x="786478" y="2405287"/>
              <a:ext cx="681318" cy="617273"/>
            </a:xfrm>
            <a:prstGeom prst="rightArrow">
              <a:avLst/>
            </a:prstGeom>
            <a:solidFill>
              <a:srgbClr val="232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384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20D0-805E-4D38-86D0-39EDFFE39803}"/>
              </a:ext>
            </a:extLst>
          </p:cNvPr>
          <p:cNvSpPr>
            <a:spLocks noGrp="1"/>
          </p:cNvSpPr>
          <p:nvPr>
            <p:ph type="title"/>
          </p:nvPr>
        </p:nvSpPr>
        <p:spPr/>
        <p:txBody>
          <a:bodyPr>
            <a:normAutofit/>
          </a:bodyPr>
          <a:lstStyle/>
          <a:p>
            <a:r>
              <a:rPr lang="en-US" sz="4400" dirty="0">
                <a:solidFill>
                  <a:srgbClr val="232F3F"/>
                </a:solidFill>
              </a:rPr>
              <a:t>Treatment Barriers</a:t>
            </a:r>
          </a:p>
        </p:txBody>
      </p:sp>
      <p:sp>
        <p:nvSpPr>
          <p:cNvPr id="3" name="Content Placeholder 2">
            <a:extLst>
              <a:ext uri="{FF2B5EF4-FFF2-40B4-BE49-F238E27FC236}">
                <a16:creationId xmlns:a16="http://schemas.microsoft.com/office/drawing/2014/main" id="{05470249-F050-4256-8404-F1C78D57FCBF}"/>
              </a:ext>
            </a:extLst>
          </p:cNvPr>
          <p:cNvSpPr>
            <a:spLocks noGrp="1"/>
          </p:cNvSpPr>
          <p:nvPr>
            <p:ph idx="1"/>
          </p:nvPr>
        </p:nvSpPr>
        <p:spPr>
          <a:xfrm>
            <a:off x="838200" y="1789336"/>
            <a:ext cx="10899098" cy="1325563"/>
          </a:xfrm>
        </p:spPr>
        <p:txBody>
          <a:bodyPr>
            <a:normAutofit/>
          </a:bodyPr>
          <a:lstStyle/>
          <a:p>
            <a:pPr marL="0" indent="0">
              <a:buNone/>
            </a:pPr>
            <a:r>
              <a:rPr lang="en-US" dirty="0"/>
              <a:t>Of the 20 million people who needed treatment for an illicit drug or alcohol use problem, only 2.1 million received substance use treatment. Few who have a need get access. </a:t>
            </a:r>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5CF9F9D0-5D1D-C7FF-58C5-B57E61194D3D}"/>
              </a:ext>
            </a:extLst>
          </p:cNvPr>
          <p:cNvSpPr>
            <a:spLocks noGrp="1"/>
          </p:cNvSpPr>
          <p:nvPr>
            <p:ph type="ftr" sz="quarter" idx="11"/>
          </p:nvPr>
        </p:nvSpPr>
        <p:spPr/>
        <p:txBody>
          <a:bodyPr/>
          <a:lstStyle/>
          <a:p>
            <a:pPr algn="l"/>
            <a:r>
              <a:rPr lang="en-US"/>
              <a:t>Copyright, Overdose Lifeline. Inc.</a:t>
            </a:r>
            <a:endParaRPr lang="en-US" dirty="0"/>
          </a:p>
        </p:txBody>
      </p:sp>
      <p:pic>
        <p:nvPicPr>
          <p:cNvPr id="7" name="Picture 6">
            <a:extLst>
              <a:ext uri="{FF2B5EF4-FFF2-40B4-BE49-F238E27FC236}">
                <a16:creationId xmlns:a16="http://schemas.microsoft.com/office/drawing/2014/main" id="{B6C66600-446A-417C-B84A-45C16BD4C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70" y="3156044"/>
            <a:ext cx="9969724" cy="1690400"/>
          </a:xfrm>
          <a:prstGeom prst="rect">
            <a:avLst/>
          </a:prstGeom>
        </p:spPr>
      </p:pic>
      <p:sp>
        <p:nvSpPr>
          <p:cNvPr id="8" name="TextBox 7">
            <a:extLst>
              <a:ext uri="{FF2B5EF4-FFF2-40B4-BE49-F238E27FC236}">
                <a16:creationId xmlns:a16="http://schemas.microsoft.com/office/drawing/2014/main" id="{76F2E9C2-DB82-42DE-A8E0-AC24DBCFEE03}"/>
              </a:ext>
            </a:extLst>
          </p:cNvPr>
          <p:cNvSpPr txBox="1"/>
          <p:nvPr/>
        </p:nvSpPr>
        <p:spPr>
          <a:xfrm>
            <a:off x="838200" y="4910330"/>
            <a:ext cx="2334867" cy="800219"/>
          </a:xfrm>
          <a:prstGeom prst="rect">
            <a:avLst/>
          </a:prstGeom>
          <a:solidFill>
            <a:srgbClr val="0573C1"/>
          </a:solidFill>
          <a:effectLst>
            <a:outerShdw blurRad="50800" dist="38100" dir="5400000" algn="t" rotWithShape="0">
              <a:prstClr val="black">
                <a:alpha val="40000"/>
              </a:prstClr>
            </a:outerShdw>
          </a:effectLst>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F3F"/>
                </a:solidFill>
                <a:effectLst/>
                <a:uLnTx/>
                <a:uFillTx/>
                <a:latin typeface="Calibri" panose="020F0502020204030204"/>
                <a:ea typeface="+mn-ea"/>
                <a:cs typeface="+mn-cs"/>
              </a:rPr>
              <a:t>AVAILBILITY</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Treatment Programs</a:t>
            </a:r>
          </a:p>
        </p:txBody>
      </p:sp>
      <p:sp>
        <p:nvSpPr>
          <p:cNvPr id="9" name="TextBox 8">
            <a:extLst>
              <a:ext uri="{FF2B5EF4-FFF2-40B4-BE49-F238E27FC236}">
                <a16:creationId xmlns:a16="http://schemas.microsoft.com/office/drawing/2014/main" id="{A417C426-0717-43FE-A2EF-CB952AE35498}"/>
              </a:ext>
            </a:extLst>
          </p:cNvPr>
          <p:cNvSpPr txBox="1"/>
          <p:nvPr/>
        </p:nvSpPr>
        <p:spPr>
          <a:xfrm>
            <a:off x="3521508" y="4928734"/>
            <a:ext cx="2334867" cy="800219"/>
          </a:xfrm>
          <a:prstGeom prst="rect">
            <a:avLst/>
          </a:prstGeom>
          <a:solidFill>
            <a:srgbClr val="0573C1"/>
          </a:solidFill>
          <a:effectLst>
            <a:outerShdw blurRad="50800" dist="38100" dir="5400000" algn="t" rotWithShape="0">
              <a:prstClr val="black">
                <a:alpha val="40000"/>
              </a:prstClr>
            </a:outerShdw>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F3F"/>
                </a:solidFill>
                <a:effectLst/>
                <a:uLnTx/>
                <a:uFillTx/>
                <a:latin typeface="Calibri" panose="020F0502020204030204"/>
                <a:ea typeface="+mn-ea"/>
                <a:cs typeface="+mn-cs"/>
              </a:rPr>
              <a:t>HIGH COSTS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Treatment Services</a:t>
            </a:r>
          </a:p>
        </p:txBody>
      </p:sp>
      <p:sp>
        <p:nvSpPr>
          <p:cNvPr id="10" name="TextBox 9">
            <a:extLst>
              <a:ext uri="{FF2B5EF4-FFF2-40B4-BE49-F238E27FC236}">
                <a16:creationId xmlns:a16="http://schemas.microsoft.com/office/drawing/2014/main" id="{1C9B2416-A0BF-46CF-99AD-F42724A246F8}"/>
              </a:ext>
            </a:extLst>
          </p:cNvPr>
          <p:cNvSpPr txBox="1"/>
          <p:nvPr/>
        </p:nvSpPr>
        <p:spPr>
          <a:xfrm>
            <a:off x="6179803" y="4928734"/>
            <a:ext cx="2334867" cy="800219"/>
          </a:xfrm>
          <a:prstGeom prst="rect">
            <a:avLst/>
          </a:prstGeom>
          <a:solidFill>
            <a:srgbClr val="0573C1"/>
          </a:solidFill>
          <a:effectLst>
            <a:outerShdw blurRad="50800" dist="38100" dir="5400000" algn="t" rotWithShape="0">
              <a:prstClr val="black">
                <a:alpha val="40000"/>
              </a:prstClr>
            </a:outerShdw>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F3F"/>
                </a:solidFill>
                <a:effectLst/>
                <a:uLnTx/>
                <a:uFillTx/>
                <a:latin typeface="Calibri" panose="020F0502020204030204"/>
                <a:ea typeface="+mn-ea"/>
                <a:cs typeface="+mn-cs"/>
              </a:rPr>
              <a:t>LACK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Insurance</a:t>
            </a:r>
          </a:p>
        </p:txBody>
      </p:sp>
      <p:sp>
        <p:nvSpPr>
          <p:cNvPr id="11" name="TextBox 10">
            <a:extLst>
              <a:ext uri="{FF2B5EF4-FFF2-40B4-BE49-F238E27FC236}">
                <a16:creationId xmlns:a16="http://schemas.microsoft.com/office/drawing/2014/main" id="{41CE6E17-082E-4D33-A7A5-55348FDB74C9}"/>
              </a:ext>
            </a:extLst>
          </p:cNvPr>
          <p:cNvSpPr txBox="1"/>
          <p:nvPr/>
        </p:nvSpPr>
        <p:spPr>
          <a:xfrm>
            <a:off x="8838098" y="4928734"/>
            <a:ext cx="2642392" cy="800219"/>
          </a:xfrm>
          <a:prstGeom prst="rect">
            <a:avLst/>
          </a:prstGeom>
          <a:solidFill>
            <a:srgbClr val="0573C1"/>
          </a:solidFill>
          <a:effectLst>
            <a:outerShdw blurRad="50800" dist="38100" dir="5400000" algn="t" rotWithShape="0">
              <a:prstClr val="black">
                <a:alpha val="40000"/>
              </a:prstClr>
            </a:outerShdw>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32F3F"/>
                </a:solidFill>
                <a:effectLst/>
                <a:uLnTx/>
                <a:uFillTx/>
                <a:latin typeface="Calibri" panose="020F0502020204030204"/>
                <a:ea typeface="+mn-ea"/>
                <a:cs typeface="+mn-cs"/>
              </a:rPr>
              <a:t>TRAVEL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Outpatient Treatments</a:t>
            </a:r>
          </a:p>
        </p:txBody>
      </p:sp>
    </p:spTree>
    <p:extLst>
      <p:ext uri="{BB962C8B-B14F-4D97-AF65-F5344CB8AC3E}">
        <p14:creationId xmlns:p14="http://schemas.microsoft.com/office/powerpoint/2010/main" val="267986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0E6501-8F6F-4F48-8A68-737DB16E27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 y="-12700"/>
            <a:ext cx="12271189" cy="6883400"/>
          </a:xfrm>
          <a:prstGeom prst="rect">
            <a:avLst/>
          </a:prstGeom>
        </p:spPr>
      </p:pic>
      <p:sp>
        <p:nvSpPr>
          <p:cNvPr id="5" name="Content Placeholder 4">
            <a:extLst>
              <a:ext uri="{FF2B5EF4-FFF2-40B4-BE49-F238E27FC236}">
                <a16:creationId xmlns:a16="http://schemas.microsoft.com/office/drawing/2014/main" id="{A1F7E7B3-D219-40D3-B778-C665AC0D6B20}"/>
              </a:ext>
            </a:extLst>
          </p:cNvPr>
          <p:cNvSpPr>
            <a:spLocks noGrp="1"/>
          </p:cNvSpPr>
          <p:nvPr>
            <p:ph idx="1"/>
          </p:nvPr>
        </p:nvSpPr>
        <p:spPr>
          <a:xfrm>
            <a:off x="657578" y="1106312"/>
            <a:ext cx="4546600" cy="4730044"/>
          </a:xfrm>
          <a:noFill/>
        </p:spPr>
        <p:txBody>
          <a:bodyPr anchor="ctr">
            <a:normAutofit/>
          </a:bodyPr>
          <a:lstStyle/>
          <a:p>
            <a:pPr marL="0" indent="0">
              <a:buNone/>
            </a:pPr>
            <a:r>
              <a:rPr lang="en-US" sz="3200" dirty="0">
                <a:solidFill>
                  <a:schemeClr val="tx1">
                    <a:lumMod val="85000"/>
                    <a:lumOff val="15000"/>
                  </a:schemeClr>
                </a:solidFill>
              </a:rPr>
              <a:t>Stigma often causes people with addiction to become so embarrassed or ashamed that they conceal symptoms—and avoid seeking the very treatment, services, and support they need and deserve.</a:t>
            </a:r>
          </a:p>
        </p:txBody>
      </p:sp>
      <p:sp>
        <p:nvSpPr>
          <p:cNvPr id="2" name="Footer Placeholder 1">
            <a:extLst>
              <a:ext uri="{FF2B5EF4-FFF2-40B4-BE49-F238E27FC236}">
                <a16:creationId xmlns:a16="http://schemas.microsoft.com/office/drawing/2014/main" id="{82466565-B3F5-273B-2E3A-44517BEFF1F7}"/>
              </a:ext>
            </a:extLst>
          </p:cNvPr>
          <p:cNvSpPr>
            <a:spLocks noGrp="1"/>
          </p:cNvSpPr>
          <p:nvPr>
            <p:ph type="ftr" sz="quarter" idx="11"/>
          </p:nvPr>
        </p:nvSpPr>
        <p:spPr/>
        <p:txBody>
          <a:bodyPr/>
          <a:lstStyle/>
          <a:p>
            <a:pPr algn="l"/>
            <a:r>
              <a:rPr lang="en-US"/>
              <a:t>Copyright, Overdose Lifeline. Inc.</a:t>
            </a:r>
            <a:endParaRPr lang="en-US" dirty="0"/>
          </a:p>
        </p:txBody>
      </p:sp>
      <p:sp>
        <p:nvSpPr>
          <p:cNvPr id="9" name="Rectangle 8">
            <a:extLst>
              <a:ext uri="{FF2B5EF4-FFF2-40B4-BE49-F238E27FC236}">
                <a16:creationId xmlns:a16="http://schemas.microsoft.com/office/drawing/2014/main" id="{B597B585-5AB5-4CB1-A354-96DB0B654603}"/>
              </a:ext>
            </a:extLst>
          </p:cNvPr>
          <p:cNvSpPr/>
          <p:nvPr/>
        </p:nvSpPr>
        <p:spPr>
          <a:xfrm>
            <a:off x="248653" y="6309099"/>
            <a:ext cx="11213431" cy="307777"/>
          </a:xfrm>
          <a:prstGeom prst="rect">
            <a:avLst/>
          </a:prstGeom>
        </p:spPr>
        <p:txBody>
          <a:bodyPr wrap="square">
            <a:spAutoFit/>
          </a:bodyPr>
          <a:lstStyle/>
          <a:p>
            <a:pPr lvl="0" algn="r"/>
            <a:r>
              <a:rPr lang="en-US" i="1" dirty="0">
                <a:solidFill>
                  <a:schemeClr val="bg1"/>
                </a:solidFill>
                <a:latin typeface="Calibri"/>
                <a:ea typeface="Calibri"/>
                <a:cs typeface="Calibri"/>
                <a:sym typeface="Calibri"/>
              </a:rPr>
              <a:t>Source: SAMHSA, (2006).</a:t>
            </a:r>
            <a:endParaRPr lang="en-US" i="1" dirty="0">
              <a:solidFill>
                <a:schemeClr val="bg1"/>
              </a:solidFill>
            </a:endParaRPr>
          </a:p>
        </p:txBody>
      </p:sp>
    </p:spTree>
    <p:extLst>
      <p:ext uri="{BB962C8B-B14F-4D97-AF65-F5344CB8AC3E}">
        <p14:creationId xmlns:p14="http://schemas.microsoft.com/office/powerpoint/2010/main" val="31018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1C78A1-D848-4C32-8260-F649A46809C6}"/>
              </a:ext>
            </a:extLst>
          </p:cNvPr>
          <p:cNvPicPr>
            <a:picLocks noChangeAspect="1"/>
          </p:cNvPicPr>
          <p:nvPr/>
        </p:nvPicPr>
        <p:blipFill>
          <a:blip r:embed="rId3">
            <a:alphaModFix amt="99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25400"/>
            <a:ext cx="12192000" cy="6883400"/>
          </a:xfrm>
          <a:prstGeom prst="rect">
            <a:avLst/>
          </a:prstGeom>
        </p:spPr>
      </p:pic>
      <p:sp>
        <p:nvSpPr>
          <p:cNvPr id="5" name="Content Placeholder 4">
            <a:extLst>
              <a:ext uri="{FF2B5EF4-FFF2-40B4-BE49-F238E27FC236}">
                <a16:creationId xmlns:a16="http://schemas.microsoft.com/office/drawing/2014/main" id="{A1F7E7B3-D219-40D3-B778-C665AC0D6B20}"/>
              </a:ext>
            </a:extLst>
          </p:cNvPr>
          <p:cNvSpPr>
            <a:spLocks noGrp="1"/>
          </p:cNvSpPr>
          <p:nvPr>
            <p:ph idx="1"/>
          </p:nvPr>
        </p:nvSpPr>
        <p:spPr>
          <a:xfrm>
            <a:off x="2310063" y="4675672"/>
            <a:ext cx="9652297" cy="1591845"/>
          </a:xfrm>
          <a:solidFill>
            <a:srgbClr val="4495D1">
              <a:alpha val="84000"/>
            </a:srgbClr>
          </a:solidFill>
        </p:spPr>
        <p:txBody>
          <a:bodyPr lIns="182880" anchor="ctr">
            <a:normAutofit/>
          </a:bodyPr>
          <a:lstStyle/>
          <a:p>
            <a:pPr marL="0" indent="0">
              <a:buNone/>
            </a:pPr>
            <a:r>
              <a:rPr lang="en-US" sz="3200" dirty="0">
                <a:solidFill>
                  <a:schemeClr val="bg1"/>
                </a:solidFill>
              </a:rPr>
              <a:t>Family and loved one’s experience stigma. Hesitate to take action, to ask for help. They carry guilt and shame – affecting their health and wellness.</a:t>
            </a:r>
          </a:p>
        </p:txBody>
      </p:sp>
      <p:sp>
        <p:nvSpPr>
          <p:cNvPr id="2" name="Footer Placeholder 1">
            <a:extLst>
              <a:ext uri="{FF2B5EF4-FFF2-40B4-BE49-F238E27FC236}">
                <a16:creationId xmlns:a16="http://schemas.microsoft.com/office/drawing/2014/main" id="{39A6D8D7-14A1-2505-3A17-5343CD17E0B3}"/>
              </a:ext>
            </a:extLst>
          </p:cNvPr>
          <p:cNvSpPr>
            <a:spLocks noGrp="1"/>
          </p:cNvSpPr>
          <p:nvPr>
            <p:ph type="ftr" sz="quarter" idx="11"/>
          </p:nvPr>
        </p:nvSpPr>
        <p:spPr/>
        <p:txBody>
          <a:bodyPr/>
          <a:lstStyle/>
          <a:p>
            <a:pPr algn="l"/>
            <a:r>
              <a:rPr lang="en-US"/>
              <a:t>Copyright, Overdose Lifeline. Inc.</a:t>
            </a:r>
            <a:endParaRPr lang="en-US" dirty="0"/>
          </a:p>
        </p:txBody>
      </p:sp>
      <p:sp>
        <p:nvSpPr>
          <p:cNvPr id="9" name="Rectangle 8">
            <a:extLst>
              <a:ext uri="{FF2B5EF4-FFF2-40B4-BE49-F238E27FC236}">
                <a16:creationId xmlns:a16="http://schemas.microsoft.com/office/drawing/2014/main" id="{CC3B7CC4-F208-4273-A868-7584B4285587}"/>
              </a:ext>
            </a:extLst>
          </p:cNvPr>
          <p:cNvSpPr/>
          <p:nvPr/>
        </p:nvSpPr>
        <p:spPr>
          <a:xfrm>
            <a:off x="140369" y="6473857"/>
            <a:ext cx="11213431" cy="307777"/>
          </a:xfrm>
          <a:prstGeom prst="rect">
            <a:avLst/>
          </a:prstGeom>
        </p:spPr>
        <p:txBody>
          <a:bodyPr wrap="square">
            <a:spAutoFit/>
          </a:bodyPr>
          <a:lstStyle/>
          <a:p>
            <a:pPr lvl="0" algn="r"/>
            <a:r>
              <a:rPr lang="en-US" i="1" dirty="0">
                <a:solidFill>
                  <a:schemeClr val="bg1"/>
                </a:solidFill>
                <a:latin typeface="Calibri"/>
                <a:ea typeface="Calibri"/>
                <a:cs typeface="Calibri"/>
                <a:sym typeface="Calibri"/>
              </a:rPr>
              <a:t>Source: SAMHSA, (2006).</a:t>
            </a:r>
            <a:endParaRPr lang="en-US" i="1" dirty="0">
              <a:solidFill>
                <a:schemeClr val="bg1"/>
              </a:solidFill>
            </a:endParaRPr>
          </a:p>
        </p:txBody>
      </p:sp>
    </p:spTree>
    <p:extLst>
      <p:ext uri="{BB962C8B-B14F-4D97-AF65-F5344CB8AC3E}">
        <p14:creationId xmlns:p14="http://schemas.microsoft.com/office/powerpoint/2010/main" val="355090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0E6501-8F6F-4F48-8A68-737DB16E278E}"/>
              </a:ext>
            </a:extLst>
          </p:cNvPr>
          <p:cNvPicPr>
            <a:picLocks noChangeAspect="1"/>
          </p:cNvPicPr>
          <p:nvPr/>
        </p:nvPicPr>
        <p:blipFill>
          <a:blip r:embed="rId3">
            <a:grayscl/>
            <a:extLst>
              <a:ext uri="{28A0092B-C50C-407E-A947-70E740481C1C}">
                <a14:useLocalDpi xmlns:a14="http://schemas.microsoft.com/office/drawing/2010/main" val="0"/>
              </a:ext>
            </a:extLst>
          </a:blip>
          <a:srcRect/>
          <a:stretch/>
        </p:blipFill>
        <p:spPr>
          <a:xfrm>
            <a:off x="12032" y="-12700"/>
            <a:ext cx="12179968" cy="6883400"/>
          </a:xfrm>
          <a:prstGeom prst="rect">
            <a:avLst/>
          </a:prstGeom>
        </p:spPr>
      </p:pic>
      <p:sp>
        <p:nvSpPr>
          <p:cNvPr id="5" name="Content Placeholder 4">
            <a:extLst>
              <a:ext uri="{FF2B5EF4-FFF2-40B4-BE49-F238E27FC236}">
                <a16:creationId xmlns:a16="http://schemas.microsoft.com/office/drawing/2014/main" id="{A1F7E7B3-D219-40D3-B778-C665AC0D6B20}"/>
              </a:ext>
            </a:extLst>
          </p:cNvPr>
          <p:cNvSpPr>
            <a:spLocks noGrp="1"/>
          </p:cNvSpPr>
          <p:nvPr>
            <p:ph idx="1"/>
          </p:nvPr>
        </p:nvSpPr>
        <p:spPr>
          <a:xfrm>
            <a:off x="726351" y="4410635"/>
            <a:ext cx="10515600" cy="1945715"/>
          </a:xfrm>
          <a:solidFill>
            <a:srgbClr val="4495D1">
              <a:alpha val="84000"/>
            </a:srgbClr>
          </a:solidFill>
        </p:spPr>
        <p:txBody>
          <a:bodyPr anchor="ctr">
            <a:normAutofit/>
          </a:bodyPr>
          <a:lstStyle/>
          <a:p>
            <a:pPr marL="0" indent="0">
              <a:buNone/>
            </a:pPr>
            <a:r>
              <a:rPr lang="en-US" sz="3200" dirty="0">
                <a:solidFill>
                  <a:schemeClr val="bg1"/>
                </a:solidFill>
              </a:rPr>
              <a:t>With SUD the sooner you intervene, the better the outcome—yet stigma causes patients and families to keep the disease a secret for fear of being judged and marginalized.</a:t>
            </a:r>
          </a:p>
        </p:txBody>
      </p:sp>
      <p:sp>
        <p:nvSpPr>
          <p:cNvPr id="2" name="Footer Placeholder 1">
            <a:extLst>
              <a:ext uri="{FF2B5EF4-FFF2-40B4-BE49-F238E27FC236}">
                <a16:creationId xmlns:a16="http://schemas.microsoft.com/office/drawing/2014/main" id="{8004E0D9-251A-A922-0114-48FA19EB0E27}"/>
              </a:ext>
            </a:extLst>
          </p:cNvPr>
          <p:cNvSpPr>
            <a:spLocks noGrp="1"/>
          </p:cNvSpPr>
          <p:nvPr>
            <p:ph type="ftr" sz="quarter" idx="11"/>
          </p:nvPr>
        </p:nvSpPr>
        <p:spPr/>
        <p:txBody>
          <a:bodyPr/>
          <a:lstStyle/>
          <a:p>
            <a:pPr algn="l"/>
            <a:r>
              <a:rPr lang="en-US"/>
              <a:t>Copyright, Overdose Lifeline. Inc.</a:t>
            </a:r>
            <a:endParaRPr lang="en-US" dirty="0"/>
          </a:p>
        </p:txBody>
      </p:sp>
      <p:sp>
        <p:nvSpPr>
          <p:cNvPr id="10" name="Rectangle 9">
            <a:extLst>
              <a:ext uri="{FF2B5EF4-FFF2-40B4-BE49-F238E27FC236}">
                <a16:creationId xmlns:a16="http://schemas.microsoft.com/office/drawing/2014/main" id="{A5881981-1FDA-4CA1-ABB8-E99E2BE5DDC8}"/>
              </a:ext>
            </a:extLst>
          </p:cNvPr>
          <p:cNvSpPr/>
          <p:nvPr/>
        </p:nvSpPr>
        <p:spPr>
          <a:xfrm>
            <a:off x="140369" y="6473857"/>
            <a:ext cx="11213431" cy="307777"/>
          </a:xfrm>
          <a:prstGeom prst="rect">
            <a:avLst/>
          </a:prstGeom>
        </p:spPr>
        <p:txBody>
          <a:bodyPr wrap="square">
            <a:spAutoFit/>
          </a:bodyPr>
          <a:lstStyle/>
          <a:p>
            <a:pPr lvl="0" algn="r"/>
            <a:r>
              <a:rPr lang="en-US" i="1" dirty="0">
                <a:solidFill>
                  <a:schemeClr val="bg1"/>
                </a:solidFill>
                <a:latin typeface="Calibri"/>
                <a:ea typeface="Calibri"/>
                <a:cs typeface="Calibri"/>
                <a:sym typeface="Calibri"/>
              </a:rPr>
              <a:t>Source: SAMHSA, (2006).</a:t>
            </a:r>
            <a:endParaRPr lang="en-US" i="1" dirty="0">
              <a:solidFill>
                <a:schemeClr val="bg1"/>
              </a:solidFill>
            </a:endParaRPr>
          </a:p>
        </p:txBody>
      </p:sp>
    </p:spTree>
    <p:extLst>
      <p:ext uri="{BB962C8B-B14F-4D97-AF65-F5344CB8AC3E}">
        <p14:creationId xmlns:p14="http://schemas.microsoft.com/office/powerpoint/2010/main" val="17008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6" name="Picture 5">
            <a:extLst>
              <a:ext uri="{FF2B5EF4-FFF2-40B4-BE49-F238E27FC236}">
                <a16:creationId xmlns:a16="http://schemas.microsoft.com/office/drawing/2014/main" id="{D8930519-91CF-420E-82E9-57F825CC3C9A}"/>
              </a:ext>
            </a:extLst>
          </p:cNvPr>
          <p:cNvPicPr>
            <a:picLocks noChangeAspect="1"/>
          </p:cNvPicPr>
          <p:nvPr/>
        </p:nvPicPr>
        <p:blipFill>
          <a:blip r:embed="rId3">
            <a:extLst>
              <a:ext uri="{28A0092B-C50C-407E-A947-70E740481C1C}">
                <a14:useLocalDpi xmlns:a14="http://schemas.microsoft.com/office/drawing/2010/main" val="0"/>
              </a:ext>
            </a:extLst>
          </a:blip>
          <a:srcRect l="3857" r="3857"/>
          <a:stretch/>
        </p:blipFill>
        <p:spPr>
          <a:xfrm>
            <a:off x="0" y="0"/>
            <a:ext cx="12192000" cy="7486308"/>
          </a:xfrm>
          <a:prstGeom prst="rect">
            <a:avLst/>
          </a:prstGeom>
        </p:spPr>
      </p:pic>
      <p:sp>
        <p:nvSpPr>
          <p:cNvPr id="567" name="Google Shape;567;p7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3F3F"/>
              </a:buClr>
              <a:buSzPts val="4400"/>
              <a:buFont typeface="Calibri"/>
              <a:buNone/>
            </a:pPr>
            <a:r>
              <a:rPr lang="en-US" sz="4400" b="1" i="0" u="none" strike="noStrike" cap="none" dirty="0">
                <a:solidFill>
                  <a:srgbClr val="232F3F"/>
                </a:solidFill>
                <a:sym typeface="Calibri"/>
              </a:rPr>
              <a:t>Language</a:t>
            </a:r>
            <a:endParaRPr dirty="0">
              <a:solidFill>
                <a:srgbClr val="232F3F"/>
              </a:solidFill>
            </a:endParaRPr>
          </a:p>
        </p:txBody>
      </p:sp>
      <p:sp>
        <p:nvSpPr>
          <p:cNvPr id="568" name="Google Shape;568;p76"/>
          <p:cNvSpPr txBox="1">
            <a:spLocks noGrp="1"/>
          </p:cNvSpPr>
          <p:nvPr>
            <p:ph idx="1"/>
          </p:nvPr>
        </p:nvSpPr>
        <p:spPr>
          <a:xfrm>
            <a:off x="753368" y="1467556"/>
            <a:ext cx="6618276" cy="3011847"/>
          </a:xfrm>
          <a:prstGeom prst="rect">
            <a:avLst/>
          </a:prstGeom>
          <a:solidFill>
            <a:schemeClr val="bg1">
              <a:alpha val="56000"/>
            </a:schemeClr>
          </a:solidFill>
          <a:ln>
            <a:noFill/>
          </a:ln>
        </p:spPr>
        <p:txBody>
          <a:bodyPr spcFirstLastPara="1" wrap="square" lIns="274320" tIns="91440" rIns="274320" bIns="365760" anchor="t" anchorCtr="0">
            <a:noAutofit/>
          </a:bodyPr>
          <a:lstStyle/>
          <a:p>
            <a:pPr marL="0" lvl="0" indent="0">
              <a:lnSpc>
                <a:spcPct val="100000"/>
              </a:lnSpc>
              <a:spcBef>
                <a:spcPts val="0"/>
              </a:spcBef>
              <a:buNone/>
            </a:pPr>
            <a:r>
              <a:rPr lang="en-US" dirty="0">
                <a:solidFill>
                  <a:srgbClr val="404040"/>
                </a:solidFill>
              </a:rPr>
              <a:t>Research shows that the language we use to describe [addiction] can either perpetuate or overcome the stereotypes, prejudice and lack of empathy that keep people from getting treatment they need.</a:t>
            </a:r>
          </a:p>
          <a:p>
            <a:pPr marL="0" lvl="0" indent="0">
              <a:lnSpc>
                <a:spcPct val="100000"/>
              </a:lnSpc>
              <a:spcBef>
                <a:spcPts val="0"/>
              </a:spcBef>
              <a:buNone/>
            </a:pPr>
            <a:r>
              <a:rPr lang="en-US" sz="1800" i="1" dirty="0">
                <a:solidFill>
                  <a:srgbClr val="404040"/>
                </a:solidFill>
              </a:rPr>
              <a:t>- Michael Botticelli, leading addictions expert and former Director of the White House Office of National Drug Control Policy</a:t>
            </a:r>
          </a:p>
          <a:p>
            <a:pPr marL="0" lvl="0" indent="0">
              <a:lnSpc>
                <a:spcPct val="100000"/>
              </a:lnSpc>
              <a:spcBef>
                <a:spcPts val="0"/>
              </a:spcBef>
              <a:buNone/>
            </a:pPr>
            <a:endParaRPr lang="en-US" dirty="0">
              <a:solidFill>
                <a:srgbClr val="404040"/>
              </a:solidFill>
            </a:endParaRPr>
          </a:p>
        </p:txBody>
      </p:sp>
      <p:sp>
        <p:nvSpPr>
          <p:cNvPr id="2" name="Date Placeholder 1">
            <a:extLst>
              <a:ext uri="{FF2B5EF4-FFF2-40B4-BE49-F238E27FC236}">
                <a16:creationId xmlns:a16="http://schemas.microsoft.com/office/drawing/2014/main" id="{A09B4EC9-3EFC-4DFF-A76E-E4BC4D8552A6}"/>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OverdoseLifeline.org</a:t>
            </a:r>
            <a:endParaRPr kumimoji="0" lang="en-US" sz="1000" b="0" i="0" u="none" strike="noStrike" kern="0" cap="none" spc="0" normalizeH="0" baseline="0" noProof="0" dirty="0">
              <a:ln>
                <a:noFill/>
              </a:ln>
              <a:solidFill>
                <a:srgbClr val="888888"/>
              </a:solidFill>
              <a:effectLst/>
              <a:uLnTx/>
              <a:uFillTx/>
              <a:latin typeface="Calibri"/>
              <a:ea typeface="+mn-ea"/>
              <a:cs typeface="Calibri"/>
              <a:sym typeface="Calibri"/>
            </a:endParaRPr>
          </a:p>
        </p:txBody>
      </p:sp>
      <p:sp>
        <p:nvSpPr>
          <p:cNvPr id="3" name="Footer Placeholder 2">
            <a:extLst>
              <a:ext uri="{FF2B5EF4-FFF2-40B4-BE49-F238E27FC236}">
                <a16:creationId xmlns:a16="http://schemas.microsoft.com/office/drawing/2014/main" id="{FBEED3CC-3138-4B45-83EC-A827CF0F750A}"/>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Copyright Overdose Lifeline, Inc.</a:t>
            </a:r>
            <a:endParaRPr kumimoji="0" lang="en-US" sz="1000" b="0" i="0" u="none" strike="noStrike" kern="0" cap="none" spc="0" normalizeH="0" baseline="0" noProof="0">
              <a:ln>
                <a:noFill/>
              </a:ln>
              <a:solidFill>
                <a:srgbClr val="888888"/>
              </a:solidFill>
              <a:effectLst/>
              <a:uLnTx/>
              <a:uFillTx/>
              <a:latin typeface="Calibri"/>
              <a:ea typeface="+mn-ea"/>
              <a:cs typeface="Calibri"/>
              <a:sym typeface="Calibri"/>
            </a:endParaRPr>
          </a:p>
        </p:txBody>
      </p:sp>
      <p:sp>
        <p:nvSpPr>
          <p:cNvPr id="5" name="Google Shape;124;p18">
            <a:extLst>
              <a:ext uri="{FF2B5EF4-FFF2-40B4-BE49-F238E27FC236}">
                <a16:creationId xmlns:a16="http://schemas.microsoft.com/office/drawing/2014/main" id="{B3E49DCD-F231-4349-874A-89C5B34B0A89}"/>
              </a:ext>
            </a:extLst>
          </p:cNvPr>
          <p:cNvSpPr txBox="1"/>
          <p:nvPr/>
        </p:nvSpPr>
        <p:spPr>
          <a:xfrm>
            <a:off x="9943593" y="6322063"/>
            <a:ext cx="1752832" cy="538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404040"/>
                </a:solidFill>
                <a:effectLst/>
                <a:uLnTx/>
                <a:uFillTx/>
                <a:latin typeface="Calibri"/>
                <a:ea typeface="Calibri"/>
                <a:cs typeface="Calibri"/>
                <a:sym typeface="Calibri"/>
              </a:rPr>
              <a:t>Source: Fraser, (2016). </a:t>
            </a:r>
            <a:endParaRPr kumimoji="0" sz="1200" b="0" i="1" u="none" strike="noStrike" kern="0" cap="none" spc="0" normalizeH="0" baseline="0" noProof="0" dirty="0">
              <a:ln>
                <a:noFill/>
              </a:ln>
              <a:solidFill>
                <a:srgbClr val="40404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092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841F-8D6C-457F-B6DD-06A4F753566D}"/>
              </a:ext>
            </a:extLst>
          </p:cNvPr>
          <p:cNvSpPr>
            <a:spLocks noGrp="1"/>
          </p:cNvSpPr>
          <p:nvPr>
            <p:ph type="title"/>
          </p:nvPr>
        </p:nvSpPr>
        <p:spPr>
          <a:xfrm>
            <a:off x="670035" y="301578"/>
            <a:ext cx="10515600" cy="1325563"/>
          </a:xfrm>
        </p:spPr>
        <p:txBody>
          <a:bodyPr/>
          <a:lstStyle/>
          <a:p>
            <a:r>
              <a:rPr lang="en-US" dirty="0">
                <a:solidFill>
                  <a:srgbClr val="232F3F"/>
                </a:solidFill>
              </a:rPr>
              <a:t>Language examples</a:t>
            </a:r>
          </a:p>
        </p:txBody>
      </p:sp>
      <p:sp>
        <p:nvSpPr>
          <p:cNvPr id="3" name="Footer Placeholder 2">
            <a:extLst>
              <a:ext uri="{FF2B5EF4-FFF2-40B4-BE49-F238E27FC236}">
                <a16:creationId xmlns:a16="http://schemas.microsoft.com/office/drawing/2014/main" id="{9BE55391-1DF9-975C-C96C-BA15C4B2D594}"/>
              </a:ext>
            </a:extLst>
          </p:cNvPr>
          <p:cNvSpPr>
            <a:spLocks noGrp="1"/>
          </p:cNvSpPr>
          <p:nvPr>
            <p:ph type="ftr" sz="quarter" idx="11"/>
          </p:nvPr>
        </p:nvSpPr>
        <p:spPr/>
        <p:txBody>
          <a:bodyPr/>
          <a:lstStyle/>
          <a:p>
            <a:pPr algn="l"/>
            <a:r>
              <a:rPr lang="en-US"/>
              <a:t>Copyright, Overdose Lifeline. Inc.</a:t>
            </a:r>
            <a:endParaRPr lang="en-US" dirty="0"/>
          </a:p>
        </p:txBody>
      </p:sp>
      <p:sp>
        <p:nvSpPr>
          <p:cNvPr id="4" name="TextBox 3">
            <a:extLst>
              <a:ext uri="{FF2B5EF4-FFF2-40B4-BE49-F238E27FC236}">
                <a16:creationId xmlns:a16="http://schemas.microsoft.com/office/drawing/2014/main" id="{F79F0A2C-9D6F-4D3A-B1B9-EF6302809BC3}"/>
              </a:ext>
            </a:extLst>
          </p:cNvPr>
          <p:cNvSpPr txBox="1"/>
          <p:nvPr/>
        </p:nvSpPr>
        <p:spPr>
          <a:xfrm>
            <a:off x="8939462" y="6450627"/>
            <a:ext cx="2658980" cy="276999"/>
          </a:xfrm>
          <a:prstGeom prst="rect">
            <a:avLst/>
          </a:prstGeom>
          <a:noFill/>
        </p:spPr>
        <p:txBody>
          <a:bodyPr wrap="square" rtlCol="0">
            <a:spAutoFit/>
          </a:bodyPr>
          <a:lstStyle/>
          <a:p>
            <a:r>
              <a:rPr lang="en-US" sz="1200" i="1" dirty="0"/>
              <a:t>Source: Recovery Research Institute</a:t>
            </a:r>
          </a:p>
        </p:txBody>
      </p:sp>
      <p:sp>
        <p:nvSpPr>
          <p:cNvPr id="6" name="Rectangle 5">
            <a:extLst>
              <a:ext uri="{FF2B5EF4-FFF2-40B4-BE49-F238E27FC236}">
                <a16:creationId xmlns:a16="http://schemas.microsoft.com/office/drawing/2014/main" id="{FC71C222-8E0D-4FDD-B2F1-47E9EBE7F3C2}"/>
              </a:ext>
            </a:extLst>
          </p:cNvPr>
          <p:cNvSpPr/>
          <p:nvPr/>
        </p:nvSpPr>
        <p:spPr>
          <a:xfrm>
            <a:off x="1608083" y="1578840"/>
            <a:ext cx="9990359" cy="841512"/>
          </a:xfrm>
          <a:prstGeom prst="rect">
            <a:avLst/>
          </a:prstGeom>
          <a:noFill/>
          <a:ln w="38100">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50800" lvl="0">
              <a:lnSpc>
                <a:spcPct val="90000"/>
              </a:lnSpc>
              <a:spcBef>
                <a:spcPts val="1000"/>
              </a:spcBef>
            </a:pPr>
            <a:r>
              <a:rPr lang="en-US" sz="2700" b="1" i="1" dirty="0">
                <a:solidFill>
                  <a:srgbClr val="0573C1"/>
                </a:solidFill>
              </a:rPr>
              <a:t>Addiction</a:t>
            </a:r>
            <a:r>
              <a:rPr lang="en-US" sz="2700" dirty="0">
                <a:solidFill>
                  <a:prstClr val="black">
                    <a:lumMod val="75000"/>
                    <a:lumOff val="25000"/>
                  </a:prstClr>
                </a:solidFill>
              </a:rPr>
              <a:t> is the preferred term. </a:t>
            </a:r>
            <a:r>
              <a:rPr lang="en-US" sz="2700" b="1" i="1" dirty="0">
                <a:solidFill>
                  <a:srgbClr val="0573C1"/>
                </a:solidFill>
              </a:rPr>
              <a:t>Substance Use Disorder </a:t>
            </a:r>
            <a:r>
              <a:rPr lang="en-US" sz="2700" dirty="0">
                <a:solidFill>
                  <a:prstClr val="black">
                    <a:lumMod val="75000"/>
                    <a:lumOff val="25000"/>
                  </a:prstClr>
                </a:solidFill>
              </a:rPr>
              <a:t>is also applicable and preferred by some health professionals.</a:t>
            </a:r>
          </a:p>
        </p:txBody>
      </p:sp>
      <p:grpSp>
        <p:nvGrpSpPr>
          <p:cNvPr id="7" name="Group 6">
            <a:extLst>
              <a:ext uri="{FF2B5EF4-FFF2-40B4-BE49-F238E27FC236}">
                <a16:creationId xmlns:a16="http://schemas.microsoft.com/office/drawing/2014/main" id="{5639D774-79FD-48F1-B5A0-0F895EA9DBE9}"/>
              </a:ext>
            </a:extLst>
          </p:cNvPr>
          <p:cNvGrpSpPr/>
          <p:nvPr/>
        </p:nvGrpSpPr>
        <p:grpSpPr>
          <a:xfrm>
            <a:off x="754118" y="1578840"/>
            <a:ext cx="704819" cy="853705"/>
            <a:chOff x="838200" y="1758714"/>
            <a:chExt cx="697993" cy="853705"/>
          </a:xfrm>
        </p:grpSpPr>
        <p:sp>
          <p:nvSpPr>
            <p:cNvPr id="8" name="Rectangle 7">
              <a:extLst>
                <a:ext uri="{FF2B5EF4-FFF2-40B4-BE49-F238E27FC236}">
                  <a16:creationId xmlns:a16="http://schemas.microsoft.com/office/drawing/2014/main" id="{22CA1289-8CCA-492A-BD02-FB416BCBDDDE}"/>
                </a:ext>
              </a:extLst>
            </p:cNvPr>
            <p:cNvSpPr/>
            <p:nvPr/>
          </p:nvSpPr>
          <p:spPr>
            <a:xfrm>
              <a:off x="838200" y="1758714"/>
              <a:ext cx="697993" cy="853705"/>
            </a:xfrm>
            <a:prstGeom prst="rect">
              <a:avLst/>
            </a:prstGeom>
            <a:solidFill>
              <a:srgbClr val="0573C1"/>
            </a:solidFill>
            <a:ln>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9" name="Graphic 8" descr="Checkmark">
              <a:extLst>
                <a:ext uri="{FF2B5EF4-FFF2-40B4-BE49-F238E27FC236}">
                  <a16:creationId xmlns:a16="http://schemas.microsoft.com/office/drawing/2014/main" id="{F5A2FB28-A370-42F5-995C-D682EDA8DD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991" y="1929388"/>
              <a:ext cx="537168" cy="537168"/>
            </a:xfrm>
            <a:prstGeom prst="rect">
              <a:avLst/>
            </a:prstGeom>
          </p:spPr>
        </p:pic>
      </p:grpSp>
      <p:sp>
        <p:nvSpPr>
          <p:cNvPr id="10" name="Rectangle 9">
            <a:extLst>
              <a:ext uri="{FF2B5EF4-FFF2-40B4-BE49-F238E27FC236}">
                <a16:creationId xmlns:a16="http://schemas.microsoft.com/office/drawing/2014/main" id="{64F07066-0FB8-4E66-ADE9-30582EF390ED}"/>
              </a:ext>
            </a:extLst>
          </p:cNvPr>
          <p:cNvSpPr/>
          <p:nvPr/>
        </p:nvSpPr>
        <p:spPr>
          <a:xfrm>
            <a:off x="1608084" y="4184779"/>
            <a:ext cx="9990357" cy="841512"/>
          </a:xfrm>
          <a:prstGeom prst="rect">
            <a:avLst/>
          </a:prstGeom>
          <a:noFill/>
          <a:ln w="38100">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50800" lvl="0">
              <a:lnSpc>
                <a:spcPct val="90000"/>
              </a:lnSpc>
              <a:spcBef>
                <a:spcPts val="1000"/>
              </a:spcBef>
            </a:pPr>
            <a:r>
              <a:rPr lang="en-US" sz="2700" dirty="0">
                <a:solidFill>
                  <a:prstClr val="black">
                    <a:lumMod val="75000"/>
                    <a:lumOff val="25000"/>
                  </a:prstClr>
                </a:solidFill>
              </a:rPr>
              <a:t>Avoid terms like </a:t>
            </a:r>
            <a:r>
              <a:rPr lang="en-US" sz="2700" b="1" i="1" dirty="0">
                <a:solidFill>
                  <a:srgbClr val="0573C1"/>
                </a:solidFill>
              </a:rPr>
              <a:t>‘abuse’</a:t>
            </a:r>
            <a:r>
              <a:rPr lang="en-US" sz="2700" b="1" i="1" dirty="0">
                <a:solidFill>
                  <a:srgbClr val="C00000"/>
                </a:solidFill>
              </a:rPr>
              <a:t> </a:t>
            </a:r>
            <a:r>
              <a:rPr lang="en-US" sz="2700" dirty="0">
                <a:solidFill>
                  <a:prstClr val="black">
                    <a:lumMod val="75000"/>
                    <a:lumOff val="25000"/>
                  </a:prstClr>
                </a:solidFill>
              </a:rPr>
              <a:t>or </a:t>
            </a:r>
            <a:r>
              <a:rPr lang="en-US" sz="2700" b="1" i="1" dirty="0">
                <a:solidFill>
                  <a:srgbClr val="0573C1"/>
                </a:solidFill>
              </a:rPr>
              <a:t>‘problem’ </a:t>
            </a:r>
            <a:r>
              <a:rPr lang="en-US" sz="2700" dirty="0">
                <a:solidFill>
                  <a:prstClr val="black">
                    <a:lumMod val="75000"/>
                    <a:lumOff val="25000"/>
                  </a:prstClr>
                </a:solidFill>
              </a:rPr>
              <a:t>which imply judgement, in favor of the word </a:t>
            </a:r>
            <a:r>
              <a:rPr lang="en-US" sz="2700" b="1" i="1" dirty="0">
                <a:solidFill>
                  <a:srgbClr val="0573C1"/>
                </a:solidFill>
              </a:rPr>
              <a:t>use</a:t>
            </a:r>
            <a:r>
              <a:rPr lang="en-US" sz="2700" dirty="0">
                <a:solidFill>
                  <a:prstClr val="black">
                    <a:lumMod val="75000"/>
                    <a:lumOff val="25000"/>
                  </a:prstClr>
                </a:solidFill>
              </a:rPr>
              <a:t>. In some cases, misuse is also acceptable. </a:t>
            </a:r>
          </a:p>
        </p:txBody>
      </p:sp>
      <p:sp>
        <p:nvSpPr>
          <p:cNvPr id="11" name="Rectangle 10">
            <a:extLst>
              <a:ext uri="{FF2B5EF4-FFF2-40B4-BE49-F238E27FC236}">
                <a16:creationId xmlns:a16="http://schemas.microsoft.com/office/drawing/2014/main" id="{6D040D4D-AB7C-485D-B5B8-4D2F35F7A00B}"/>
              </a:ext>
            </a:extLst>
          </p:cNvPr>
          <p:cNvSpPr/>
          <p:nvPr/>
        </p:nvSpPr>
        <p:spPr>
          <a:xfrm>
            <a:off x="1608083" y="5304972"/>
            <a:ext cx="9990358" cy="833513"/>
          </a:xfrm>
          <a:prstGeom prst="rect">
            <a:avLst/>
          </a:prstGeom>
          <a:noFill/>
          <a:ln w="38100">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50800" lvl="0">
              <a:lnSpc>
                <a:spcPct val="90000"/>
              </a:lnSpc>
              <a:spcBef>
                <a:spcPts val="1000"/>
              </a:spcBef>
            </a:pPr>
            <a:r>
              <a:rPr lang="en-US" sz="2700" dirty="0">
                <a:solidFill>
                  <a:prstClr val="black">
                    <a:lumMod val="75000"/>
                    <a:lumOff val="25000"/>
                  </a:prstClr>
                </a:solidFill>
              </a:rPr>
              <a:t>Instead of saying </a:t>
            </a:r>
            <a:r>
              <a:rPr lang="en-US" sz="2700" b="1" i="1" dirty="0">
                <a:solidFill>
                  <a:srgbClr val="0573C1"/>
                </a:solidFill>
              </a:rPr>
              <a:t>‘relapsed,’ say had a ‘setback’, ‘return to use’, or incident of use’</a:t>
            </a:r>
            <a:r>
              <a:rPr lang="en-US" sz="2700" dirty="0">
                <a:solidFill>
                  <a:srgbClr val="0573C1"/>
                </a:solidFill>
              </a:rPr>
              <a:t>.</a:t>
            </a:r>
          </a:p>
        </p:txBody>
      </p:sp>
      <p:sp>
        <p:nvSpPr>
          <p:cNvPr id="12" name="Rectangle 11">
            <a:extLst>
              <a:ext uri="{FF2B5EF4-FFF2-40B4-BE49-F238E27FC236}">
                <a16:creationId xmlns:a16="http://schemas.microsoft.com/office/drawing/2014/main" id="{39E92E66-199D-4F98-9857-A0B95E816B24}"/>
              </a:ext>
            </a:extLst>
          </p:cNvPr>
          <p:cNvSpPr/>
          <p:nvPr/>
        </p:nvSpPr>
        <p:spPr>
          <a:xfrm>
            <a:off x="1608083" y="2653241"/>
            <a:ext cx="9990358" cy="1298649"/>
          </a:xfrm>
          <a:prstGeom prst="rect">
            <a:avLst/>
          </a:prstGeom>
          <a:noFill/>
          <a:ln w="38100">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50800" lvl="0">
              <a:lnSpc>
                <a:spcPct val="90000"/>
              </a:lnSpc>
              <a:spcBef>
                <a:spcPts val="1000"/>
              </a:spcBef>
            </a:pPr>
            <a:r>
              <a:rPr lang="en-US" sz="2700" dirty="0">
                <a:solidFill>
                  <a:prstClr val="black">
                    <a:lumMod val="75000"/>
                    <a:lumOff val="25000"/>
                  </a:prstClr>
                </a:solidFill>
              </a:rPr>
              <a:t>Avoid using negative terms like </a:t>
            </a:r>
            <a:r>
              <a:rPr lang="en-US" sz="2700" b="1" i="1" dirty="0">
                <a:solidFill>
                  <a:srgbClr val="0573C1"/>
                </a:solidFill>
              </a:rPr>
              <a:t>addict, user, abuser, junkie </a:t>
            </a:r>
            <a:r>
              <a:rPr lang="en-US" sz="2700" dirty="0">
                <a:solidFill>
                  <a:prstClr val="black">
                    <a:lumMod val="75000"/>
                    <a:lumOff val="25000"/>
                  </a:prstClr>
                </a:solidFill>
              </a:rPr>
              <a:t>- all of which sensationalize the disease. Instead, choose phrasing like </a:t>
            </a:r>
            <a:r>
              <a:rPr lang="en-US" sz="2700" b="1" i="1" dirty="0">
                <a:solidFill>
                  <a:srgbClr val="0573C1"/>
                </a:solidFill>
              </a:rPr>
              <a:t>he was addicted, people with opioid addiction</a:t>
            </a:r>
            <a:r>
              <a:rPr lang="en-US" sz="2700" dirty="0">
                <a:solidFill>
                  <a:prstClr val="black">
                    <a:lumMod val="75000"/>
                    <a:lumOff val="25000"/>
                  </a:prstClr>
                </a:solidFill>
              </a:rPr>
              <a:t>, or </a:t>
            </a:r>
            <a:r>
              <a:rPr lang="en-US" sz="2700" b="1" i="1" dirty="0">
                <a:solidFill>
                  <a:srgbClr val="0573C1"/>
                </a:solidFill>
              </a:rPr>
              <a:t>he was using drugs</a:t>
            </a:r>
            <a:r>
              <a:rPr lang="en-US" sz="2700" dirty="0">
                <a:solidFill>
                  <a:prstClr val="black">
                    <a:lumMod val="75000"/>
                    <a:lumOff val="25000"/>
                  </a:prstClr>
                </a:solidFill>
              </a:rPr>
              <a:t>. </a:t>
            </a:r>
          </a:p>
        </p:txBody>
      </p:sp>
      <p:grpSp>
        <p:nvGrpSpPr>
          <p:cNvPr id="22" name="Group 21">
            <a:extLst>
              <a:ext uri="{FF2B5EF4-FFF2-40B4-BE49-F238E27FC236}">
                <a16:creationId xmlns:a16="http://schemas.microsoft.com/office/drawing/2014/main" id="{56C8EFF8-4A26-4048-8BCE-442ECDEB4D79}"/>
              </a:ext>
            </a:extLst>
          </p:cNvPr>
          <p:cNvGrpSpPr/>
          <p:nvPr/>
        </p:nvGrpSpPr>
        <p:grpSpPr>
          <a:xfrm>
            <a:off x="754114" y="2875712"/>
            <a:ext cx="704819" cy="853705"/>
            <a:chOff x="838200" y="1758714"/>
            <a:chExt cx="697993" cy="853705"/>
          </a:xfrm>
        </p:grpSpPr>
        <p:sp>
          <p:nvSpPr>
            <p:cNvPr id="23" name="Rectangle 22">
              <a:extLst>
                <a:ext uri="{FF2B5EF4-FFF2-40B4-BE49-F238E27FC236}">
                  <a16:creationId xmlns:a16="http://schemas.microsoft.com/office/drawing/2014/main" id="{2ED8DD51-1D23-4E18-B913-3CA449237BBE}"/>
                </a:ext>
              </a:extLst>
            </p:cNvPr>
            <p:cNvSpPr/>
            <p:nvPr/>
          </p:nvSpPr>
          <p:spPr>
            <a:xfrm>
              <a:off x="838200" y="1758714"/>
              <a:ext cx="697993" cy="853705"/>
            </a:xfrm>
            <a:prstGeom prst="rect">
              <a:avLst/>
            </a:prstGeom>
            <a:solidFill>
              <a:srgbClr val="0573C1"/>
            </a:solidFill>
            <a:ln>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24" name="Graphic 23" descr="Checkmark">
              <a:extLst>
                <a:ext uri="{FF2B5EF4-FFF2-40B4-BE49-F238E27FC236}">
                  <a16:creationId xmlns:a16="http://schemas.microsoft.com/office/drawing/2014/main" id="{71B92398-599E-490E-A891-28E71A368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991" y="1929388"/>
              <a:ext cx="537168" cy="537168"/>
            </a:xfrm>
            <a:prstGeom prst="rect">
              <a:avLst/>
            </a:prstGeom>
          </p:spPr>
        </p:pic>
      </p:grpSp>
      <p:grpSp>
        <p:nvGrpSpPr>
          <p:cNvPr id="25" name="Group 24">
            <a:extLst>
              <a:ext uri="{FF2B5EF4-FFF2-40B4-BE49-F238E27FC236}">
                <a16:creationId xmlns:a16="http://schemas.microsoft.com/office/drawing/2014/main" id="{9015AA8A-1226-49F2-9B1F-B9512CB28C1C}"/>
              </a:ext>
            </a:extLst>
          </p:cNvPr>
          <p:cNvGrpSpPr/>
          <p:nvPr/>
        </p:nvGrpSpPr>
        <p:grpSpPr>
          <a:xfrm>
            <a:off x="754114" y="4172585"/>
            <a:ext cx="704819" cy="853706"/>
            <a:chOff x="838200" y="1758714"/>
            <a:chExt cx="697993" cy="853705"/>
          </a:xfrm>
        </p:grpSpPr>
        <p:sp>
          <p:nvSpPr>
            <p:cNvPr id="26" name="Rectangle 25">
              <a:extLst>
                <a:ext uri="{FF2B5EF4-FFF2-40B4-BE49-F238E27FC236}">
                  <a16:creationId xmlns:a16="http://schemas.microsoft.com/office/drawing/2014/main" id="{43529C52-C4A2-408F-AD59-9D5EC576AE2D}"/>
                </a:ext>
              </a:extLst>
            </p:cNvPr>
            <p:cNvSpPr/>
            <p:nvPr/>
          </p:nvSpPr>
          <p:spPr>
            <a:xfrm>
              <a:off x="838200" y="1758714"/>
              <a:ext cx="697993" cy="853705"/>
            </a:xfrm>
            <a:prstGeom prst="rect">
              <a:avLst/>
            </a:prstGeom>
            <a:solidFill>
              <a:srgbClr val="0573C1"/>
            </a:solidFill>
            <a:ln>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27" name="Graphic 26" descr="Checkmark">
              <a:extLst>
                <a:ext uri="{FF2B5EF4-FFF2-40B4-BE49-F238E27FC236}">
                  <a16:creationId xmlns:a16="http://schemas.microsoft.com/office/drawing/2014/main" id="{CF807A75-15AA-4A39-B7FF-B64286EAE3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991" y="1929388"/>
              <a:ext cx="537168" cy="537168"/>
            </a:xfrm>
            <a:prstGeom prst="rect">
              <a:avLst/>
            </a:prstGeom>
          </p:spPr>
        </p:pic>
      </p:grpSp>
      <p:grpSp>
        <p:nvGrpSpPr>
          <p:cNvPr id="28" name="Group 27">
            <a:extLst>
              <a:ext uri="{FF2B5EF4-FFF2-40B4-BE49-F238E27FC236}">
                <a16:creationId xmlns:a16="http://schemas.microsoft.com/office/drawing/2014/main" id="{B94F530D-D691-4986-9255-957EB5EC42E4}"/>
              </a:ext>
            </a:extLst>
          </p:cNvPr>
          <p:cNvGrpSpPr/>
          <p:nvPr/>
        </p:nvGrpSpPr>
        <p:grpSpPr>
          <a:xfrm>
            <a:off x="772671" y="5284780"/>
            <a:ext cx="704819" cy="853705"/>
            <a:chOff x="838200" y="1758714"/>
            <a:chExt cx="697993" cy="853705"/>
          </a:xfrm>
        </p:grpSpPr>
        <p:sp>
          <p:nvSpPr>
            <p:cNvPr id="29" name="Rectangle 28">
              <a:extLst>
                <a:ext uri="{FF2B5EF4-FFF2-40B4-BE49-F238E27FC236}">
                  <a16:creationId xmlns:a16="http://schemas.microsoft.com/office/drawing/2014/main" id="{76F42608-1DC4-453D-A96E-0EB805E74949}"/>
                </a:ext>
              </a:extLst>
            </p:cNvPr>
            <p:cNvSpPr/>
            <p:nvPr/>
          </p:nvSpPr>
          <p:spPr>
            <a:xfrm>
              <a:off x="838200" y="1758714"/>
              <a:ext cx="697993" cy="853705"/>
            </a:xfrm>
            <a:prstGeom prst="rect">
              <a:avLst/>
            </a:prstGeom>
            <a:solidFill>
              <a:srgbClr val="0573C1"/>
            </a:solidFill>
            <a:ln>
              <a:solidFill>
                <a:srgbClr val="057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30" name="Graphic 29" descr="Checkmark">
              <a:extLst>
                <a:ext uri="{FF2B5EF4-FFF2-40B4-BE49-F238E27FC236}">
                  <a16:creationId xmlns:a16="http://schemas.microsoft.com/office/drawing/2014/main" id="{FF79018D-40B3-495B-84E7-71F5EFC73E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6991" y="1929388"/>
              <a:ext cx="537168" cy="537168"/>
            </a:xfrm>
            <a:prstGeom prst="rect">
              <a:avLst/>
            </a:prstGeom>
          </p:spPr>
        </p:pic>
      </p:grpSp>
    </p:spTree>
    <p:extLst>
      <p:ext uri="{BB962C8B-B14F-4D97-AF65-F5344CB8AC3E}">
        <p14:creationId xmlns:p14="http://schemas.microsoft.com/office/powerpoint/2010/main" val="11089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grayscl/>
            <a:extLst>
              <a:ext uri="{28A0092B-C50C-407E-A947-70E740481C1C}">
                <a14:useLocalDpi xmlns:a14="http://schemas.microsoft.com/office/drawing/2010/main" val="0"/>
              </a:ext>
            </a:extLst>
          </a:blip>
          <a:srcRect t="6877" b="10012"/>
          <a:stretch/>
        </p:blipFill>
        <p:spPr>
          <a:xfrm>
            <a:off x="381000" y="329067"/>
            <a:ext cx="11259979" cy="6083990"/>
          </a:xfrm>
          <a:prstGeom prst="rect">
            <a:avLst/>
          </a:prstGeom>
        </p:spPr>
      </p:pic>
      <p:sp>
        <p:nvSpPr>
          <p:cNvPr id="7" name="Footer Placeholder 3">
            <a:extLst>
              <a:ext uri="{FF2B5EF4-FFF2-40B4-BE49-F238E27FC236}">
                <a16:creationId xmlns:a16="http://schemas.microsoft.com/office/drawing/2014/main" id="{FF8A473C-329A-437E-8325-453D78153C31}"/>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65000"/>
                    <a:lumOff val="35000"/>
                  </a:schemeClr>
                </a:solidFill>
              </a:rPr>
              <a:t>Copyright, Overdose Lifeline. Inc.</a:t>
            </a:r>
          </a:p>
        </p:txBody>
      </p:sp>
      <p:pic>
        <p:nvPicPr>
          <p:cNvPr id="8" name="Picture 7" descr="A picture containing room, drawing&#10;&#10;Description automatically generated">
            <a:extLst>
              <a:ext uri="{FF2B5EF4-FFF2-40B4-BE49-F238E27FC236}">
                <a16:creationId xmlns:a16="http://schemas.microsoft.com/office/drawing/2014/main" id="{039528F1-AEC2-43D8-8479-AB4DFD9D9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44943"/>
            <a:ext cx="779183" cy="773989"/>
          </a:xfrm>
          <a:prstGeom prst="rect">
            <a:avLst/>
          </a:prstGeom>
        </p:spPr>
      </p:pic>
      <p:sp>
        <p:nvSpPr>
          <p:cNvPr id="11" name="Title 3">
            <a:extLst>
              <a:ext uri="{FF2B5EF4-FFF2-40B4-BE49-F238E27FC236}">
                <a16:creationId xmlns:a16="http://schemas.microsoft.com/office/drawing/2014/main" id="{AD46705B-1A15-4E8B-977F-390C6A1EDFC2}"/>
              </a:ext>
            </a:extLst>
          </p:cNvPr>
          <p:cNvSpPr txBox="1">
            <a:spLocks/>
          </p:cNvSpPr>
          <p:nvPr/>
        </p:nvSpPr>
        <p:spPr>
          <a:xfrm>
            <a:off x="0" y="3930868"/>
            <a:ext cx="6338888" cy="1630779"/>
          </a:xfrm>
          <a:prstGeom prst="rect">
            <a:avLst/>
          </a:prstGeom>
          <a:solidFill>
            <a:srgbClr val="4495D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chemeClr val="bg1"/>
                </a:solidFill>
              </a:rPr>
              <a:t> </a:t>
            </a:r>
            <a:r>
              <a:rPr lang="en-US" dirty="0">
                <a:solidFill>
                  <a:srgbClr val="232F3F"/>
                </a:solidFill>
              </a:rPr>
              <a:t>section 02</a:t>
            </a:r>
            <a:br>
              <a:rPr lang="en-US" dirty="0">
                <a:solidFill>
                  <a:schemeClr val="bg1"/>
                </a:solidFill>
              </a:rPr>
            </a:br>
            <a:r>
              <a:rPr lang="en-US" dirty="0">
                <a:solidFill>
                  <a:schemeClr val="bg1"/>
                </a:solidFill>
              </a:rPr>
              <a:t> </a:t>
            </a:r>
            <a:r>
              <a:rPr lang="en-US" sz="3600" dirty="0">
                <a:solidFill>
                  <a:schemeClr val="bg2"/>
                </a:solidFill>
                <a:latin typeface="+mn-lt"/>
              </a:rPr>
              <a:t>Cause and Risk Factors</a:t>
            </a:r>
            <a:endParaRPr lang="en-US" dirty="0">
              <a:solidFill>
                <a:schemeClr val="bg1"/>
              </a:solidFill>
            </a:endParaRPr>
          </a:p>
        </p:txBody>
      </p:sp>
    </p:spTree>
    <p:extLst>
      <p:ext uri="{BB962C8B-B14F-4D97-AF65-F5344CB8AC3E}">
        <p14:creationId xmlns:p14="http://schemas.microsoft.com/office/powerpoint/2010/main" val="87411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F2102-034F-13FC-0AA4-2B2E62B46C9F}"/>
              </a:ext>
            </a:extLst>
          </p:cNvPr>
          <p:cNvSpPr>
            <a:spLocks noGrp="1"/>
          </p:cNvSpPr>
          <p:nvPr>
            <p:ph type="title"/>
          </p:nvPr>
        </p:nvSpPr>
        <p:spPr>
          <a:xfrm>
            <a:off x="8252340" y="639704"/>
            <a:ext cx="3299579" cy="5577840"/>
          </a:xfrm>
        </p:spPr>
        <p:txBody>
          <a:bodyPr anchor="ctr">
            <a:normAutofit/>
          </a:bodyPr>
          <a:lstStyle/>
          <a:p>
            <a:r>
              <a:rPr lang="en-US"/>
              <a:t>Group Agreements </a:t>
            </a:r>
          </a:p>
        </p:txBody>
      </p:sp>
      <p:sp>
        <p:nvSpPr>
          <p:cNvPr id="5" name="Footer Placeholder 4">
            <a:extLst>
              <a:ext uri="{FF2B5EF4-FFF2-40B4-BE49-F238E27FC236}">
                <a16:creationId xmlns:a16="http://schemas.microsoft.com/office/drawing/2014/main" id="{C12AB8A5-3DAA-436B-2924-44DFA2F945F7}"/>
              </a:ext>
            </a:extLst>
          </p:cNvPr>
          <p:cNvSpPr>
            <a:spLocks noGrp="1"/>
          </p:cNvSpPr>
          <p:nvPr>
            <p:ph type="ftr" sz="quarter" idx="11"/>
          </p:nvPr>
        </p:nvSpPr>
        <p:spPr>
          <a:xfrm>
            <a:off x="848420" y="6453386"/>
            <a:ext cx="6280830" cy="404614"/>
          </a:xfrm>
          <a:prstGeom prst="rect">
            <a:avLst/>
          </a:prstGeom>
        </p:spPr>
        <p:txBody>
          <a:bodyPr vert="horz" lIns="91440" tIns="45720" rIns="91440" bIns="45720" rtlCol="0">
            <a:normAutofit/>
          </a:bodyP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Copyright Overdose Lifeline, Inc.</a:t>
            </a:r>
          </a:p>
        </p:txBody>
      </p:sp>
      <p:sp>
        <p:nvSpPr>
          <p:cNvPr id="14" name="Rectangle 13">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Date Placeholder 3">
            <a:extLst>
              <a:ext uri="{FF2B5EF4-FFF2-40B4-BE49-F238E27FC236}">
                <a16:creationId xmlns:a16="http://schemas.microsoft.com/office/drawing/2014/main" id="{66ECD284-9E44-2AB1-BC0A-3527973B007B}"/>
              </a:ext>
            </a:extLst>
          </p:cNvPr>
          <p:cNvSpPr>
            <a:spLocks noGrp="1"/>
          </p:cNvSpPr>
          <p:nvPr>
            <p:ph type="dt" sz="half" idx="10"/>
          </p:nvPr>
        </p:nvSpPr>
        <p:spPr>
          <a:xfrm>
            <a:off x="8252222" y="6453386"/>
            <a:ext cx="1204572" cy="404614"/>
          </a:xfrm>
          <a:prstGeom prst="rect">
            <a:avLst/>
          </a:prstGeom>
        </p:spPr>
        <p:txBody>
          <a:bodyPr vert="horz" lIns="91440" tIns="45720" rIns="91440" bIns="45720" rtlCol="0">
            <a:norm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OverdoseLifeline.org</a:t>
            </a:r>
          </a:p>
        </p:txBody>
      </p:sp>
      <p:graphicFrame>
        <p:nvGraphicFramePr>
          <p:cNvPr id="7" name="Content Placeholder 2">
            <a:extLst>
              <a:ext uri="{FF2B5EF4-FFF2-40B4-BE49-F238E27FC236}">
                <a16:creationId xmlns:a16="http://schemas.microsoft.com/office/drawing/2014/main" id="{41524AEC-6569-607E-8E11-8A2E7E472B45}"/>
              </a:ext>
            </a:extLst>
          </p:cNvPr>
          <p:cNvGraphicFramePr>
            <a:graphicFrameLocks noGrp="1"/>
          </p:cNvGraphicFramePr>
          <p:nvPr>
            <p:ph idx="1"/>
            <p:extLst>
              <p:ext uri="{D42A27DB-BD31-4B8C-83A1-F6EECF244321}">
                <p14:modId xmlns:p14="http://schemas.microsoft.com/office/powerpoint/2010/main" val="1509678290"/>
              </p:ext>
            </p:extLst>
          </p:nvPr>
        </p:nvGraphicFramePr>
        <p:xfrm>
          <a:off x="784225" y="639763"/>
          <a:ext cx="5959475" cy="5577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2548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1A75-8380-D678-7516-28E70FDFA25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9D510E5-3E8E-F459-176D-26E9226253A0}"/>
              </a:ext>
            </a:extLst>
          </p:cNvPr>
          <p:cNvSpPr>
            <a:spLocks noGrp="1"/>
          </p:cNvSpPr>
          <p:nvPr>
            <p:ph idx="1"/>
          </p:nvPr>
        </p:nvSpPr>
        <p:spPr/>
        <p:txBody>
          <a:bodyPr/>
          <a:lstStyle/>
          <a:p>
            <a:r>
              <a:rPr lang="en-US" dirty="0">
                <a:hlinkClick r:id="rId3"/>
              </a:rPr>
              <a:t>https://www.youtube.com/watch?v=eVLpnMHHEPU</a:t>
            </a:r>
            <a:endParaRPr lang="en-US" dirty="0"/>
          </a:p>
          <a:p>
            <a:endParaRPr lang="en-US" dirty="0"/>
          </a:p>
        </p:txBody>
      </p:sp>
      <p:sp>
        <p:nvSpPr>
          <p:cNvPr id="4" name="Footer Placeholder 3">
            <a:extLst>
              <a:ext uri="{FF2B5EF4-FFF2-40B4-BE49-F238E27FC236}">
                <a16:creationId xmlns:a16="http://schemas.microsoft.com/office/drawing/2014/main" id="{0E868049-9A1A-8DAF-0E07-31EB2C00EAA8}"/>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spTree>
    <p:extLst>
      <p:ext uri="{BB962C8B-B14F-4D97-AF65-F5344CB8AC3E}">
        <p14:creationId xmlns:p14="http://schemas.microsoft.com/office/powerpoint/2010/main" val="332394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posing for the camera&#10;&#10;Description automatically generated">
            <a:extLst>
              <a:ext uri="{FF2B5EF4-FFF2-40B4-BE49-F238E27FC236}">
                <a16:creationId xmlns:a16="http://schemas.microsoft.com/office/drawing/2014/main" id="{20FF10CD-A70A-445D-8B77-025CCB17F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973" y="1736835"/>
            <a:ext cx="2674491" cy="2674491"/>
          </a:xfrm>
          <a:prstGeom prst="rect">
            <a:avLst/>
          </a:prstGeom>
          <a:effectLst>
            <a:outerShdw blurRad="50800" dist="38100" dir="5400000" algn="t" rotWithShape="0">
              <a:prstClr val="black">
                <a:alpha val="40000"/>
              </a:prstClr>
            </a:outerShdw>
          </a:effectLst>
        </p:spPr>
      </p:pic>
      <p:sp>
        <p:nvSpPr>
          <p:cNvPr id="39" name="Rectangle 38">
            <a:extLst>
              <a:ext uri="{FF2B5EF4-FFF2-40B4-BE49-F238E27FC236}">
                <a16:creationId xmlns:a16="http://schemas.microsoft.com/office/drawing/2014/main" id="{63FEF4AF-F504-443B-9FEC-F3C950F383A0}"/>
              </a:ext>
            </a:extLst>
          </p:cNvPr>
          <p:cNvSpPr/>
          <p:nvPr/>
        </p:nvSpPr>
        <p:spPr>
          <a:xfrm>
            <a:off x="293108" y="588752"/>
            <a:ext cx="1103282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232F3F"/>
                </a:solidFill>
                <a:latin typeface="Arial" panose="020B0604020202020204" pitchFamily="34" charset="0"/>
                <a:cs typeface="Arial" panose="020B0604020202020204" pitchFamily="34" charset="0"/>
              </a:rPr>
              <a:t>As with other diseases, </a:t>
            </a:r>
            <a:r>
              <a:rPr kumimoji="0" lang="en-US" sz="2800" i="0" u="none" strike="noStrike" kern="1200" cap="none" spc="0" normalizeH="0" baseline="0" noProof="0" dirty="0">
                <a:ln>
                  <a:noFill/>
                </a:ln>
                <a:solidFill>
                  <a:srgbClr val="232F3F"/>
                </a:solidFill>
                <a:effectLst/>
                <a:uLnTx/>
                <a:uFillTx/>
                <a:latin typeface="Arial" panose="020B0604020202020204" pitchFamily="34" charset="0"/>
                <a:cs typeface="Arial" panose="020B0604020202020204" pitchFamily="34" charset="0"/>
              </a:rPr>
              <a:t>vulnerability to the disease of addiction varies from individual to individual. </a:t>
            </a:r>
          </a:p>
        </p:txBody>
      </p:sp>
      <p:pic>
        <p:nvPicPr>
          <p:cNvPr id="11" name="Picture 10" descr="A close up of a person&#10;&#10;Description automatically generated">
            <a:extLst>
              <a:ext uri="{FF2B5EF4-FFF2-40B4-BE49-F238E27FC236}">
                <a16:creationId xmlns:a16="http://schemas.microsoft.com/office/drawing/2014/main" id="{385C1792-EB9B-4B71-99B8-BB750923D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327" y="1736835"/>
            <a:ext cx="2613135" cy="2613135"/>
          </a:xfrm>
          <a:prstGeom prst="rect">
            <a:avLst/>
          </a:prstGeom>
          <a:effectLst>
            <a:outerShdw blurRad="50800" dist="38100" dir="5400000" algn="t" rotWithShape="0">
              <a:prstClr val="black">
                <a:alpha val="40000"/>
              </a:prstClr>
            </a:outerShdw>
          </a:effectLst>
        </p:spPr>
      </p:pic>
      <p:pic>
        <p:nvPicPr>
          <p:cNvPr id="13" name="Picture 12" descr="A close up of a person&#10;&#10;Description automatically generated">
            <a:extLst>
              <a:ext uri="{FF2B5EF4-FFF2-40B4-BE49-F238E27FC236}">
                <a16:creationId xmlns:a16="http://schemas.microsoft.com/office/drawing/2014/main" id="{E1FE7D87-25B9-47D1-A406-71B390551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26" y="1828414"/>
            <a:ext cx="2610853" cy="2610853"/>
          </a:xfrm>
          <a:prstGeom prst="rect">
            <a:avLst/>
          </a:prstGeom>
          <a:effectLst>
            <a:outerShdw blurRad="50800" dist="38100" dir="5400000" algn="t" rotWithShape="0">
              <a:prstClr val="black">
                <a:alpha val="40000"/>
              </a:prstClr>
            </a:outerShdw>
          </a:effectLst>
        </p:spPr>
      </p:pic>
      <p:pic>
        <p:nvPicPr>
          <p:cNvPr id="15" name="Picture 14" descr="A person standing in front of a mirror posing for the camera&#10;&#10;Description automatically generated">
            <a:extLst>
              <a:ext uri="{FF2B5EF4-FFF2-40B4-BE49-F238E27FC236}">
                <a16:creationId xmlns:a16="http://schemas.microsoft.com/office/drawing/2014/main" id="{D26967CE-6F4A-4115-8489-19FC16A39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8968" y="1708893"/>
            <a:ext cx="2730374" cy="2730374"/>
          </a:xfrm>
          <a:prstGeom prst="rect">
            <a:avLst/>
          </a:prstGeom>
          <a:effectLst>
            <a:outerShdw blurRad="50800" dist="38100" dir="5400000" algn="t" rotWithShape="0">
              <a:prstClr val="black">
                <a:alpha val="40000"/>
              </a:prstClr>
            </a:outerShdw>
          </a:effectLst>
        </p:spPr>
      </p:pic>
      <p:pic>
        <p:nvPicPr>
          <p:cNvPr id="17" name="Picture 16" descr="A picture containing person, man, front, mirror&#10;&#10;Description automatically generated">
            <a:extLst>
              <a:ext uri="{FF2B5EF4-FFF2-40B4-BE49-F238E27FC236}">
                <a16:creationId xmlns:a16="http://schemas.microsoft.com/office/drawing/2014/main" id="{57FF762F-44B6-4654-B061-DE5228578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9034" y="3429000"/>
            <a:ext cx="2730373" cy="2730373"/>
          </a:xfrm>
          <a:prstGeom prst="rect">
            <a:avLst/>
          </a:prstGeom>
          <a:effectLst>
            <a:outerShdw blurRad="50800" dist="38100" dir="5400000" algn="t" rotWithShape="0">
              <a:prstClr val="black">
                <a:alpha val="40000"/>
              </a:prstClr>
            </a:outerShdw>
          </a:effectLst>
        </p:spPr>
      </p:pic>
      <p:pic>
        <p:nvPicPr>
          <p:cNvPr id="19" name="Picture 18" descr="A person standing in front of a mirror posing for the camera&#10;&#10;Description automatically generated">
            <a:extLst>
              <a:ext uri="{FF2B5EF4-FFF2-40B4-BE49-F238E27FC236}">
                <a16:creationId xmlns:a16="http://schemas.microsoft.com/office/drawing/2014/main" id="{1898229A-37FB-41E9-9522-D8F60139BD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7913" y="3444907"/>
            <a:ext cx="2674490" cy="2674490"/>
          </a:xfrm>
          <a:prstGeom prst="rect">
            <a:avLst/>
          </a:prstGeom>
          <a:effectLst>
            <a:outerShdw blurRad="50800" dist="38100" dir="5400000" algn="t" rotWithShape="0">
              <a:prstClr val="black">
                <a:alpha val="40000"/>
              </a:prstClr>
            </a:outerShdw>
          </a:effectLst>
        </p:spPr>
      </p:pic>
      <p:pic>
        <p:nvPicPr>
          <p:cNvPr id="21" name="Picture 20" descr="A close up of a person&#10;&#10;Description automatically generated">
            <a:extLst>
              <a:ext uri="{FF2B5EF4-FFF2-40B4-BE49-F238E27FC236}">
                <a16:creationId xmlns:a16="http://schemas.microsoft.com/office/drawing/2014/main" id="{CB500243-DC19-48EE-9433-D797526846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5634" y="3444907"/>
            <a:ext cx="2674490" cy="2674490"/>
          </a:xfrm>
          <a:prstGeom prst="rect">
            <a:avLst/>
          </a:prstGeom>
          <a:effectLst>
            <a:outerShdw blurRad="50800" dist="38100" dir="5400000" algn="t" rotWithShape="0">
              <a:prstClr val="black">
                <a:alpha val="40000"/>
              </a:prstClr>
            </a:outerShdw>
          </a:effectLst>
        </p:spPr>
      </p:pic>
      <p:sp>
        <p:nvSpPr>
          <p:cNvPr id="12" name="Rectangle 11">
            <a:extLst>
              <a:ext uri="{FF2B5EF4-FFF2-40B4-BE49-F238E27FC236}">
                <a16:creationId xmlns:a16="http://schemas.microsoft.com/office/drawing/2014/main" id="{BABEEC2A-8D2D-46BC-8DC3-0E5F40F3BEC0}"/>
              </a:ext>
            </a:extLst>
          </p:cNvPr>
          <p:cNvSpPr/>
          <p:nvPr/>
        </p:nvSpPr>
        <p:spPr>
          <a:xfrm>
            <a:off x="8799342" y="6415800"/>
            <a:ext cx="2685351" cy="246221"/>
          </a:xfrm>
          <a:prstGeom prst="rect">
            <a:avLst/>
          </a:prstGeom>
        </p:spPr>
        <p:txBody>
          <a:bodyPr wrap="none">
            <a:spAutoFit/>
          </a:bodyPr>
          <a:lstStyle/>
          <a:p>
            <a:r>
              <a:rPr lang="en-US" sz="1000" i="1" dirty="0"/>
              <a:t>Source: National Institute on Drug Abuse (NIDA) </a:t>
            </a:r>
            <a:endParaRPr lang="en-US" sz="1000" dirty="0"/>
          </a:p>
        </p:txBody>
      </p:sp>
      <p:sp>
        <p:nvSpPr>
          <p:cNvPr id="3" name="Footer Placeholder 2">
            <a:extLst>
              <a:ext uri="{FF2B5EF4-FFF2-40B4-BE49-F238E27FC236}">
                <a16:creationId xmlns:a16="http://schemas.microsoft.com/office/drawing/2014/main" id="{13566FF5-325B-B516-6DBD-6C4149EA5AEB}"/>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221810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87029F-41CF-496B-BBD7-EC76E624D9A8}"/>
              </a:ext>
            </a:extLst>
          </p:cNvPr>
          <p:cNvSpPr/>
          <p:nvPr/>
        </p:nvSpPr>
        <p:spPr>
          <a:xfrm>
            <a:off x="1328624" y="2382147"/>
            <a:ext cx="3059988" cy="548640"/>
          </a:xfrm>
          <a:prstGeom prst="rect">
            <a:avLst/>
          </a:prstGeom>
          <a:solidFill>
            <a:srgbClr val="0573C1"/>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Biological</a:t>
            </a:r>
          </a:p>
        </p:txBody>
      </p:sp>
      <p:sp>
        <p:nvSpPr>
          <p:cNvPr id="10" name="Rectangle 9">
            <a:extLst>
              <a:ext uri="{FF2B5EF4-FFF2-40B4-BE49-F238E27FC236}">
                <a16:creationId xmlns:a16="http://schemas.microsoft.com/office/drawing/2014/main" id="{7714B46F-7D91-4544-83E9-E7C74EC21F4D}"/>
              </a:ext>
            </a:extLst>
          </p:cNvPr>
          <p:cNvSpPr/>
          <p:nvPr/>
        </p:nvSpPr>
        <p:spPr>
          <a:xfrm>
            <a:off x="1328623" y="2983582"/>
            <a:ext cx="3059988" cy="548640"/>
          </a:xfrm>
          <a:prstGeom prst="rect">
            <a:avLst/>
          </a:prstGeom>
          <a:solidFill>
            <a:srgbClr val="232F3F"/>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39" name="Rectangle 38">
            <a:extLst>
              <a:ext uri="{FF2B5EF4-FFF2-40B4-BE49-F238E27FC236}">
                <a16:creationId xmlns:a16="http://schemas.microsoft.com/office/drawing/2014/main" id="{63FEF4AF-F504-443B-9FEC-F3C950F383A0}"/>
              </a:ext>
            </a:extLst>
          </p:cNvPr>
          <p:cNvSpPr/>
          <p:nvPr/>
        </p:nvSpPr>
        <p:spPr>
          <a:xfrm>
            <a:off x="4635353" y="2429150"/>
            <a:ext cx="703609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main factors fall within two categories: Biological and Environmental</a:t>
            </a:r>
          </a:p>
        </p:txBody>
      </p:sp>
      <p:sp>
        <p:nvSpPr>
          <p:cNvPr id="3" name="Rectangle 2">
            <a:extLst>
              <a:ext uri="{FF2B5EF4-FFF2-40B4-BE49-F238E27FC236}">
                <a16:creationId xmlns:a16="http://schemas.microsoft.com/office/drawing/2014/main" id="{F5768135-FEE0-4708-99D7-AE90BF78044C}"/>
              </a:ext>
            </a:extLst>
          </p:cNvPr>
          <p:cNvSpPr/>
          <p:nvPr/>
        </p:nvSpPr>
        <p:spPr>
          <a:xfrm>
            <a:off x="1339884" y="3596831"/>
            <a:ext cx="3048727" cy="511183"/>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Home Environment, History</a:t>
            </a: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Of</a:t>
            </a:r>
            <a:r>
              <a:rPr lang="en-US" dirty="0">
                <a:solidFill>
                  <a:srgbClr val="4B4B4B"/>
                </a:solidFill>
                <a:latin typeface="Calibri" panose="020F0502020204030204"/>
              </a:rPr>
              <a:t> </a:t>
            </a: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Trauma or Abuse</a:t>
            </a:r>
          </a:p>
        </p:txBody>
      </p:sp>
      <p:sp>
        <p:nvSpPr>
          <p:cNvPr id="13" name="Rectangle 12">
            <a:extLst>
              <a:ext uri="{FF2B5EF4-FFF2-40B4-BE49-F238E27FC236}">
                <a16:creationId xmlns:a16="http://schemas.microsoft.com/office/drawing/2014/main" id="{1F98B74E-28BB-454C-A703-B8A1860D54B7}"/>
              </a:ext>
            </a:extLst>
          </p:cNvPr>
          <p:cNvSpPr/>
          <p:nvPr/>
        </p:nvSpPr>
        <p:spPr>
          <a:xfrm>
            <a:off x="1328997" y="468217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Peer Influences</a:t>
            </a:r>
          </a:p>
        </p:txBody>
      </p:sp>
      <p:sp>
        <p:nvSpPr>
          <p:cNvPr id="14" name="Rectangle 13">
            <a:extLst>
              <a:ext uri="{FF2B5EF4-FFF2-40B4-BE49-F238E27FC236}">
                <a16:creationId xmlns:a16="http://schemas.microsoft.com/office/drawing/2014/main" id="{A4545CBD-F2AA-43E1-813E-9576924422DA}"/>
              </a:ext>
            </a:extLst>
          </p:cNvPr>
          <p:cNvSpPr/>
          <p:nvPr/>
        </p:nvSpPr>
        <p:spPr>
          <a:xfrm>
            <a:off x="1328996" y="52042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Attitudes</a:t>
            </a:r>
          </a:p>
        </p:txBody>
      </p:sp>
      <p:sp>
        <p:nvSpPr>
          <p:cNvPr id="15" name="Rectangle 14">
            <a:extLst>
              <a:ext uri="{FF2B5EF4-FFF2-40B4-BE49-F238E27FC236}">
                <a16:creationId xmlns:a16="http://schemas.microsoft.com/office/drawing/2014/main" id="{523CDCAE-6759-4337-B681-8619156EF359}"/>
              </a:ext>
            </a:extLst>
          </p:cNvPr>
          <p:cNvSpPr/>
          <p:nvPr/>
        </p:nvSpPr>
        <p:spPr>
          <a:xfrm>
            <a:off x="1328996" y="5747500"/>
            <a:ext cx="3048727" cy="548640"/>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Low Academic Achievement</a:t>
            </a:r>
          </a:p>
        </p:txBody>
      </p:sp>
      <p:sp>
        <p:nvSpPr>
          <p:cNvPr id="18" name="Rectangle 17">
            <a:extLst>
              <a:ext uri="{FF2B5EF4-FFF2-40B4-BE49-F238E27FC236}">
                <a16:creationId xmlns:a16="http://schemas.microsoft.com/office/drawing/2014/main" id="{502D4A2C-F433-4BE7-8398-98542B64E9A1}"/>
              </a:ext>
            </a:extLst>
          </p:cNvPr>
          <p:cNvSpPr/>
          <p:nvPr/>
        </p:nvSpPr>
        <p:spPr>
          <a:xfrm>
            <a:off x="1339884" y="41601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Family’s Use and Attitudes</a:t>
            </a:r>
          </a:p>
        </p:txBody>
      </p:sp>
      <p:sp>
        <p:nvSpPr>
          <p:cNvPr id="19" name="Rectangle 18">
            <a:extLst>
              <a:ext uri="{FF2B5EF4-FFF2-40B4-BE49-F238E27FC236}">
                <a16:creationId xmlns:a16="http://schemas.microsoft.com/office/drawing/2014/main" id="{6BF53C5D-7E67-4E91-95A9-7D85A5377786}"/>
              </a:ext>
            </a:extLst>
          </p:cNvPr>
          <p:cNvSpPr/>
          <p:nvPr/>
        </p:nvSpPr>
        <p:spPr>
          <a:xfrm>
            <a:off x="1328624" y="1864696"/>
            <a:ext cx="3059988"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Genetics</a:t>
            </a:r>
          </a:p>
        </p:txBody>
      </p:sp>
      <p:sp>
        <p:nvSpPr>
          <p:cNvPr id="20" name="Rectangle 19">
            <a:extLst>
              <a:ext uri="{FF2B5EF4-FFF2-40B4-BE49-F238E27FC236}">
                <a16:creationId xmlns:a16="http://schemas.microsoft.com/office/drawing/2014/main" id="{998DCF77-C72F-4165-B676-2D23818DF509}"/>
              </a:ext>
            </a:extLst>
          </p:cNvPr>
          <p:cNvSpPr/>
          <p:nvPr/>
        </p:nvSpPr>
        <p:spPr>
          <a:xfrm>
            <a:off x="1328623" y="1322628"/>
            <a:ext cx="3059989"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Biological Sex</a:t>
            </a:r>
          </a:p>
        </p:txBody>
      </p:sp>
      <p:sp>
        <p:nvSpPr>
          <p:cNvPr id="21" name="Rectangle 20">
            <a:extLst>
              <a:ext uri="{FF2B5EF4-FFF2-40B4-BE49-F238E27FC236}">
                <a16:creationId xmlns:a16="http://schemas.microsoft.com/office/drawing/2014/main" id="{BDBEECD6-B1AF-4A6B-A7E4-732F88150F5A}"/>
              </a:ext>
            </a:extLst>
          </p:cNvPr>
          <p:cNvSpPr/>
          <p:nvPr/>
        </p:nvSpPr>
        <p:spPr>
          <a:xfrm>
            <a:off x="1328624" y="779356"/>
            <a:ext cx="3081760"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Mental Disorders</a:t>
            </a:r>
          </a:p>
        </p:txBody>
      </p:sp>
      <p:sp>
        <p:nvSpPr>
          <p:cNvPr id="16" name="Rectangle 15">
            <a:extLst>
              <a:ext uri="{FF2B5EF4-FFF2-40B4-BE49-F238E27FC236}">
                <a16:creationId xmlns:a16="http://schemas.microsoft.com/office/drawing/2014/main" id="{78062EBC-043D-4D4A-BEFF-5CD84E8F1940}"/>
              </a:ext>
            </a:extLst>
          </p:cNvPr>
          <p:cNvSpPr/>
          <p:nvPr/>
        </p:nvSpPr>
        <p:spPr>
          <a:xfrm>
            <a:off x="8567489" y="6493682"/>
            <a:ext cx="26853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National Institute on Drug Abuse (NIDA)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7571AD5-E003-461B-93CF-D79BAE534C52}"/>
              </a:ext>
            </a:extLst>
          </p:cNvPr>
          <p:cNvSpPr/>
          <p:nvPr/>
        </p:nvSpPr>
        <p:spPr>
          <a:xfrm>
            <a:off x="1159179" y="23035"/>
            <a:ext cx="110328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F3F"/>
                </a:solidFill>
                <a:effectLst/>
                <a:uLnTx/>
                <a:uFillTx/>
                <a:latin typeface="Arial" panose="020B0604020202020204" pitchFamily="34" charset="0"/>
                <a:cs typeface="Arial" panose="020B0604020202020204" pitchFamily="34" charset="0"/>
              </a:rPr>
              <a:t>Cause and Risk Factors</a:t>
            </a:r>
          </a:p>
        </p:txBody>
      </p:sp>
      <p:sp>
        <p:nvSpPr>
          <p:cNvPr id="4" name="Footer Placeholder 3">
            <a:extLst>
              <a:ext uri="{FF2B5EF4-FFF2-40B4-BE49-F238E27FC236}">
                <a16:creationId xmlns:a16="http://schemas.microsoft.com/office/drawing/2014/main" id="{5FDFFE13-0EAC-48A3-69D4-D40D47DFE183}"/>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Tree>
    <p:custDataLst>
      <p:tags r:id="rId1"/>
    </p:custDataLst>
    <p:extLst>
      <p:ext uri="{BB962C8B-B14F-4D97-AF65-F5344CB8AC3E}">
        <p14:creationId xmlns:p14="http://schemas.microsoft.com/office/powerpoint/2010/main" val="196549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9" grpId="0"/>
      <p:bldP spid="3" grpId="0" animBg="1"/>
      <p:bldP spid="13" grpId="0" animBg="1"/>
      <p:bldP spid="14" grpId="0" animBg="1"/>
      <p:bldP spid="15" grpId="0" animBg="1"/>
      <p:bldP spid="18" grpId="0" animBg="1"/>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87029F-41CF-496B-BBD7-EC76E624D9A8}"/>
              </a:ext>
            </a:extLst>
          </p:cNvPr>
          <p:cNvSpPr/>
          <p:nvPr/>
        </p:nvSpPr>
        <p:spPr>
          <a:xfrm>
            <a:off x="1328624" y="2382147"/>
            <a:ext cx="3059988" cy="548640"/>
          </a:xfrm>
          <a:prstGeom prst="rect">
            <a:avLst/>
          </a:prstGeom>
          <a:solidFill>
            <a:srgbClr val="0573C1"/>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Biological</a:t>
            </a:r>
          </a:p>
        </p:txBody>
      </p:sp>
      <p:sp>
        <p:nvSpPr>
          <p:cNvPr id="10" name="Rectangle 9">
            <a:extLst>
              <a:ext uri="{FF2B5EF4-FFF2-40B4-BE49-F238E27FC236}">
                <a16:creationId xmlns:a16="http://schemas.microsoft.com/office/drawing/2014/main" id="{7714B46F-7D91-4544-83E9-E7C74EC21F4D}"/>
              </a:ext>
            </a:extLst>
          </p:cNvPr>
          <p:cNvSpPr/>
          <p:nvPr/>
        </p:nvSpPr>
        <p:spPr>
          <a:xfrm>
            <a:off x="1328623" y="2983582"/>
            <a:ext cx="3059988" cy="548640"/>
          </a:xfrm>
          <a:prstGeom prst="rect">
            <a:avLst/>
          </a:prstGeom>
          <a:solidFill>
            <a:srgbClr val="232F3F"/>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3" name="Rectangle 2">
            <a:extLst>
              <a:ext uri="{FF2B5EF4-FFF2-40B4-BE49-F238E27FC236}">
                <a16:creationId xmlns:a16="http://schemas.microsoft.com/office/drawing/2014/main" id="{F5768135-FEE0-4708-99D7-AE90BF78044C}"/>
              </a:ext>
            </a:extLst>
          </p:cNvPr>
          <p:cNvSpPr/>
          <p:nvPr/>
        </p:nvSpPr>
        <p:spPr>
          <a:xfrm>
            <a:off x="1339884" y="3596831"/>
            <a:ext cx="3048727" cy="511183"/>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Home Environment, History</a:t>
            </a: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Of</a:t>
            </a:r>
            <a:r>
              <a:rPr lang="en-US" dirty="0">
                <a:solidFill>
                  <a:srgbClr val="4B4B4B"/>
                </a:solidFill>
                <a:latin typeface="Calibri" panose="020F0502020204030204"/>
              </a:rPr>
              <a:t> </a:t>
            </a: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Trauma or Abuse</a:t>
            </a:r>
          </a:p>
        </p:txBody>
      </p:sp>
      <p:sp>
        <p:nvSpPr>
          <p:cNvPr id="13" name="Rectangle 12">
            <a:extLst>
              <a:ext uri="{FF2B5EF4-FFF2-40B4-BE49-F238E27FC236}">
                <a16:creationId xmlns:a16="http://schemas.microsoft.com/office/drawing/2014/main" id="{1F98B74E-28BB-454C-A703-B8A1860D54B7}"/>
              </a:ext>
            </a:extLst>
          </p:cNvPr>
          <p:cNvSpPr/>
          <p:nvPr/>
        </p:nvSpPr>
        <p:spPr>
          <a:xfrm>
            <a:off x="1328997" y="468217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Peer Influences</a:t>
            </a:r>
          </a:p>
        </p:txBody>
      </p:sp>
      <p:sp>
        <p:nvSpPr>
          <p:cNvPr id="14" name="Rectangle 13">
            <a:extLst>
              <a:ext uri="{FF2B5EF4-FFF2-40B4-BE49-F238E27FC236}">
                <a16:creationId xmlns:a16="http://schemas.microsoft.com/office/drawing/2014/main" id="{A4545CBD-F2AA-43E1-813E-9576924422DA}"/>
              </a:ext>
            </a:extLst>
          </p:cNvPr>
          <p:cNvSpPr/>
          <p:nvPr/>
        </p:nvSpPr>
        <p:spPr>
          <a:xfrm>
            <a:off x="1328996" y="52042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Attitudes</a:t>
            </a:r>
          </a:p>
        </p:txBody>
      </p:sp>
      <p:sp>
        <p:nvSpPr>
          <p:cNvPr id="15" name="Rectangle 14">
            <a:extLst>
              <a:ext uri="{FF2B5EF4-FFF2-40B4-BE49-F238E27FC236}">
                <a16:creationId xmlns:a16="http://schemas.microsoft.com/office/drawing/2014/main" id="{523CDCAE-6759-4337-B681-8619156EF359}"/>
              </a:ext>
            </a:extLst>
          </p:cNvPr>
          <p:cNvSpPr/>
          <p:nvPr/>
        </p:nvSpPr>
        <p:spPr>
          <a:xfrm>
            <a:off x="1328996" y="5747500"/>
            <a:ext cx="3048727" cy="548640"/>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Low Academic Achievement</a:t>
            </a:r>
          </a:p>
        </p:txBody>
      </p:sp>
      <p:sp>
        <p:nvSpPr>
          <p:cNvPr id="18" name="Rectangle 17">
            <a:extLst>
              <a:ext uri="{FF2B5EF4-FFF2-40B4-BE49-F238E27FC236}">
                <a16:creationId xmlns:a16="http://schemas.microsoft.com/office/drawing/2014/main" id="{502D4A2C-F433-4BE7-8398-98542B64E9A1}"/>
              </a:ext>
            </a:extLst>
          </p:cNvPr>
          <p:cNvSpPr/>
          <p:nvPr/>
        </p:nvSpPr>
        <p:spPr>
          <a:xfrm>
            <a:off x="1339884" y="41601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Family’s Use and Attitudes</a:t>
            </a:r>
          </a:p>
        </p:txBody>
      </p:sp>
      <p:sp>
        <p:nvSpPr>
          <p:cNvPr id="19" name="Rectangle 18">
            <a:extLst>
              <a:ext uri="{FF2B5EF4-FFF2-40B4-BE49-F238E27FC236}">
                <a16:creationId xmlns:a16="http://schemas.microsoft.com/office/drawing/2014/main" id="{6BF53C5D-7E67-4E91-95A9-7D85A5377786}"/>
              </a:ext>
            </a:extLst>
          </p:cNvPr>
          <p:cNvSpPr/>
          <p:nvPr/>
        </p:nvSpPr>
        <p:spPr>
          <a:xfrm>
            <a:off x="1328624" y="1864696"/>
            <a:ext cx="3059988"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Genetics</a:t>
            </a:r>
          </a:p>
        </p:txBody>
      </p:sp>
      <p:sp>
        <p:nvSpPr>
          <p:cNvPr id="20" name="Rectangle 19">
            <a:extLst>
              <a:ext uri="{FF2B5EF4-FFF2-40B4-BE49-F238E27FC236}">
                <a16:creationId xmlns:a16="http://schemas.microsoft.com/office/drawing/2014/main" id="{998DCF77-C72F-4165-B676-2D23818DF509}"/>
              </a:ext>
            </a:extLst>
          </p:cNvPr>
          <p:cNvSpPr/>
          <p:nvPr/>
        </p:nvSpPr>
        <p:spPr>
          <a:xfrm>
            <a:off x="1328623" y="1322628"/>
            <a:ext cx="3059989"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Biological Sex</a:t>
            </a:r>
          </a:p>
        </p:txBody>
      </p:sp>
      <p:sp>
        <p:nvSpPr>
          <p:cNvPr id="21" name="Rectangle 20">
            <a:extLst>
              <a:ext uri="{FF2B5EF4-FFF2-40B4-BE49-F238E27FC236}">
                <a16:creationId xmlns:a16="http://schemas.microsoft.com/office/drawing/2014/main" id="{BDBEECD6-B1AF-4A6B-A7E4-732F88150F5A}"/>
              </a:ext>
            </a:extLst>
          </p:cNvPr>
          <p:cNvSpPr/>
          <p:nvPr/>
        </p:nvSpPr>
        <p:spPr>
          <a:xfrm>
            <a:off x="1328624" y="779356"/>
            <a:ext cx="3081760"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Mental Disorders</a:t>
            </a:r>
          </a:p>
        </p:txBody>
      </p:sp>
      <p:sp>
        <p:nvSpPr>
          <p:cNvPr id="16" name="Rectangle 15">
            <a:extLst>
              <a:ext uri="{FF2B5EF4-FFF2-40B4-BE49-F238E27FC236}">
                <a16:creationId xmlns:a16="http://schemas.microsoft.com/office/drawing/2014/main" id="{78062EBC-043D-4D4A-BEFF-5CD84E8F1940}"/>
              </a:ext>
            </a:extLst>
          </p:cNvPr>
          <p:cNvSpPr/>
          <p:nvPr/>
        </p:nvSpPr>
        <p:spPr>
          <a:xfrm>
            <a:off x="8567489" y="6493682"/>
            <a:ext cx="26853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National Institute on Drug Abuse (NIDA)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7571AD5-E003-461B-93CF-D79BAE534C52}"/>
              </a:ext>
            </a:extLst>
          </p:cNvPr>
          <p:cNvSpPr/>
          <p:nvPr/>
        </p:nvSpPr>
        <p:spPr>
          <a:xfrm>
            <a:off x="1159179" y="23035"/>
            <a:ext cx="110328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F3F"/>
                </a:solidFill>
                <a:effectLst/>
                <a:uLnTx/>
                <a:uFillTx/>
                <a:latin typeface="Arial" panose="020B0604020202020204" pitchFamily="34" charset="0"/>
                <a:cs typeface="Arial" panose="020B0604020202020204" pitchFamily="34" charset="0"/>
              </a:rPr>
              <a:t>Cause and Risk Factors</a:t>
            </a:r>
          </a:p>
        </p:txBody>
      </p:sp>
      <p:sp>
        <p:nvSpPr>
          <p:cNvPr id="4" name="Footer Placeholder 3">
            <a:extLst>
              <a:ext uri="{FF2B5EF4-FFF2-40B4-BE49-F238E27FC236}">
                <a16:creationId xmlns:a16="http://schemas.microsoft.com/office/drawing/2014/main" id="{5FDFFE13-0EAC-48A3-69D4-D40D47DFE183}"/>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
        <p:nvSpPr>
          <p:cNvPr id="2" name="Rectangle 1">
            <a:extLst>
              <a:ext uri="{FF2B5EF4-FFF2-40B4-BE49-F238E27FC236}">
                <a16:creationId xmlns:a16="http://schemas.microsoft.com/office/drawing/2014/main" id="{42799F67-E6B8-A3AC-108C-827E48FF9A5A}"/>
              </a:ext>
            </a:extLst>
          </p:cNvPr>
          <p:cNvSpPr/>
          <p:nvPr/>
        </p:nvSpPr>
        <p:spPr>
          <a:xfrm>
            <a:off x="4625891" y="3322006"/>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Route of Administration</a:t>
            </a:r>
          </a:p>
        </p:txBody>
      </p:sp>
      <p:sp>
        <p:nvSpPr>
          <p:cNvPr id="5" name="Rectangle 4">
            <a:extLst>
              <a:ext uri="{FF2B5EF4-FFF2-40B4-BE49-F238E27FC236}">
                <a16:creationId xmlns:a16="http://schemas.microsoft.com/office/drawing/2014/main" id="{29B84353-5A4A-30F5-5446-255575F29B90}"/>
              </a:ext>
            </a:extLst>
          </p:cNvPr>
          <p:cNvSpPr/>
          <p:nvPr/>
        </p:nvSpPr>
        <p:spPr>
          <a:xfrm>
            <a:off x="4625895" y="2153669"/>
            <a:ext cx="2666723"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Early Use</a:t>
            </a:r>
          </a:p>
        </p:txBody>
      </p:sp>
      <p:sp>
        <p:nvSpPr>
          <p:cNvPr id="6" name="Rectangle 5">
            <a:extLst>
              <a:ext uri="{FF2B5EF4-FFF2-40B4-BE49-F238E27FC236}">
                <a16:creationId xmlns:a16="http://schemas.microsoft.com/office/drawing/2014/main" id="{ABAC7969-3B2C-A9F6-DBFC-333A35B67D39}"/>
              </a:ext>
            </a:extLst>
          </p:cNvPr>
          <p:cNvSpPr/>
          <p:nvPr/>
        </p:nvSpPr>
        <p:spPr>
          <a:xfrm>
            <a:off x="4625891" y="4436518"/>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Cost</a:t>
            </a:r>
          </a:p>
        </p:txBody>
      </p:sp>
      <p:sp>
        <p:nvSpPr>
          <p:cNvPr id="7" name="Rectangle 6">
            <a:extLst>
              <a:ext uri="{FF2B5EF4-FFF2-40B4-BE49-F238E27FC236}">
                <a16:creationId xmlns:a16="http://schemas.microsoft.com/office/drawing/2014/main" id="{7B2DF8B7-DF51-835C-56CB-36C9C60DA7D3}"/>
              </a:ext>
            </a:extLst>
          </p:cNvPr>
          <p:cNvSpPr/>
          <p:nvPr/>
        </p:nvSpPr>
        <p:spPr>
          <a:xfrm>
            <a:off x="4625891" y="4992377"/>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Availability</a:t>
            </a:r>
          </a:p>
        </p:txBody>
      </p:sp>
      <p:sp>
        <p:nvSpPr>
          <p:cNvPr id="8" name="Rectangle 7">
            <a:extLst>
              <a:ext uri="{FF2B5EF4-FFF2-40B4-BE49-F238E27FC236}">
                <a16:creationId xmlns:a16="http://schemas.microsoft.com/office/drawing/2014/main" id="{F3E6A742-D5C6-BAB3-2648-495332BD3C97}"/>
              </a:ext>
            </a:extLst>
          </p:cNvPr>
          <p:cNvSpPr/>
          <p:nvPr/>
        </p:nvSpPr>
        <p:spPr>
          <a:xfrm>
            <a:off x="4625891" y="3880659"/>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Effect of the Drug</a:t>
            </a:r>
          </a:p>
        </p:txBody>
      </p:sp>
      <p:sp>
        <p:nvSpPr>
          <p:cNvPr id="11" name="Rectangle 10">
            <a:extLst>
              <a:ext uri="{FF2B5EF4-FFF2-40B4-BE49-F238E27FC236}">
                <a16:creationId xmlns:a16="http://schemas.microsoft.com/office/drawing/2014/main" id="{CA3DE0E2-1197-9665-73CF-4E2301B79685}"/>
              </a:ext>
            </a:extLst>
          </p:cNvPr>
          <p:cNvSpPr/>
          <p:nvPr/>
        </p:nvSpPr>
        <p:spPr>
          <a:xfrm>
            <a:off x="4625891" y="2692943"/>
            <a:ext cx="2666727" cy="548640"/>
          </a:xfrm>
          <a:prstGeom prst="rect">
            <a:avLst/>
          </a:prstGeom>
          <a:solidFill>
            <a:srgbClr val="4495D1"/>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Substance/Drug</a:t>
            </a:r>
          </a:p>
        </p:txBody>
      </p:sp>
    </p:spTree>
    <p:custDataLst>
      <p:tags r:id="rId1"/>
    </p:custDataLst>
    <p:extLst>
      <p:ext uri="{BB962C8B-B14F-4D97-AF65-F5344CB8AC3E}">
        <p14:creationId xmlns:p14="http://schemas.microsoft.com/office/powerpoint/2010/main" val="182363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766BAD7D-0777-2A0A-53A4-F415DE2C3420}"/>
              </a:ext>
            </a:extLst>
          </p:cNvPr>
          <p:cNvCxnSpPr>
            <a:cxnSpLocks/>
          </p:cNvCxnSpPr>
          <p:nvPr/>
        </p:nvCxnSpPr>
        <p:spPr>
          <a:xfrm>
            <a:off x="4824547" y="3007532"/>
            <a:ext cx="6489595" cy="11127"/>
          </a:xfrm>
          <a:prstGeom prst="straightConnector1">
            <a:avLst/>
          </a:prstGeom>
          <a:ln w="295275" cap="rnd">
            <a:solidFill>
              <a:srgbClr val="232F3F"/>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87029F-41CF-496B-BBD7-EC76E624D9A8}"/>
              </a:ext>
            </a:extLst>
          </p:cNvPr>
          <p:cNvSpPr/>
          <p:nvPr/>
        </p:nvSpPr>
        <p:spPr>
          <a:xfrm>
            <a:off x="1328624" y="2382147"/>
            <a:ext cx="3059988" cy="548640"/>
          </a:xfrm>
          <a:prstGeom prst="rect">
            <a:avLst/>
          </a:prstGeom>
          <a:solidFill>
            <a:srgbClr val="0573C1"/>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Biological</a:t>
            </a:r>
          </a:p>
        </p:txBody>
      </p:sp>
      <p:sp>
        <p:nvSpPr>
          <p:cNvPr id="10" name="Rectangle 9">
            <a:extLst>
              <a:ext uri="{FF2B5EF4-FFF2-40B4-BE49-F238E27FC236}">
                <a16:creationId xmlns:a16="http://schemas.microsoft.com/office/drawing/2014/main" id="{7714B46F-7D91-4544-83E9-E7C74EC21F4D}"/>
              </a:ext>
            </a:extLst>
          </p:cNvPr>
          <p:cNvSpPr/>
          <p:nvPr/>
        </p:nvSpPr>
        <p:spPr>
          <a:xfrm>
            <a:off x="1328623" y="2983582"/>
            <a:ext cx="3059988" cy="548640"/>
          </a:xfrm>
          <a:prstGeom prst="rect">
            <a:avLst/>
          </a:prstGeom>
          <a:solidFill>
            <a:srgbClr val="232F3F"/>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3" name="Rectangle 2">
            <a:extLst>
              <a:ext uri="{FF2B5EF4-FFF2-40B4-BE49-F238E27FC236}">
                <a16:creationId xmlns:a16="http://schemas.microsoft.com/office/drawing/2014/main" id="{F5768135-FEE0-4708-99D7-AE90BF78044C}"/>
              </a:ext>
            </a:extLst>
          </p:cNvPr>
          <p:cNvSpPr/>
          <p:nvPr/>
        </p:nvSpPr>
        <p:spPr>
          <a:xfrm>
            <a:off x="1339884" y="3596831"/>
            <a:ext cx="3048727" cy="511183"/>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Home Environment, History</a:t>
            </a: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dirty="0">
                <a:ln>
                  <a:noFill/>
                </a:ln>
                <a:solidFill>
                  <a:srgbClr val="4B4B4B"/>
                </a:solidFill>
                <a:effectLst/>
                <a:uLnTx/>
                <a:uFillTx/>
                <a:latin typeface="Calibri" panose="020F0502020204030204"/>
                <a:ea typeface="+mn-ea"/>
                <a:cs typeface="+mn-cs"/>
              </a:rPr>
              <a:t>Of</a:t>
            </a:r>
            <a:r>
              <a:rPr lang="en-US" dirty="0">
                <a:solidFill>
                  <a:srgbClr val="4B4B4B"/>
                </a:solidFill>
                <a:latin typeface="Calibri" panose="020F0502020204030204"/>
              </a:rPr>
              <a:t> </a:t>
            </a: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Trauma or Abuse</a:t>
            </a:r>
          </a:p>
        </p:txBody>
      </p:sp>
      <p:sp>
        <p:nvSpPr>
          <p:cNvPr id="13" name="Rectangle 12">
            <a:extLst>
              <a:ext uri="{FF2B5EF4-FFF2-40B4-BE49-F238E27FC236}">
                <a16:creationId xmlns:a16="http://schemas.microsoft.com/office/drawing/2014/main" id="{1F98B74E-28BB-454C-A703-B8A1860D54B7}"/>
              </a:ext>
            </a:extLst>
          </p:cNvPr>
          <p:cNvSpPr/>
          <p:nvPr/>
        </p:nvSpPr>
        <p:spPr>
          <a:xfrm>
            <a:off x="1328997" y="468217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Peer Influences</a:t>
            </a:r>
          </a:p>
        </p:txBody>
      </p:sp>
      <p:sp>
        <p:nvSpPr>
          <p:cNvPr id="14" name="Rectangle 13">
            <a:extLst>
              <a:ext uri="{FF2B5EF4-FFF2-40B4-BE49-F238E27FC236}">
                <a16:creationId xmlns:a16="http://schemas.microsoft.com/office/drawing/2014/main" id="{A4545CBD-F2AA-43E1-813E-9576924422DA}"/>
              </a:ext>
            </a:extLst>
          </p:cNvPr>
          <p:cNvSpPr/>
          <p:nvPr/>
        </p:nvSpPr>
        <p:spPr>
          <a:xfrm>
            <a:off x="1328996" y="52042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Attitudes</a:t>
            </a:r>
          </a:p>
        </p:txBody>
      </p:sp>
      <p:sp>
        <p:nvSpPr>
          <p:cNvPr id="15" name="Rectangle 14">
            <a:extLst>
              <a:ext uri="{FF2B5EF4-FFF2-40B4-BE49-F238E27FC236}">
                <a16:creationId xmlns:a16="http://schemas.microsoft.com/office/drawing/2014/main" id="{523CDCAE-6759-4337-B681-8619156EF359}"/>
              </a:ext>
            </a:extLst>
          </p:cNvPr>
          <p:cNvSpPr/>
          <p:nvPr/>
        </p:nvSpPr>
        <p:spPr>
          <a:xfrm>
            <a:off x="1328996" y="5747500"/>
            <a:ext cx="3048727" cy="548640"/>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Low Academic Achievement</a:t>
            </a:r>
          </a:p>
        </p:txBody>
      </p:sp>
      <p:sp>
        <p:nvSpPr>
          <p:cNvPr id="18" name="Rectangle 17">
            <a:extLst>
              <a:ext uri="{FF2B5EF4-FFF2-40B4-BE49-F238E27FC236}">
                <a16:creationId xmlns:a16="http://schemas.microsoft.com/office/drawing/2014/main" id="{502D4A2C-F433-4BE7-8398-98542B64E9A1}"/>
              </a:ext>
            </a:extLst>
          </p:cNvPr>
          <p:cNvSpPr/>
          <p:nvPr/>
        </p:nvSpPr>
        <p:spPr>
          <a:xfrm>
            <a:off x="1339884" y="4160128"/>
            <a:ext cx="3048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Family’s Use and Attitudes</a:t>
            </a:r>
          </a:p>
        </p:txBody>
      </p:sp>
      <p:sp>
        <p:nvSpPr>
          <p:cNvPr id="19" name="Rectangle 18">
            <a:extLst>
              <a:ext uri="{FF2B5EF4-FFF2-40B4-BE49-F238E27FC236}">
                <a16:creationId xmlns:a16="http://schemas.microsoft.com/office/drawing/2014/main" id="{6BF53C5D-7E67-4E91-95A9-7D85A5377786}"/>
              </a:ext>
            </a:extLst>
          </p:cNvPr>
          <p:cNvSpPr/>
          <p:nvPr/>
        </p:nvSpPr>
        <p:spPr>
          <a:xfrm>
            <a:off x="1328624" y="1864696"/>
            <a:ext cx="3059988"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Genetics</a:t>
            </a:r>
          </a:p>
        </p:txBody>
      </p:sp>
      <p:sp>
        <p:nvSpPr>
          <p:cNvPr id="20" name="Rectangle 19">
            <a:extLst>
              <a:ext uri="{FF2B5EF4-FFF2-40B4-BE49-F238E27FC236}">
                <a16:creationId xmlns:a16="http://schemas.microsoft.com/office/drawing/2014/main" id="{998DCF77-C72F-4165-B676-2D23818DF509}"/>
              </a:ext>
            </a:extLst>
          </p:cNvPr>
          <p:cNvSpPr/>
          <p:nvPr/>
        </p:nvSpPr>
        <p:spPr>
          <a:xfrm>
            <a:off x="1328623" y="1322628"/>
            <a:ext cx="3059989"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Biological Sex</a:t>
            </a:r>
          </a:p>
        </p:txBody>
      </p:sp>
      <p:sp>
        <p:nvSpPr>
          <p:cNvPr id="21" name="Rectangle 20">
            <a:extLst>
              <a:ext uri="{FF2B5EF4-FFF2-40B4-BE49-F238E27FC236}">
                <a16:creationId xmlns:a16="http://schemas.microsoft.com/office/drawing/2014/main" id="{BDBEECD6-B1AF-4A6B-A7E4-732F88150F5A}"/>
              </a:ext>
            </a:extLst>
          </p:cNvPr>
          <p:cNvSpPr/>
          <p:nvPr/>
        </p:nvSpPr>
        <p:spPr>
          <a:xfrm>
            <a:off x="1328624" y="779356"/>
            <a:ext cx="3081760"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Mental Disorders</a:t>
            </a:r>
          </a:p>
        </p:txBody>
      </p:sp>
      <p:sp>
        <p:nvSpPr>
          <p:cNvPr id="16" name="Rectangle 15">
            <a:extLst>
              <a:ext uri="{FF2B5EF4-FFF2-40B4-BE49-F238E27FC236}">
                <a16:creationId xmlns:a16="http://schemas.microsoft.com/office/drawing/2014/main" id="{78062EBC-043D-4D4A-BEFF-5CD84E8F1940}"/>
              </a:ext>
            </a:extLst>
          </p:cNvPr>
          <p:cNvSpPr/>
          <p:nvPr/>
        </p:nvSpPr>
        <p:spPr>
          <a:xfrm>
            <a:off x="8567489" y="6493682"/>
            <a:ext cx="26853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National Institute on Drug Abuse (NIDA)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7571AD5-E003-461B-93CF-D79BAE534C52}"/>
              </a:ext>
            </a:extLst>
          </p:cNvPr>
          <p:cNvSpPr/>
          <p:nvPr/>
        </p:nvSpPr>
        <p:spPr>
          <a:xfrm>
            <a:off x="1159179" y="23035"/>
            <a:ext cx="110328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32F3F"/>
                </a:solidFill>
                <a:effectLst/>
                <a:uLnTx/>
                <a:uFillTx/>
                <a:latin typeface="Arial" panose="020B0604020202020204" pitchFamily="34" charset="0"/>
                <a:cs typeface="Arial" panose="020B0604020202020204" pitchFamily="34" charset="0"/>
              </a:rPr>
              <a:t>Cause and Risk Factors</a:t>
            </a:r>
          </a:p>
        </p:txBody>
      </p:sp>
      <p:sp>
        <p:nvSpPr>
          <p:cNvPr id="4" name="Footer Placeholder 3">
            <a:extLst>
              <a:ext uri="{FF2B5EF4-FFF2-40B4-BE49-F238E27FC236}">
                <a16:creationId xmlns:a16="http://schemas.microsoft.com/office/drawing/2014/main" id="{5FDFFE13-0EAC-48A3-69D4-D40D47DFE183}"/>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
        <p:nvSpPr>
          <p:cNvPr id="2" name="Rectangle 1">
            <a:extLst>
              <a:ext uri="{FF2B5EF4-FFF2-40B4-BE49-F238E27FC236}">
                <a16:creationId xmlns:a16="http://schemas.microsoft.com/office/drawing/2014/main" id="{42799F67-E6B8-A3AC-108C-827E48FF9A5A}"/>
              </a:ext>
            </a:extLst>
          </p:cNvPr>
          <p:cNvSpPr/>
          <p:nvPr/>
        </p:nvSpPr>
        <p:spPr>
          <a:xfrm>
            <a:off x="4625891" y="3322006"/>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Route of Administration</a:t>
            </a:r>
          </a:p>
        </p:txBody>
      </p:sp>
      <p:sp>
        <p:nvSpPr>
          <p:cNvPr id="5" name="Rectangle 4">
            <a:extLst>
              <a:ext uri="{FF2B5EF4-FFF2-40B4-BE49-F238E27FC236}">
                <a16:creationId xmlns:a16="http://schemas.microsoft.com/office/drawing/2014/main" id="{29B84353-5A4A-30F5-5446-255575F29B90}"/>
              </a:ext>
            </a:extLst>
          </p:cNvPr>
          <p:cNvSpPr/>
          <p:nvPr/>
        </p:nvSpPr>
        <p:spPr>
          <a:xfrm>
            <a:off x="4625895" y="2153669"/>
            <a:ext cx="2666723"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Early Use</a:t>
            </a:r>
          </a:p>
        </p:txBody>
      </p:sp>
      <p:sp>
        <p:nvSpPr>
          <p:cNvPr id="6" name="Rectangle 5">
            <a:extLst>
              <a:ext uri="{FF2B5EF4-FFF2-40B4-BE49-F238E27FC236}">
                <a16:creationId xmlns:a16="http://schemas.microsoft.com/office/drawing/2014/main" id="{ABAC7969-3B2C-A9F6-DBFC-333A35B67D39}"/>
              </a:ext>
            </a:extLst>
          </p:cNvPr>
          <p:cNvSpPr/>
          <p:nvPr/>
        </p:nvSpPr>
        <p:spPr>
          <a:xfrm>
            <a:off x="4625891" y="4436518"/>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Cost</a:t>
            </a:r>
          </a:p>
        </p:txBody>
      </p:sp>
      <p:sp>
        <p:nvSpPr>
          <p:cNvPr id="7" name="Rectangle 6">
            <a:extLst>
              <a:ext uri="{FF2B5EF4-FFF2-40B4-BE49-F238E27FC236}">
                <a16:creationId xmlns:a16="http://schemas.microsoft.com/office/drawing/2014/main" id="{7B2DF8B7-DF51-835C-56CB-36C9C60DA7D3}"/>
              </a:ext>
            </a:extLst>
          </p:cNvPr>
          <p:cNvSpPr/>
          <p:nvPr/>
        </p:nvSpPr>
        <p:spPr>
          <a:xfrm>
            <a:off x="4625891" y="4992377"/>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Availability</a:t>
            </a:r>
          </a:p>
        </p:txBody>
      </p:sp>
      <p:sp>
        <p:nvSpPr>
          <p:cNvPr id="8" name="Rectangle 7">
            <a:extLst>
              <a:ext uri="{FF2B5EF4-FFF2-40B4-BE49-F238E27FC236}">
                <a16:creationId xmlns:a16="http://schemas.microsoft.com/office/drawing/2014/main" id="{F3E6A742-D5C6-BAB3-2648-495332BD3C97}"/>
              </a:ext>
            </a:extLst>
          </p:cNvPr>
          <p:cNvSpPr/>
          <p:nvPr/>
        </p:nvSpPr>
        <p:spPr>
          <a:xfrm>
            <a:off x="4625891" y="3880659"/>
            <a:ext cx="2666727" cy="458436"/>
          </a:xfrm>
          <a:prstGeom prst="rect">
            <a:avLst/>
          </a:prstGeom>
          <a:solidFill>
            <a:srgbClr val="F5F5F5"/>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4B"/>
                </a:solidFill>
                <a:effectLst/>
                <a:uLnTx/>
                <a:uFillTx/>
                <a:latin typeface="Calibri" panose="020F0502020204030204"/>
                <a:ea typeface="+mn-ea"/>
                <a:cs typeface="+mn-cs"/>
              </a:rPr>
              <a:t>Effect of the Drug</a:t>
            </a:r>
          </a:p>
        </p:txBody>
      </p:sp>
      <p:sp>
        <p:nvSpPr>
          <p:cNvPr id="11" name="Rectangle 10">
            <a:extLst>
              <a:ext uri="{FF2B5EF4-FFF2-40B4-BE49-F238E27FC236}">
                <a16:creationId xmlns:a16="http://schemas.microsoft.com/office/drawing/2014/main" id="{CA3DE0E2-1197-9665-73CF-4E2301B79685}"/>
              </a:ext>
            </a:extLst>
          </p:cNvPr>
          <p:cNvSpPr/>
          <p:nvPr/>
        </p:nvSpPr>
        <p:spPr>
          <a:xfrm>
            <a:off x="4625891" y="2692943"/>
            <a:ext cx="2666727" cy="548640"/>
          </a:xfrm>
          <a:prstGeom prst="rect">
            <a:avLst/>
          </a:prstGeom>
          <a:solidFill>
            <a:srgbClr val="4495D1"/>
          </a:solidFill>
          <a:ln w="28575">
            <a:solidFill>
              <a:srgbClr val="232F3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Substance/Drug</a:t>
            </a:r>
          </a:p>
        </p:txBody>
      </p:sp>
      <p:sp>
        <p:nvSpPr>
          <p:cNvPr id="22" name="TextBox 21">
            <a:extLst>
              <a:ext uri="{FF2B5EF4-FFF2-40B4-BE49-F238E27FC236}">
                <a16:creationId xmlns:a16="http://schemas.microsoft.com/office/drawing/2014/main" id="{42B1457E-94A9-2A3B-7595-4623DB272C5E}"/>
              </a:ext>
            </a:extLst>
          </p:cNvPr>
          <p:cNvSpPr txBox="1"/>
          <p:nvPr/>
        </p:nvSpPr>
        <p:spPr>
          <a:xfrm rot="16200000">
            <a:off x="10714599" y="2892455"/>
            <a:ext cx="1846659" cy="391047"/>
          </a:xfrm>
          <a:prstGeom prst="rect">
            <a:avLst/>
          </a:prstGeom>
          <a:noFill/>
          <a:ln w="28575">
            <a:solidFill>
              <a:srgbClr val="4B4B4B"/>
            </a:solidFill>
          </a:ln>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50" normalizeH="0" baseline="0" noProof="0" dirty="0">
                <a:ln>
                  <a:noFill/>
                </a:ln>
                <a:solidFill>
                  <a:prstClr val="black"/>
                </a:solidFill>
                <a:effectLst/>
                <a:uLnTx/>
                <a:uFillTx/>
                <a:latin typeface="Calibri" panose="020F0502020204030204"/>
                <a:ea typeface="+mn-ea"/>
                <a:cs typeface="+mn-cs"/>
              </a:rPr>
              <a:t>SUD</a:t>
            </a:r>
          </a:p>
        </p:txBody>
      </p:sp>
      <p:sp>
        <p:nvSpPr>
          <p:cNvPr id="23" name="Content Placeholder 2">
            <a:extLst>
              <a:ext uri="{FF2B5EF4-FFF2-40B4-BE49-F238E27FC236}">
                <a16:creationId xmlns:a16="http://schemas.microsoft.com/office/drawing/2014/main" id="{2C5CCD92-8D34-BD51-6CA5-95270846B758}"/>
              </a:ext>
            </a:extLst>
          </p:cNvPr>
          <p:cNvSpPr txBox="1">
            <a:spLocks/>
          </p:cNvSpPr>
          <p:nvPr/>
        </p:nvSpPr>
        <p:spPr>
          <a:xfrm>
            <a:off x="1318113" y="4294821"/>
            <a:ext cx="10504829" cy="1743636"/>
          </a:xfrm>
          <a:prstGeom prst="rect">
            <a:avLst/>
          </a:prstGeom>
          <a:solidFill>
            <a:srgbClr val="4495D1"/>
          </a:solidFill>
          <a:ln w="28575">
            <a:noFill/>
          </a:ln>
          <a:effectLst>
            <a:outerShdw blurRad="50800" dist="38100" dir="5400000" algn="t" rotWithShape="0">
              <a:prstClr val="black">
                <a:alpha val="40000"/>
              </a:prstClr>
            </a:outerShdw>
          </a:effectLst>
        </p:spPr>
        <p:txBody>
          <a:bodyPr lIns="182880" tIns="91440" rIns="18288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5F5F5"/>
                </a:solidFill>
                <a:effectLst/>
                <a:uLnTx/>
                <a:uFillTx/>
                <a:latin typeface="Calibri" panose="020F0502020204030204"/>
                <a:ea typeface="+mn-ea"/>
                <a:cs typeface="+mn-cs"/>
              </a:rPr>
              <a:t>The more risk factors, the </a:t>
            </a:r>
            <a:r>
              <a:rPr kumimoji="0" lang="en-US" sz="3600" b="0" i="0" u="none" strike="noStrike" kern="1200" cap="none" spc="0" normalizeH="0" baseline="0" noProof="0" dirty="0">
                <a:ln>
                  <a:noFill/>
                </a:ln>
                <a:solidFill>
                  <a:srgbClr val="F5F5F5"/>
                </a:solidFill>
                <a:effectLst/>
                <a:uLnTx/>
                <a:uFillTx/>
                <a:latin typeface="Calibri" panose="020F0502020204030204"/>
                <a:ea typeface="+mn-ea"/>
                <a:cs typeface="+mn-cs"/>
              </a:rPr>
              <a:t>greater</a:t>
            </a:r>
            <a:r>
              <a:rPr kumimoji="0" lang="en-US" sz="3200" b="0" i="0" u="none" strike="noStrike" kern="1200" cap="none" spc="0" normalizeH="0" baseline="0" noProof="0" dirty="0">
                <a:ln>
                  <a:noFill/>
                </a:ln>
                <a:solidFill>
                  <a:srgbClr val="F5F5F5"/>
                </a:solidFill>
                <a:effectLst/>
                <a:uLnTx/>
                <a:uFillTx/>
                <a:latin typeface="Calibri" panose="020F0502020204030204"/>
                <a:ea typeface="+mn-ea"/>
                <a:cs typeface="+mn-cs"/>
              </a:rPr>
              <a:t> the chance this will lead to </a:t>
            </a:r>
            <a:r>
              <a:rPr kumimoji="0" lang="en-US" sz="3200" b="1" i="0" u="none" strike="noStrike" kern="1200" cap="none" spc="0" normalizeH="0" baseline="0" noProof="0" dirty="0">
                <a:ln>
                  <a:noFill/>
                </a:ln>
                <a:solidFill>
                  <a:srgbClr val="232F3F"/>
                </a:solidFill>
                <a:effectLst/>
                <a:uLnTx/>
                <a:uFillTx/>
                <a:latin typeface="Calibri" panose="020F0502020204030204"/>
                <a:ea typeface="+mn-ea"/>
                <a:cs typeface="+mn-cs"/>
              </a:rPr>
              <a:t>changes in the brain mechanism</a:t>
            </a:r>
            <a:r>
              <a:rPr kumimoji="0" lang="en-US" sz="3200" b="0" i="0" u="none" strike="noStrike" kern="1200" cap="none" spc="0" normalizeH="0" baseline="0" noProof="0" dirty="0">
                <a:ln>
                  <a:noFill/>
                </a:ln>
                <a:solidFill>
                  <a:srgbClr val="232F3F"/>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srgbClr val="F5F5F5"/>
                </a:solidFill>
                <a:effectLst/>
                <a:uLnTx/>
                <a:uFillTx/>
                <a:latin typeface="Calibri" panose="020F0502020204030204"/>
                <a:ea typeface="+mn-ea"/>
                <a:cs typeface="+mn-cs"/>
              </a:rPr>
              <a:t> leading to addiction/SUD.</a:t>
            </a:r>
          </a:p>
        </p:txBody>
      </p:sp>
      <p:grpSp>
        <p:nvGrpSpPr>
          <p:cNvPr id="24" name="Group 23">
            <a:extLst>
              <a:ext uri="{FF2B5EF4-FFF2-40B4-BE49-F238E27FC236}">
                <a16:creationId xmlns:a16="http://schemas.microsoft.com/office/drawing/2014/main" id="{CC19859E-44CB-C0A7-F011-04522E804367}"/>
              </a:ext>
            </a:extLst>
          </p:cNvPr>
          <p:cNvGrpSpPr/>
          <p:nvPr/>
        </p:nvGrpSpPr>
        <p:grpSpPr>
          <a:xfrm>
            <a:off x="7702550" y="1874788"/>
            <a:ext cx="2207614" cy="2064360"/>
            <a:chOff x="762074" y="3533691"/>
            <a:chExt cx="2527461" cy="2360630"/>
          </a:xfrm>
        </p:grpSpPr>
        <p:sp>
          <p:nvSpPr>
            <p:cNvPr id="25" name="Oval 24">
              <a:extLst>
                <a:ext uri="{FF2B5EF4-FFF2-40B4-BE49-F238E27FC236}">
                  <a16:creationId xmlns:a16="http://schemas.microsoft.com/office/drawing/2014/main" id="{9642C1E2-F543-0C27-8E9D-EADD3743D967}"/>
                </a:ext>
              </a:extLst>
            </p:cNvPr>
            <p:cNvSpPr/>
            <p:nvPr/>
          </p:nvSpPr>
          <p:spPr>
            <a:xfrm>
              <a:off x="762074" y="3533691"/>
              <a:ext cx="2527461" cy="2360630"/>
            </a:xfrm>
            <a:prstGeom prst="ellipse">
              <a:avLst/>
            </a:prstGeom>
            <a:solidFill>
              <a:srgbClr val="232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close up of a coral&#10;&#10;Description automatically generated">
              <a:extLst>
                <a:ext uri="{FF2B5EF4-FFF2-40B4-BE49-F238E27FC236}">
                  <a16:creationId xmlns:a16="http://schemas.microsoft.com/office/drawing/2014/main" id="{88547481-4577-CBF7-1462-389AD07B0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16" y="3644551"/>
              <a:ext cx="2135365" cy="2071618"/>
            </a:xfrm>
            <a:prstGeom prst="rect">
              <a:avLst/>
            </a:prstGeom>
          </p:spPr>
        </p:pic>
      </p:grpSp>
    </p:spTree>
    <p:custDataLst>
      <p:tags r:id="rId1"/>
    </p:custDataLst>
    <p:extLst>
      <p:ext uri="{BB962C8B-B14F-4D97-AF65-F5344CB8AC3E}">
        <p14:creationId xmlns:p14="http://schemas.microsoft.com/office/powerpoint/2010/main" val="40493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927D67-94BB-48A3-B1E2-8F8592EFBA62}"/>
              </a:ext>
            </a:extLst>
          </p:cNvPr>
          <p:cNvPicPr>
            <a:picLocks noChangeAspect="1"/>
          </p:cNvPicPr>
          <p:nvPr/>
        </p:nvPicPr>
        <p:blipFill rotWithShape="1">
          <a:blip r:embed="rId3">
            <a:extLst>
              <a:ext uri="{28A0092B-C50C-407E-A947-70E740481C1C}">
                <a14:useLocalDpi xmlns:a14="http://schemas.microsoft.com/office/drawing/2010/main" val="0"/>
              </a:ext>
            </a:extLst>
          </a:blip>
          <a:srcRect l="-358" t="-1055" r="358" b="-347"/>
          <a:stretch/>
        </p:blipFill>
        <p:spPr>
          <a:xfrm>
            <a:off x="1625949" y="987204"/>
            <a:ext cx="8498928" cy="4883592"/>
          </a:xfrm>
          <a:prstGeom prst="rect">
            <a:avLst/>
          </a:prstGeom>
        </p:spPr>
      </p:pic>
      <p:sp>
        <p:nvSpPr>
          <p:cNvPr id="7" name="Content Placeholder 2">
            <a:extLst>
              <a:ext uri="{FF2B5EF4-FFF2-40B4-BE49-F238E27FC236}">
                <a16:creationId xmlns:a16="http://schemas.microsoft.com/office/drawing/2014/main" id="{B20016A6-E7BB-4FEF-B8DB-AFECA0018044}"/>
              </a:ext>
            </a:extLst>
          </p:cNvPr>
          <p:cNvSpPr txBox="1">
            <a:spLocks/>
          </p:cNvSpPr>
          <p:nvPr/>
        </p:nvSpPr>
        <p:spPr>
          <a:xfrm>
            <a:off x="1029048" y="3582999"/>
            <a:ext cx="9753600" cy="931863"/>
          </a:xfrm>
          <a:prstGeom prst="rect">
            <a:avLst/>
          </a:prstGeom>
          <a:solidFill>
            <a:schemeClr val="bg1"/>
          </a:solidFill>
          <a:ln w="57150">
            <a:solidFill>
              <a:srgbClr val="0573C1"/>
            </a:solidFill>
          </a:ln>
          <a:effectLst>
            <a:outerShdw blurRad="50800" dist="38100" dir="5400000" algn="t" rotWithShape="0">
              <a:prstClr val="black">
                <a:alpha val="40000"/>
              </a:prstClr>
            </a:outerShdw>
          </a:effectLst>
        </p:spPr>
        <p:txBody>
          <a:bodyPr vert="horz" lIns="182880" tIns="91440" rIns="91440" bIns="9144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The majority started using before age 18 and developed their disorder by age 20.</a:t>
            </a:r>
          </a:p>
        </p:txBody>
      </p:sp>
      <p:sp>
        <p:nvSpPr>
          <p:cNvPr id="6" name="Rectangle 5">
            <a:extLst>
              <a:ext uri="{FF2B5EF4-FFF2-40B4-BE49-F238E27FC236}">
                <a16:creationId xmlns:a16="http://schemas.microsoft.com/office/drawing/2014/main" id="{F2AF5421-579A-49FA-A9BE-D10A4147E5ED}"/>
              </a:ext>
            </a:extLst>
          </p:cNvPr>
          <p:cNvSpPr/>
          <p:nvPr/>
        </p:nvSpPr>
        <p:spPr>
          <a:xfrm>
            <a:off x="8782201" y="6425652"/>
            <a:ext cx="2685351" cy="246221"/>
          </a:xfrm>
          <a:prstGeom prst="rect">
            <a:avLst/>
          </a:prstGeom>
        </p:spPr>
        <p:txBody>
          <a:bodyPr wrap="none">
            <a:spAutoFit/>
          </a:bodyPr>
          <a:lstStyle/>
          <a:p>
            <a:r>
              <a:rPr lang="en-US" sz="1000" i="1" dirty="0"/>
              <a:t>Source: National Institute on Drug Abuse (NIDA) </a:t>
            </a:r>
            <a:endParaRPr lang="en-US" sz="1000" dirty="0"/>
          </a:p>
        </p:txBody>
      </p:sp>
      <p:sp>
        <p:nvSpPr>
          <p:cNvPr id="10" name="Title 3">
            <a:extLst>
              <a:ext uri="{FF2B5EF4-FFF2-40B4-BE49-F238E27FC236}">
                <a16:creationId xmlns:a16="http://schemas.microsoft.com/office/drawing/2014/main" id="{D99306F0-A48A-4924-8D00-09C1FE10B9CF}"/>
              </a:ext>
            </a:extLst>
          </p:cNvPr>
          <p:cNvSpPr txBox="1">
            <a:spLocks/>
          </p:cNvSpPr>
          <p:nvPr/>
        </p:nvSpPr>
        <p:spPr>
          <a:xfrm>
            <a:off x="1029048" y="501651"/>
            <a:ext cx="8077374" cy="957195"/>
          </a:xfrm>
          <a:prstGeom prst="rect">
            <a:avLst/>
          </a:prstGeom>
          <a:solidFill>
            <a:srgbClr val="0573C1"/>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mn-lt"/>
                <a:ea typeface="+mj-ea"/>
                <a:cs typeface="+mj-cs"/>
              </a:defRPr>
            </a:lvl1pPr>
          </a:lstStyle>
          <a:p>
            <a:r>
              <a:rPr lang="en-US" spc="50" dirty="0">
                <a:solidFill>
                  <a:srgbClr val="F5F5F5"/>
                </a:solidFill>
                <a:latin typeface="Arial" panose="020B0604020202020204" pitchFamily="34" charset="0"/>
                <a:cs typeface="Arial" panose="020B0604020202020204" pitchFamily="34" charset="0"/>
              </a:rPr>
              <a:t>Age and risk of developing SUD</a:t>
            </a:r>
          </a:p>
        </p:txBody>
      </p:sp>
      <p:sp>
        <p:nvSpPr>
          <p:cNvPr id="3" name="Footer Placeholder 2">
            <a:extLst>
              <a:ext uri="{FF2B5EF4-FFF2-40B4-BE49-F238E27FC236}">
                <a16:creationId xmlns:a16="http://schemas.microsoft.com/office/drawing/2014/main" id="{76B563DB-9F48-12FD-46DB-C3398AB6C3A2}"/>
              </a:ext>
            </a:extLst>
          </p:cNvPr>
          <p:cNvSpPr>
            <a:spLocks noGrp="1"/>
          </p:cNvSpPr>
          <p:nvPr>
            <p:ph type="ftr" sz="quarter" idx="11"/>
          </p:nvPr>
        </p:nvSpPr>
        <p:spPr/>
        <p:txBody>
          <a:bodyPr/>
          <a:lstStyle/>
          <a:p>
            <a:pPr algn="l"/>
            <a:r>
              <a:rPr lang="en-US"/>
              <a:t>Copyright, Overdose Lifeline. Inc.</a:t>
            </a:r>
            <a:endParaRPr lang="en-US" dirty="0"/>
          </a:p>
        </p:txBody>
      </p:sp>
    </p:spTree>
    <p:extLst>
      <p:ext uri="{BB962C8B-B14F-4D97-AF65-F5344CB8AC3E}">
        <p14:creationId xmlns:p14="http://schemas.microsoft.com/office/powerpoint/2010/main" val="236007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46FFBB-A70C-4312-B412-18FA94253959}"/>
              </a:ext>
            </a:extLst>
          </p:cNvPr>
          <p:cNvPicPr>
            <a:picLocks noChangeAspect="1"/>
          </p:cNvPicPr>
          <p:nvPr/>
        </p:nvPicPr>
        <p:blipFill rotWithShape="1">
          <a:blip r:embed="rId3">
            <a:extLst>
              <a:ext uri="{28A0092B-C50C-407E-A947-70E740481C1C}">
                <a14:useLocalDpi xmlns:a14="http://schemas.microsoft.com/office/drawing/2010/main" val="0"/>
              </a:ext>
            </a:extLst>
          </a:blip>
          <a:srcRect l="-358" t="-1055" r="358" b="-347"/>
          <a:stretch/>
        </p:blipFill>
        <p:spPr>
          <a:xfrm>
            <a:off x="1625949" y="987204"/>
            <a:ext cx="8498928" cy="4883592"/>
          </a:xfrm>
          <a:prstGeom prst="rect">
            <a:avLst/>
          </a:prstGeom>
        </p:spPr>
      </p:pic>
      <p:sp>
        <p:nvSpPr>
          <p:cNvPr id="3" name="Content Placeholder 2">
            <a:extLst>
              <a:ext uri="{FF2B5EF4-FFF2-40B4-BE49-F238E27FC236}">
                <a16:creationId xmlns:a16="http://schemas.microsoft.com/office/drawing/2014/main" id="{3D5906F6-9E9E-49CE-B469-945625708524}"/>
              </a:ext>
            </a:extLst>
          </p:cNvPr>
          <p:cNvSpPr>
            <a:spLocks noGrp="1"/>
          </p:cNvSpPr>
          <p:nvPr>
            <p:ph idx="1"/>
          </p:nvPr>
        </p:nvSpPr>
        <p:spPr>
          <a:xfrm>
            <a:off x="1054100" y="4467290"/>
            <a:ext cx="9753600" cy="931863"/>
          </a:xfrm>
          <a:solidFill>
            <a:schemeClr val="bg1"/>
          </a:solidFill>
          <a:ln w="57150">
            <a:solidFill>
              <a:srgbClr val="0573C1"/>
            </a:solidFill>
          </a:ln>
          <a:effectLst>
            <a:outerShdw blurRad="50800" dist="38100" dir="5400000" algn="t" rotWithShape="0">
              <a:prstClr val="black">
                <a:alpha val="40000"/>
              </a:prstClr>
            </a:outerShdw>
          </a:effectLst>
        </p:spPr>
        <p:txBody>
          <a:bodyPr lIns="182880" tIns="91440" bIns="91440" anchor="ctr" anchorCtr="0">
            <a:normAutofit/>
          </a:bodyPr>
          <a:lstStyle/>
          <a:p>
            <a:pPr marL="0" indent="0">
              <a:buNone/>
            </a:pPr>
            <a:r>
              <a:rPr lang="en-US" dirty="0"/>
              <a:t>15.2% who started drinking by age 14, developed alcohol use disorder, compared to just 2.1% who wait until 21 years or older.</a:t>
            </a:r>
          </a:p>
        </p:txBody>
      </p:sp>
      <p:sp>
        <p:nvSpPr>
          <p:cNvPr id="2" name="Footer Placeholder 1">
            <a:extLst>
              <a:ext uri="{FF2B5EF4-FFF2-40B4-BE49-F238E27FC236}">
                <a16:creationId xmlns:a16="http://schemas.microsoft.com/office/drawing/2014/main" id="{E6B615E2-A998-03B2-1F0B-A6FAE8FF5467}"/>
              </a:ext>
            </a:extLst>
          </p:cNvPr>
          <p:cNvSpPr>
            <a:spLocks noGrp="1"/>
          </p:cNvSpPr>
          <p:nvPr>
            <p:ph type="ftr" sz="quarter" idx="11"/>
          </p:nvPr>
        </p:nvSpPr>
        <p:spPr/>
        <p:txBody>
          <a:bodyPr/>
          <a:lstStyle/>
          <a:p>
            <a:pPr algn="l"/>
            <a:r>
              <a:rPr lang="en-US"/>
              <a:t>Copyright, Overdose Lifeline. Inc.</a:t>
            </a:r>
            <a:endParaRPr lang="en-US" dirty="0"/>
          </a:p>
        </p:txBody>
      </p:sp>
      <p:sp>
        <p:nvSpPr>
          <p:cNvPr id="7" name="Content Placeholder 2">
            <a:extLst>
              <a:ext uri="{FF2B5EF4-FFF2-40B4-BE49-F238E27FC236}">
                <a16:creationId xmlns:a16="http://schemas.microsoft.com/office/drawing/2014/main" id="{9B6C73D2-F4AB-40DA-9CD1-714262432FA4}"/>
              </a:ext>
            </a:extLst>
          </p:cNvPr>
          <p:cNvSpPr txBox="1">
            <a:spLocks/>
          </p:cNvSpPr>
          <p:nvPr/>
        </p:nvSpPr>
        <p:spPr>
          <a:xfrm>
            <a:off x="1054100" y="3429000"/>
            <a:ext cx="9753600" cy="720870"/>
          </a:xfrm>
          <a:prstGeom prst="rect">
            <a:avLst/>
          </a:prstGeom>
          <a:solidFill>
            <a:schemeClr val="bg1"/>
          </a:solidFill>
          <a:ln w="57150">
            <a:solidFill>
              <a:srgbClr val="0573C1"/>
            </a:solidFill>
          </a:ln>
          <a:effectLst>
            <a:outerShdw blurRad="50800" dist="38100" dir="5400000" algn="t" rotWithShape="0">
              <a:prstClr val="black">
                <a:alpha val="40000"/>
              </a:prstClr>
            </a:outerShdw>
          </a:effectLst>
        </p:spPr>
        <p:txBody>
          <a:bodyPr vert="horz" lIns="182880" tIns="91440" rIns="91440" bIns="9144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75000"/>
                    <a:lumOff val="25000"/>
                  </a:schemeClr>
                </a:solidFill>
              </a:rPr>
              <a:t>Risk greater for those who begin in early teens.</a:t>
            </a:r>
          </a:p>
        </p:txBody>
      </p:sp>
      <p:sp>
        <p:nvSpPr>
          <p:cNvPr id="8" name="Rectangle 7">
            <a:extLst>
              <a:ext uri="{FF2B5EF4-FFF2-40B4-BE49-F238E27FC236}">
                <a16:creationId xmlns:a16="http://schemas.microsoft.com/office/drawing/2014/main" id="{9B4EB535-1DF1-4424-A0CE-62EF5BE87672}"/>
              </a:ext>
            </a:extLst>
          </p:cNvPr>
          <p:cNvSpPr/>
          <p:nvPr/>
        </p:nvSpPr>
        <p:spPr>
          <a:xfrm>
            <a:off x="8782201" y="6468555"/>
            <a:ext cx="2685351" cy="246221"/>
          </a:xfrm>
          <a:prstGeom prst="rect">
            <a:avLst/>
          </a:prstGeom>
        </p:spPr>
        <p:txBody>
          <a:bodyPr wrap="none">
            <a:spAutoFit/>
          </a:bodyPr>
          <a:lstStyle/>
          <a:p>
            <a:r>
              <a:rPr lang="en-US" sz="1000" i="1" dirty="0"/>
              <a:t>Source: National Institute on Drug Abuse (NIDA) </a:t>
            </a:r>
            <a:endParaRPr lang="en-US" sz="1000" dirty="0"/>
          </a:p>
        </p:txBody>
      </p:sp>
      <p:sp>
        <p:nvSpPr>
          <p:cNvPr id="14" name="Title 3">
            <a:extLst>
              <a:ext uri="{FF2B5EF4-FFF2-40B4-BE49-F238E27FC236}">
                <a16:creationId xmlns:a16="http://schemas.microsoft.com/office/drawing/2014/main" id="{5C9ADB01-2089-4EDB-82F0-CBAB77DDEAF1}"/>
              </a:ext>
            </a:extLst>
          </p:cNvPr>
          <p:cNvSpPr txBox="1">
            <a:spLocks/>
          </p:cNvSpPr>
          <p:nvPr/>
        </p:nvSpPr>
        <p:spPr>
          <a:xfrm>
            <a:off x="1029048" y="501651"/>
            <a:ext cx="8077374" cy="957195"/>
          </a:xfrm>
          <a:prstGeom prst="rect">
            <a:avLst/>
          </a:prstGeom>
          <a:solidFill>
            <a:srgbClr val="0573C1"/>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mn-lt"/>
                <a:ea typeface="+mj-ea"/>
                <a:cs typeface="+mj-cs"/>
              </a:defRPr>
            </a:lvl1pPr>
          </a:lstStyle>
          <a:p>
            <a:r>
              <a:rPr lang="en-US" spc="50" dirty="0">
                <a:solidFill>
                  <a:srgbClr val="F5F5F5"/>
                </a:solidFill>
                <a:latin typeface="Arial" panose="020B0604020202020204" pitchFamily="34" charset="0"/>
                <a:cs typeface="Arial" panose="020B0604020202020204" pitchFamily="34" charset="0"/>
              </a:rPr>
              <a:t>Age and risk of developing SUD</a:t>
            </a:r>
          </a:p>
        </p:txBody>
      </p:sp>
    </p:spTree>
    <p:extLst>
      <p:ext uri="{BB962C8B-B14F-4D97-AF65-F5344CB8AC3E}">
        <p14:creationId xmlns:p14="http://schemas.microsoft.com/office/powerpoint/2010/main" val="31752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8443-C26B-4432-B7FB-C26706B14E21}"/>
              </a:ext>
            </a:extLst>
          </p:cNvPr>
          <p:cNvSpPr>
            <a:spLocks noGrp="1"/>
          </p:cNvSpPr>
          <p:nvPr>
            <p:ph type="title"/>
          </p:nvPr>
        </p:nvSpPr>
        <p:spPr>
          <a:xfrm>
            <a:off x="838200" y="486122"/>
            <a:ext cx="10515600" cy="720870"/>
          </a:xfrm>
        </p:spPr>
        <p:txBody>
          <a:bodyPr>
            <a:normAutofit/>
          </a:bodyPr>
          <a:lstStyle/>
          <a:p>
            <a:r>
              <a:rPr lang="en-US" dirty="0">
                <a:solidFill>
                  <a:srgbClr val="232F3F"/>
                </a:solidFill>
              </a:rPr>
              <a:t>Trauma and Risk of Developing SUD</a:t>
            </a:r>
          </a:p>
        </p:txBody>
      </p:sp>
      <p:sp>
        <p:nvSpPr>
          <p:cNvPr id="3" name="Content Placeholder 2">
            <a:extLst>
              <a:ext uri="{FF2B5EF4-FFF2-40B4-BE49-F238E27FC236}">
                <a16:creationId xmlns:a16="http://schemas.microsoft.com/office/drawing/2014/main" id="{813EEF22-BCE8-4A5E-8997-E7D8D4EACDEA}"/>
              </a:ext>
            </a:extLst>
          </p:cNvPr>
          <p:cNvSpPr>
            <a:spLocks noGrp="1"/>
          </p:cNvSpPr>
          <p:nvPr>
            <p:ph idx="1"/>
          </p:nvPr>
        </p:nvSpPr>
        <p:spPr>
          <a:xfrm>
            <a:off x="983673" y="1949205"/>
            <a:ext cx="6158346" cy="1832143"/>
          </a:xfrm>
        </p:spPr>
        <p:txBody>
          <a:bodyPr>
            <a:normAutofit/>
          </a:bodyPr>
          <a:lstStyle/>
          <a:p>
            <a:pPr marL="0" indent="0">
              <a:buNone/>
            </a:pPr>
            <a:r>
              <a:rPr lang="en-US" dirty="0"/>
              <a:t>Adverse Childhood Experiences (ACE) have a profound effect on health, functioning and addiction over the course of a lifetime.</a:t>
            </a:r>
          </a:p>
        </p:txBody>
      </p:sp>
      <p:sp>
        <p:nvSpPr>
          <p:cNvPr id="8" name="Footer Placeholder 7">
            <a:extLst>
              <a:ext uri="{FF2B5EF4-FFF2-40B4-BE49-F238E27FC236}">
                <a16:creationId xmlns:a16="http://schemas.microsoft.com/office/drawing/2014/main" id="{E81BC372-F523-1D37-B0B5-6C490E09048A}"/>
              </a:ext>
            </a:extLst>
          </p:cNvPr>
          <p:cNvSpPr>
            <a:spLocks noGrp="1"/>
          </p:cNvSpPr>
          <p:nvPr>
            <p:ph type="ftr" sz="quarter" idx="11"/>
          </p:nvPr>
        </p:nvSpPr>
        <p:spPr/>
        <p:txBody>
          <a:bodyPr/>
          <a:lstStyle/>
          <a:p>
            <a:pPr algn="l"/>
            <a:r>
              <a:rPr lang="en-US"/>
              <a:t>Copyright, Overdose Lifeline. Inc.</a:t>
            </a:r>
            <a:endParaRPr lang="en-US" dirty="0"/>
          </a:p>
        </p:txBody>
      </p:sp>
      <p:pic>
        <p:nvPicPr>
          <p:cNvPr id="5" name="Picture 4">
            <a:extLst>
              <a:ext uri="{FF2B5EF4-FFF2-40B4-BE49-F238E27FC236}">
                <a16:creationId xmlns:a16="http://schemas.microsoft.com/office/drawing/2014/main" id="{B27B8076-1C3C-4FB6-AE38-015C35B168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0079" y="1591533"/>
            <a:ext cx="4530436" cy="4530436"/>
          </a:xfrm>
          <a:prstGeom prst="rect">
            <a:avLst/>
          </a:prstGeom>
          <a:effectLst>
            <a:outerShdw blurRad="50800" dist="38100" dir="5400000" algn="t" rotWithShape="0">
              <a:prstClr val="black">
                <a:alpha val="40000"/>
              </a:prstClr>
            </a:outerShdw>
          </a:effectLst>
        </p:spPr>
      </p:pic>
      <p:sp>
        <p:nvSpPr>
          <p:cNvPr id="6" name="Content Placeholder 2">
            <a:extLst>
              <a:ext uri="{FF2B5EF4-FFF2-40B4-BE49-F238E27FC236}">
                <a16:creationId xmlns:a16="http://schemas.microsoft.com/office/drawing/2014/main" id="{3D6CC5C8-30B6-4A96-93F7-0B832DD9A6BA}"/>
              </a:ext>
            </a:extLst>
          </p:cNvPr>
          <p:cNvSpPr txBox="1">
            <a:spLocks/>
          </p:cNvSpPr>
          <p:nvPr/>
        </p:nvSpPr>
        <p:spPr>
          <a:xfrm>
            <a:off x="1058829" y="3874217"/>
            <a:ext cx="7133038" cy="1014724"/>
          </a:xfrm>
          <a:prstGeom prst="rect">
            <a:avLst/>
          </a:prstGeom>
          <a:solidFill>
            <a:schemeClr val="bg1"/>
          </a:solidFill>
          <a:ln w="76200">
            <a:solidFill>
              <a:srgbClr val="0573C1"/>
            </a:solidFill>
          </a:ln>
          <a:effectLst>
            <a:outerShdw blurRad="50800" dist="38100" dir="5400000" algn="t"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lumMod val="75000"/>
                    <a:lumOff val="25000"/>
                  </a:schemeClr>
                </a:solidFill>
              </a:rPr>
              <a:t>Risk for addiction, other health problems and suicide all go up with each adverse event. </a:t>
            </a:r>
          </a:p>
        </p:txBody>
      </p:sp>
      <p:sp>
        <p:nvSpPr>
          <p:cNvPr id="7" name="Rectangle 6">
            <a:extLst>
              <a:ext uri="{FF2B5EF4-FFF2-40B4-BE49-F238E27FC236}">
                <a16:creationId xmlns:a16="http://schemas.microsoft.com/office/drawing/2014/main" id="{BCB7B694-55E3-4A5B-AF2B-FF7F47B1E10D}"/>
              </a:ext>
            </a:extLst>
          </p:cNvPr>
          <p:cNvSpPr/>
          <p:nvPr/>
        </p:nvSpPr>
        <p:spPr>
          <a:xfrm>
            <a:off x="9032331" y="6415800"/>
            <a:ext cx="2321469" cy="246221"/>
          </a:xfrm>
          <a:prstGeom prst="rect">
            <a:avLst/>
          </a:prstGeom>
        </p:spPr>
        <p:txBody>
          <a:bodyPr wrap="none">
            <a:spAutoFit/>
          </a:bodyPr>
          <a:lstStyle/>
          <a:p>
            <a:r>
              <a:rPr lang="en-US" sz="1000" i="1" dirty="0"/>
              <a:t>Source: Centers for Disease Control (CDC)</a:t>
            </a:r>
            <a:endParaRPr lang="en-US" sz="1000" dirty="0"/>
          </a:p>
        </p:txBody>
      </p:sp>
    </p:spTree>
    <p:extLst>
      <p:ext uri="{BB962C8B-B14F-4D97-AF65-F5344CB8AC3E}">
        <p14:creationId xmlns:p14="http://schemas.microsoft.com/office/powerpoint/2010/main" val="263049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8443-C26B-4432-B7FB-C26706B14E21}"/>
              </a:ext>
            </a:extLst>
          </p:cNvPr>
          <p:cNvSpPr>
            <a:spLocks noGrp="1"/>
          </p:cNvSpPr>
          <p:nvPr>
            <p:ph type="title"/>
          </p:nvPr>
        </p:nvSpPr>
        <p:spPr>
          <a:xfrm>
            <a:off x="676285" y="429934"/>
            <a:ext cx="10515600" cy="720870"/>
          </a:xfrm>
        </p:spPr>
        <p:txBody>
          <a:bodyPr>
            <a:normAutofit/>
          </a:bodyPr>
          <a:lstStyle/>
          <a:p>
            <a:r>
              <a:rPr lang="en-US" dirty="0">
                <a:solidFill>
                  <a:srgbClr val="232F3F"/>
                </a:solidFill>
              </a:rPr>
              <a:t>Experience Four or More Traumatic Events</a:t>
            </a:r>
          </a:p>
        </p:txBody>
      </p:sp>
      <p:sp>
        <p:nvSpPr>
          <p:cNvPr id="9" name="Date Placeholder 8">
            <a:extLst>
              <a:ext uri="{FF2B5EF4-FFF2-40B4-BE49-F238E27FC236}">
                <a16:creationId xmlns:a16="http://schemas.microsoft.com/office/drawing/2014/main" id="{56845547-374A-C4AA-54E6-B837D42849EB}"/>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497FA-1BAB-428E-A22B-82AD04890A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0782" y="1327403"/>
            <a:ext cx="4530436" cy="4530436"/>
          </a:xfrm>
          <a:prstGeom prst="rect">
            <a:avLst/>
          </a:prstGeom>
          <a:effectLst>
            <a:outerShdw blurRad="50800" dist="38100" dir="5400000" algn="t" rotWithShape="0">
              <a:prstClr val="black">
                <a:alpha val="40000"/>
              </a:prstClr>
            </a:outerShdw>
          </a:effectLst>
        </p:spPr>
      </p:pic>
      <p:sp>
        <p:nvSpPr>
          <p:cNvPr id="5" name="Oval 4">
            <a:extLst>
              <a:ext uri="{FF2B5EF4-FFF2-40B4-BE49-F238E27FC236}">
                <a16:creationId xmlns:a16="http://schemas.microsoft.com/office/drawing/2014/main" id="{0F0A41CA-D5C2-4B9B-95EB-B24E3434EDAD}"/>
              </a:ext>
            </a:extLst>
          </p:cNvPr>
          <p:cNvSpPr/>
          <p:nvPr/>
        </p:nvSpPr>
        <p:spPr>
          <a:xfrm>
            <a:off x="8194707" y="1308138"/>
            <a:ext cx="1693333" cy="1591734"/>
          </a:xfrm>
          <a:prstGeom prst="ellipse">
            <a:avLst/>
          </a:prstGeom>
          <a:solidFill>
            <a:srgbClr val="0573C1"/>
          </a:solidFill>
          <a:ln w="76200">
            <a:solidFill>
              <a:srgbClr val="4495D1">
                <a:alpha val="93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F5F5"/>
                </a:solidFill>
                <a:effectLst/>
                <a:uLnTx/>
                <a:uFillTx/>
                <a:latin typeface="Calibri" panose="020F0502020204030204"/>
                <a:ea typeface="+mn-ea"/>
                <a:cs typeface="+mn-cs"/>
              </a:rPr>
              <a:t>Trauma #4</a:t>
            </a:r>
          </a:p>
        </p:txBody>
      </p:sp>
      <p:sp>
        <p:nvSpPr>
          <p:cNvPr id="6" name="Oval 5">
            <a:extLst>
              <a:ext uri="{FF2B5EF4-FFF2-40B4-BE49-F238E27FC236}">
                <a16:creationId xmlns:a16="http://schemas.microsoft.com/office/drawing/2014/main" id="{6A14C133-641E-486E-A2AF-43E69EBE9D28}"/>
              </a:ext>
            </a:extLst>
          </p:cNvPr>
          <p:cNvSpPr/>
          <p:nvPr/>
        </p:nvSpPr>
        <p:spPr>
          <a:xfrm>
            <a:off x="2301907" y="4205820"/>
            <a:ext cx="1693333" cy="1591734"/>
          </a:xfrm>
          <a:prstGeom prst="ellipse">
            <a:avLst/>
          </a:prstGeom>
          <a:solidFill>
            <a:srgbClr val="0573C1"/>
          </a:solidFill>
          <a:ln w="76200">
            <a:solidFill>
              <a:srgbClr val="068FEC">
                <a:alpha val="93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F5F5"/>
                </a:solidFill>
                <a:effectLst/>
                <a:uLnTx/>
                <a:uFillTx/>
                <a:latin typeface="Calibri" panose="020F0502020204030204"/>
                <a:ea typeface="+mn-ea"/>
                <a:cs typeface="+mn-cs"/>
              </a:rPr>
              <a:t>Trauma #3</a:t>
            </a:r>
          </a:p>
        </p:txBody>
      </p:sp>
      <p:sp>
        <p:nvSpPr>
          <p:cNvPr id="7" name="Oval 6">
            <a:extLst>
              <a:ext uri="{FF2B5EF4-FFF2-40B4-BE49-F238E27FC236}">
                <a16:creationId xmlns:a16="http://schemas.microsoft.com/office/drawing/2014/main" id="{F5B70254-3DB4-4766-90E0-2E2299EF7BE8}"/>
              </a:ext>
            </a:extLst>
          </p:cNvPr>
          <p:cNvSpPr/>
          <p:nvPr/>
        </p:nvSpPr>
        <p:spPr>
          <a:xfrm>
            <a:off x="8194708" y="4205820"/>
            <a:ext cx="1693333" cy="1591734"/>
          </a:xfrm>
          <a:prstGeom prst="ellipse">
            <a:avLst/>
          </a:prstGeom>
          <a:solidFill>
            <a:srgbClr val="0573C1"/>
          </a:solidFill>
          <a:ln w="76200">
            <a:solidFill>
              <a:srgbClr val="4495D1">
                <a:alpha val="93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F5F5"/>
                </a:solidFill>
                <a:effectLst/>
                <a:uLnTx/>
                <a:uFillTx/>
                <a:latin typeface="Calibri" panose="020F0502020204030204"/>
                <a:ea typeface="+mn-ea"/>
                <a:cs typeface="+mn-cs"/>
              </a:rPr>
              <a:t>Trauma #2</a:t>
            </a:r>
          </a:p>
        </p:txBody>
      </p:sp>
      <p:sp>
        <p:nvSpPr>
          <p:cNvPr id="8" name="Oval 7">
            <a:extLst>
              <a:ext uri="{FF2B5EF4-FFF2-40B4-BE49-F238E27FC236}">
                <a16:creationId xmlns:a16="http://schemas.microsoft.com/office/drawing/2014/main" id="{856EC52E-07DB-461A-94C5-A1BB381120D6}"/>
              </a:ext>
            </a:extLst>
          </p:cNvPr>
          <p:cNvSpPr/>
          <p:nvPr/>
        </p:nvSpPr>
        <p:spPr>
          <a:xfrm>
            <a:off x="2137449" y="1308138"/>
            <a:ext cx="1693333" cy="1591734"/>
          </a:xfrm>
          <a:prstGeom prst="ellipse">
            <a:avLst/>
          </a:prstGeom>
          <a:solidFill>
            <a:srgbClr val="0573C1"/>
          </a:solidFill>
          <a:ln w="76200">
            <a:solidFill>
              <a:srgbClr val="4495D1">
                <a:alpha val="93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F5F5"/>
                </a:solidFill>
                <a:effectLst/>
                <a:uLnTx/>
                <a:uFillTx/>
                <a:latin typeface="Calibri" panose="020F0502020204030204"/>
                <a:ea typeface="+mn-ea"/>
                <a:cs typeface="+mn-cs"/>
              </a:rPr>
              <a:t>Trauma #1</a:t>
            </a:r>
          </a:p>
        </p:txBody>
      </p:sp>
      <p:sp>
        <p:nvSpPr>
          <p:cNvPr id="11" name="Content Placeholder 2">
            <a:extLst>
              <a:ext uri="{FF2B5EF4-FFF2-40B4-BE49-F238E27FC236}">
                <a16:creationId xmlns:a16="http://schemas.microsoft.com/office/drawing/2014/main" id="{E4604600-59F8-42D3-BEF3-A28B4836C3E8}"/>
              </a:ext>
            </a:extLst>
          </p:cNvPr>
          <p:cNvSpPr txBox="1">
            <a:spLocks/>
          </p:cNvSpPr>
          <p:nvPr/>
        </p:nvSpPr>
        <p:spPr>
          <a:xfrm>
            <a:off x="1342351" y="3164436"/>
            <a:ext cx="3283527" cy="887415"/>
          </a:xfrm>
          <a:prstGeom prst="rect">
            <a:avLst/>
          </a:prstGeom>
          <a:solidFill>
            <a:schemeClr val="bg1"/>
          </a:solidFill>
          <a:ln w="76200">
            <a:solidFill>
              <a:srgbClr val="232F3F"/>
            </a:solidFill>
          </a:ln>
          <a:effectLst>
            <a:outerShdw blurRad="50800" dist="38100" dir="5400000" algn="t"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40-50% Increased Risk of Depression Disorders</a:t>
            </a:r>
          </a:p>
        </p:txBody>
      </p:sp>
      <p:sp>
        <p:nvSpPr>
          <p:cNvPr id="12" name="Content Placeholder 2">
            <a:extLst>
              <a:ext uri="{FF2B5EF4-FFF2-40B4-BE49-F238E27FC236}">
                <a16:creationId xmlns:a16="http://schemas.microsoft.com/office/drawing/2014/main" id="{8A4E3535-6E37-4162-9037-56C34449D264}"/>
              </a:ext>
            </a:extLst>
          </p:cNvPr>
          <p:cNvSpPr txBox="1">
            <a:spLocks/>
          </p:cNvSpPr>
          <p:nvPr/>
        </p:nvSpPr>
        <p:spPr>
          <a:xfrm>
            <a:off x="7564070" y="3164436"/>
            <a:ext cx="3283527" cy="887415"/>
          </a:xfrm>
          <a:prstGeom prst="rect">
            <a:avLst/>
          </a:prstGeom>
          <a:solidFill>
            <a:schemeClr val="bg1"/>
          </a:solidFill>
          <a:ln w="76200">
            <a:solidFill>
              <a:srgbClr val="232F3F"/>
            </a:solidFill>
          </a:ln>
          <a:effectLst>
            <a:outerShdw blurRad="50800" dist="38100" dir="5400000" algn="t" rotWithShape="0">
              <a:prstClr val="black">
                <a:alpha val="40000"/>
              </a:prstClr>
            </a:outerShdw>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46X’s More Likely </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IV Drug User</a:t>
            </a:r>
          </a:p>
        </p:txBody>
      </p:sp>
      <p:sp>
        <p:nvSpPr>
          <p:cNvPr id="13" name="Content Placeholder 2">
            <a:extLst>
              <a:ext uri="{FF2B5EF4-FFF2-40B4-BE49-F238E27FC236}">
                <a16:creationId xmlns:a16="http://schemas.microsoft.com/office/drawing/2014/main" id="{B5F19FB2-2758-451C-AD5C-787225E9963A}"/>
              </a:ext>
            </a:extLst>
          </p:cNvPr>
          <p:cNvSpPr txBox="1">
            <a:spLocks/>
          </p:cNvSpPr>
          <p:nvPr/>
        </p:nvSpPr>
        <p:spPr>
          <a:xfrm>
            <a:off x="4453210" y="4795572"/>
            <a:ext cx="3283527" cy="1216236"/>
          </a:xfrm>
          <a:prstGeom prst="rect">
            <a:avLst/>
          </a:prstGeom>
          <a:solidFill>
            <a:schemeClr val="bg1"/>
          </a:solidFill>
          <a:ln w="76200">
            <a:solidFill>
              <a:srgbClr val="232F3F"/>
            </a:solidFill>
          </a:ln>
          <a:effectLst>
            <a:outerShdw blurRad="50800" dist="38100" dir="5400000" algn="t"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5X’s More Likely</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Develop Alcohol Use Disorder</a:t>
            </a:r>
          </a:p>
        </p:txBody>
      </p:sp>
      <p:sp>
        <p:nvSpPr>
          <p:cNvPr id="14" name="Rectangle 13">
            <a:extLst>
              <a:ext uri="{FF2B5EF4-FFF2-40B4-BE49-F238E27FC236}">
                <a16:creationId xmlns:a16="http://schemas.microsoft.com/office/drawing/2014/main" id="{2D0223F0-3BD2-4B12-9239-A9555C950543}"/>
              </a:ext>
            </a:extLst>
          </p:cNvPr>
          <p:cNvSpPr/>
          <p:nvPr/>
        </p:nvSpPr>
        <p:spPr>
          <a:xfrm>
            <a:off x="8759205" y="6400412"/>
            <a:ext cx="273722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Source: Centers for Disease Control (CDC)</a:t>
            </a:r>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3678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grayscl/>
            <a:extLst>
              <a:ext uri="{28A0092B-C50C-407E-A947-70E740481C1C}">
                <a14:useLocalDpi xmlns:a14="http://schemas.microsoft.com/office/drawing/2010/main" val="0"/>
              </a:ext>
            </a:extLst>
          </a:blip>
          <a:srcRect t="6877" b="10012"/>
          <a:stretch/>
        </p:blipFill>
        <p:spPr>
          <a:xfrm>
            <a:off x="381000" y="329067"/>
            <a:ext cx="11430000" cy="6083990"/>
          </a:xfrm>
          <a:prstGeom prst="rect">
            <a:avLst/>
          </a:prstGeom>
        </p:spPr>
      </p:pic>
      <p:sp>
        <p:nvSpPr>
          <p:cNvPr id="7" name="Footer Placeholder 3">
            <a:extLst>
              <a:ext uri="{FF2B5EF4-FFF2-40B4-BE49-F238E27FC236}">
                <a16:creationId xmlns:a16="http://schemas.microsoft.com/office/drawing/2014/main" id="{FF8A473C-329A-437E-8325-453D78153C31}"/>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Copyright, Overdose Lifeline. Inc.</a:t>
            </a:r>
          </a:p>
        </p:txBody>
      </p:sp>
      <p:pic>
        <p:nvPicPr>
          <p:cNvPr id="8" name="Picture 7" descr="A picture containing room, drawing&#10;&#10;Description automatically generated">
            <a:extLst>
              <a:ext uri="{FF2B5EF4-FFF2-40B4-BE49-F238E27FC236}">
                <a16:creationId xmlns:a16="http://schemas.microsoft.com/office/drawing/2014/main" id="{7A73F00A-4B94-42F4-B449-27F1E45ED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30" y="444943"/>
            <a:ext cx="779183" cy="773989"/>
          </a:xfrm>
          <a:prstGeom prst="rect">
            <a:avLst/>
          </a:prstGeom>
        </p:spPr>
      </p:pic>
      <p:sp>
        <p:nvSpPr>
          <p:cNvPr id="10" name="Title 3">
            <a:extLst>
              <a:ext uri="{FF2B5EF4-FFF2-40B4-BE49-F238E27FC236}">
                <a16:creationId xmlns:a16="http://schemas.microsoft.com/office/drawing/2014/main" id="{988ADA73-7818-46A3-8E83-0FE5883798D6}"/>
              </a:ext>
            </a:extLst>
          </p:cNvPr>
          <p:cNvSpPr txBox="1">
            <a:spLocks/>
          </p:cNvSpPr>
          <p:nvPr/>
        </p:nvSpPr>
        <p:spPr>
          <a:xfrm>
            <a:off x="0" y="4046482"/>
            <a:ext cx="6096000" cy="1683757"/>
          </a:xfrm>
          <a:prstGeom prst="rect">
            <a:avLst/>
          </a:prstGeom>
          <a:solidFill>
            <a:srgbClr val="4495D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chemeClr val="bg1"/>
                </a:solidFill>
              </a:rPr>
              <a:t> </a:t>
            </a:r>
            <a:r>
              <a:rPr lang="en-US" dirty="0">
                <a:solidFill>
                  <a:srgbClr val="232F3F"/>
                </a:solidFill>
              </a:rPr>
              <a:t>section 03</a:t>
            </a:r>
            <a:br>
              <a:rPr lang="en-US" dirty="0">
                <a:solidFill>
                  <a:schemeClr val="bg1"/>
                </a:solidFill>
              </a:rPr>
            </a:br>
            <a:r>
              <a:rPr lang="en-US" dirty="0">
                <a:solidFill>
                  <a:schemeClr val="bg1"/>
                </a:solidFill>
              </a:rPr>
              <a:t> </a:t>
            </a:r>
            <a:r>
              <a:rPr lang="en-US" sz="3600" dirty="0">
                <a:solidFill>
                  <a:schemeClr val="bg2"/>
                </a:solidFill>
                <a:latin typeface="+mn-lt"/>
              </a:rPr>
              <a:t>Effects on the Brain</a:t>
            </a:r>
            <a:endParaRPr lang="en-US" dirty="0">
              <a:solidFill>
                <a:schemeClr val="bg1"/>
              </a:solidFill>
            </a:endParaRPr>
          </a:p>
        </p:txBody>
      </p:sp>
    </p:spTree>
    <p:extLst>
      <p:ext uri="{BB962C8B-B14F-4D97-AF65-F5344CB8AC3E}">
        <p14:creationId xmlns:p14="http://schemas.microsoft.com/office/powerpoint/2010/main" val="1882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6" name="Rectangle 15">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estion mark on green pastel background">
            <a:extLst>
              <a:ext uri="{FF2B5EF4-FFF2-40B4-BE49-F238E27FC236}">
                <a16:creationId xmlns:a16="http://schemas.microsoft.com/office/drawing/2014/main" id="{43D0D9FE-A31D-FCE8-47D2-023E94864D7F}"/>
              </a:ext>
            </a:extLst>
          </p:cNvPr>
          <p:cNvPicPr>
            <a:picLocks noChangeAspect="1"/>
          </p:cNvPicPr>
          <p:nvPr/>
        </p:nvPicPr>
        <p:blipFill rotWithShape="1">
          <a:blip r:embed="rId2"/>
          <a:srcRect l="5189"/>
          <a:stretch/>
        </p:blipFill>
        <p:spPr>
          <a:xfrm>
            <a:off x="634275" y="699737"/>
            <a:ext cx="6900380" cy="5458526"/>
          </a:xfrm>
          <a:prstGeom prst="rect">
            <a:avLst/>
          </a:prstGeom>
        </p:spPr>
      </p:pic>
      <p:sp>
        <p:nvSpPr>
          <p:cNvPr id="18"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9969A085-4D66-F90B-D8B9-8605D8FE9CA6}"/>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400" cap="all"/>
              <a:t>Question????</a:t>
            </a:r>
          </a:p>
        </p:txBody>
      </p:sp>
      <p:sp>
        <p:nvSpPr>
          <p:cNvPr id="3" name="Content Placeholder 2">
            <a:extLst>
              <a:ext uri="{FF2B5EF4-FFF2-40B4-BE49-F238E27FC236}">
                <a16:creationId xmlns:a16="http://schemas.microsoft.com/office/drawing/2014/main" id="{0E93B400-4A61-4853-BC12-B82CF31AD2DC}"/>
              </a:ext>
            </a:extLst>
          </p:cNvPr>
          <p:cNvSpPr>
            <a:spLocks noGrp="1"/>
          </p:cNvSpPr>
          <p:nvPr>
            <p:ph idx="1"/>
          </p:nvPr>
        </p:nvSpPr>
        <p:spPr>
          <a:xfrm>
            <a:off x="8569666" y="4458645"/>
            <a:ext cx="3176246" cy="1656413"/>
          </a:xfrm>
        </p:spPr>
        <p:txBody>
          <a:bodyPr vert="horz" lIns="91440" tIns="45720" rIns="91440" bIns="45720" rtlCol="0">
            <a:normAutofit/>
          </a:bodyPr>
          <a:lstStyle/>
          <a:p>
            <a:pPr marL="0" indent="0">
              <a:lnSpc>
                <a:spcPct val="112000"/>
              </a:lnSpc>
              <a:spcBef>
                <a:spcPts val="0"/>
              </a:spcBef>
              <a:spcAft>
                <a:spcPts val="600"/>
              </a:spcAft>
              <a:buNone/>
            </a:pPr>
            <a:r>
              <a:rPr lang="en-US">
                <a:solidFill>
                  <a:srgbClr val="EFEDE3"/>
                </a:solidFill>
              </a:rPr>
              <a:t>Why do you think kids are doing drugs?</a:t>
            </a:r>
          </a:p>
        </p:txBody>
      </p:sp>
      <p:sp>
        <p:nvSpPr>
          <p:cNvPr id="4" name="Date Placeholder 3">
            <a:extLst>
              <a:ext uri="{FF2B5EF4-FFF2-40B4-BE49-F238E27FC236}">
                <a16:creationId xmlns:a16="http://schemas.microsoft.com/office/drawing/2014/main" id="{FA184C6D-6B2B-37F5-CECE-2157FFBC28BD}"/>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defTabSz="914400">
              <a:spcAft>
                <a:spcPts val="600"/>
              </a:spcAft>
            </a:pPr>
            <a:r>
              <a:rPr lang="en-US"/>
              <a:t>OverdoseLifeline.org</a:t>
            </a:r>
          </a:p>
        </p:txBody>
      </p:sp>
      <p:sp>
        <p:nvSpPr>
          <p:cNvPr id="5" name="Footer Placeholder 4">
            <a:extLst>
              <a:ext uri="{FF2B5EF4-FFF2-40B4-BE49-F238E27FC236}">
                <a16:creationId xmlns:a16="http://schemas.microsoft.com/office/drawing/2014/main" id="{793BA79D-BA67-F7B8-F12B-6E4F357F70E2}"/>
              </a:ext>
            </a:extLst>
          </p:cNvPr>
          <p:cNvSpPr>
            <a:spLocks noGrp="1"/>
          </p:cNvSpPr>
          <p:nvPr>
            <p:ph type="ftr" sz="quarter" idx="11"/>
          </p:nvPr>
        </p:nvSpPr>
        <p:spPr>
          <a:xfrm>
            <a:off x="2584054" y="6453386"/>
            <a:ext cx="7023377" cy="404614"/>
          </a:xfrm>
        </p:spPr>
        <p:txBody>
          <a:bodyPr vert="horz" lIns="91440" tIns="45720" rIns="91440" bIns="45720" rtlCol="0" anchor="ctr">
            <a:normAutofit/>
          </a:bodyPr>
          <a:lstStyle/>
          <a:p>
            <a:pPr algn="ctr" defTabSz="914400">
              <a:spcAft>
                <a:spcPts val="600"/>
              </a:spcAft>
            </a:pPr>
            <a:r>
              <a:rPr lang="en-US" kern="1200" baseline="0">
                <a:solidFill>
                  <a:schemeClr val="tx2"/>
                </a:solidFill>
                <a:latin typeface="+mn-lt"/>
                <a:ea typeface="+mn-ea"/>
                <a:cs typeface="+mn-cs"/>
              </a:rPr>
              <a:t>Copyright Overdose Lifeline, Inc.</a:t>
            </a:r>
          </a:p>
        </p:txBody>
      </p:sp>
    </p:spTree>
    <p:extLst>
      <p:ext uri="{BB962C8B-B14F-4D97-AF65-F5344CB8AC3E}">
        <p14:creationId xmlns:p14="http://schemas.microsoft.com/office/powerpoint/2010/main" val="30479707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67C0-985F-F4CC-D472-B32883A4D066}"/>
              </a:ext>
            </a:extLst>
          </p:cNvPr>
          <p:cNvSpPr>
            <a:spLocks noGrp="1"/>
          </p:cNvSpPr>
          <p:nvPr>
            <p:ph type="title"/>
          </p:nvPr>
        </p:nvSpPr>
        <p:spPr/>
        <p:txBody>
          <a:bodyPr/>
          <a:lstStyle/>
          <a:p>
            <a:r>
              <a:rPr lang="en-US" dirty="0"/>
              <a:t>Video Overview</a:t>
            </a:r>
          </a:p>
        </p:txBody>
      </p:sp>
      <p:sp>
        <p:nvSpPr>
          <p:cNvPr id="3" name="Content Placeholder 2">
            <a:extLst>
              <a:ext uri="{FF2B5EF4-FFF2-40B4-BE49-F238E27FC236}">
                <a16:creationId xmlns:a16="http://schemas.microsoft.com/office/drawing/2014/main" id="{C4189DFE-22EE-5B94-FBAE-8F12BA19AD27}"/>
              </a:ext>
            </a:extLst>
          </p:cNvPr>
          <p:cNvSpPr>
            <a:spLocks noGrp="1"/>
          </p:cNvSpPr>
          <p:nvPr>
            <p:ph idx="1"/>
          </p:nvPr>
        </p:nvSpPr>
        <p:spPr/>
        <p:txBody>
          <a:bodyPr/>
          <a:lstStyle/>
          <a:p>
            <a:r>
              <a:rPr lang="en-US" dirty="0">
                <a:hlinkClick r:id="rId3"/>
              </a:rPr>
              <a:t>https://www.youtube.com/watch?v=PhnPS1hKf_8</a:t>
            </a:r>
            <a:endParaRPr lang="en-US" dirty="0"/>
          </a:p>
          <a:p>
            <a:endParaRPr lang="en-US" dirty="0"/>
          </a:p>
        </p:txBody>
      </p:sp>
      <p:sp>
        <p:nvSpPr>
          <p:cNvPr id="4" name="Footer Placeholder 3">
            <a:extLst>
              <a:ext uri="{FF2B5EF4-FFF2-40B4-BE49-F238E27FC236}">
                <a16:creationId xmlns:a16="http://schemas.microsoft.com/office/drawing/2014/main" id="{9B65A767-94B0-2724-1126-73916D0467FD}"/>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spTree>
    <p:extLst>
      <p:ext uri="{BB962C8B-B14F-4D97-AF65-F5344CB8AC3E}">
        <p14:creationId xmlns:p14="http://schemas.microsoft.com/office/powerpoint/2010/main" val="3041017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9E4615-3EAB-4E7A-BF63-08DF3CD12476}"/>
              </a:ext>
            </a:extLst>
          </p:cNvPr>
          <p:cNvSpPr>
            <a:spLocks noGrp="1"/>
          </p:cNvSpPr>
          <p:nvPr>
            <p:ph idx="1"/>
          </p:nvPr>
        </p:nvSpPr>
        <p:spPr>
          <a:xfrm>
            <a:off x="4056193" y="2545435"/>
            <a:ext cx="7557153" cy="1626597"/>
          </a:xfrm>
        </p:spPr>
        <p:txBody>
          <a:bodyPr>
            <a:noAutofit/>
          </a:bodyPr>
          <a:lstStyle/>
          <a:p>
            <a:pPr marL="0" indent="0">
              <a:buNone/>
            </a:pPr>
            <a:r>
              <a:rPr lang="en-US" sz="3600" dirty="0"/>
              <a:t>There are differences between </a:t>
            </a:r>
            <a:r>
              <a:rPr lang="en-US" sz="3600" b="1" dirty="0">
                <a:solidFill>
                  <a:srgbClr val="4495D1"/>
                </a:solidFill>
              </a:rPr>
              <a:t>those who use substances </a:t>
            </a:r>
            <a:r>
              <a:rPr lang="en-US" sz="3600" dirty="0"/>
              <a:t>and those with </a:t>
            </a:r>
            <a:r>
              <a:rPr lang="en-US" sz="3600" u="sng" dirty="0"/>
              <a:t>Substance Use Disorder</a:t>
            </a:r>
            <a:r>
              <a:rPr lang="en-US" sz="3600" dirty="0"/>
              <a:t>.</a:t>
            </a:r>
          </a:p>
        </p:txBody>
      </p:sp>
      <p:sp>
        <p:nvSpPr>
          <p:cNvPr id="9" name="Date Placeholder 8">
            <a:extLst>
              <a:ext uri="{FF2B5EF4-FFF2-40B4-BE49-F238E27FC236}">
                <a16:creationId xmlns:a16="http://schemas.microsoft.com/office/drawing/2014/main" id="{CAFEAB16-7E9E-3459-5A05-E5F177755DA0}"/>
              </a:ext>
            </a:extLst>
          </p:cNvPr>
          <p:cNvSpPr>
            <a:spLocks noGrp="1"/>
          </p:cNvSpPr>
          <p:nvPr>
            <p:ph type="dt" sz="half" idx="10"/>
          </p:nvPr>
        </p:nvSpPr>
        <p:spPr>
          <a:xfrm>
            <a:off x="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overdoselifeline.org</a:t>
            </a:r>
          </a:p>
        </p:txBody>
      </p:sp>
      <p:sp>
        <p:nvSpPr>
          <p:cNvPr id="2" name="Footer Placeholder 1">
            <a:extLst>
              <a:ext uri="{FF2B5EF4-FFF2-40B4-BE49-F238E27FC236}">
                <a16:creationId xmlns:a16="http://schemas.microsoft.com/office/drawing/2014/main" id="{AA7686DD-8824-46AA-923C-F0710646B7E6}"/>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Copyright Overdose Lifeline, Inc.</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942C1CA-1D44-43B2-B37B-18F7C6F8C4F2}"/>
              </a:ext>
            </a:extLst>
          </p:cNvPr>
          <p:cNvGrpSpPr/>
          <p:nvPr/>
        </p:nvGrpSpPr>
        <p:grpSpPr>
          <a:xfrm>
            <a:off x="228600" y="1486677"/>
            <a:ext cx="3554621" cy="3433454"/>
            <a:chOff x="782047" y="652371"/>
            <a:chExt cx="2527461" cy="2360630"/>
          </a:xfrm>
        </p:grpSpPr>
        <p:sp>
          <p:nvSpPr>
            <p:cNvPr id="3" name="Oval 2">
              <a:extLst>
                <a:ext uri="{FF2B5EF4-FFF2-40B4-BE49-F238E27FC236}">
                  <a16:creationId xmlns:a16="http://schemas.microsoft.com/office/drawing/2014/main" id="{FF67091D-5072-4D56-BA44-B2990AAED14A}"/>
                </a:ext>
              </a:extLst>
            </p:cNvPr>
            <p:cNvSpPr/>
            <p:nvPr/>
          </p:nvSpPr>
          <p:spPr>
            <a:xfrm>
              <a:off x="782047" y="652371"/>
              <a:ext cx="2527461" cy="2360630"/>
            </a:xfrm>
            <a:prstGeom prst="ellipse">
              <a:avLst/>
            </a:prstGeom>
            <a:solidFill>
              <a:srgbClr val="44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coral&#10;&#10;Description automatically generated">
              <a:extLst>
                <a:ext uri="{FF2B5EF4-FFF2-40B4-BE49-F238E27FC236}">
                  <a16:creationId xmlns:a16="http://schemas.microsoft.com/office/drawing/2014/main" id="{9EF00322-A2B2-46E0-8F8B-25234749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73" y="785316"/>
              <a:ext cx="2040808" cy="1979884"/>
            </a:xfrm>
            <a:prstGeom prst="rect">
              <a:avLst/>
            </a:prstGeom>
          </p:spPr>
        </p:pic>
      </p:grpSp>
      <p:sp>
        <p:nvSpPr>
          <p:cNvPr id="5" name="TextBox 4">
            <a:extLst>
              <a:ext uri="{FF2B5EF4-FFF2-40B4-BE49-F238E27FC236}">
                <a16:creationId xmlns:a16="http://schemas.microsoft.com/office/drawing/2014/main" id="{C9C75943-6459-4BD0-9DDB-B562820776BD}"/>
              </a:ext>
            </a:extLst>
          </p:cNvPr>
          <p:cNvSpPr txBox="1"/>
          <p:nvPr/>
        </p:nvSpPr>
        <p:spPr>
          <a:xfrm>
            <a:off x="8263167" y="6277302"/>
            <a:ext cx="252746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Source: National Institute of Drug Abuse</a:t>
            </a:r>
            <a:endParaRPr kumimoji="0" lang="en-US" sz="11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38278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C2D26C3-E6E1-4A74-BDC3-D65F65800B71}"/>
              </a:ext>
            </a:extLst>
          </p:cNvPr>
          <p:cNvGrpSpPr/>
          <p:nvPr/>
        </p:nvGrpSpPr>
        <p:grpSpPr>
          <a:xfrm>
            <a:off x="228600" y="1486677"/>
            <a:ext cx="3554621" cy="3433454"/>
            <a:chOff x="762074" y="3533691"/>
            <a:chExt cx="2527461" cy="2360630"/>
          </a:xfrm>
        </p:grpSpPr>
        <p:sp>
          <p:nvSpPr>
            <p:cNvPr id="7" name="Oval 6">
              <a:extLst>
                <a:ext uri="{FF2B5EF4-FFF2-40B4-BE49-F238E27FC236}">
                  <a16:creationId xmlns:a16="http://schemas.microsoft.com/office/drawing/2014/main" id="{D6AC42EC-5E8E-4845-8B4F-79C65697CBD0}"/>
                </a:ext>
              </a:extLst>
            </p:cNvPr>
            <p:cNvSpPr/>
            <p:nvPr/>
          </p:nvSpPr>
          <p:spPr>
            <a:xfrm>
              <a:off x="762074" y="3533691"/>
              <a:ext cx="2527461" cy="2360630"/>
            </a:xfrm>
            <a:prstGeom prst="ellipse">
              <a:avLst/>
            </a:prstGeom>
            <a:solidFill>
              <a:srgbClr val="232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close up of a coral&#10;&#10;Description automatically generated">
              <a:extLst>
                <a:ext uri="{FF2B5EF4-FFF2-40B4-BE49-F238E27FC236}">
                  <a16:creationId xmlns:a16="http://schemas.microsoft.com/office/drawing/2014/main" id="{D53CBD90-2BA2-48E3-9003-69E0101A3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16" y="3644551"/>
              <a:ext cx="2135365" cy="2071618"/>
            </a:xfrm>
            <a:prstGeom prst="rect">
              <a:avLst/>
            </a:prstGeom>
          </p:spPr>
        </p:pic>
      </p:grpSp>
      <p:sp>
        <p:nvSpPr>
          <p:cNvPr id="8" name="Content Placeholder 3">
            <a:extLst>
              <a:ext uri="{FF2B5EF4-FFF2-40B4-BE49-F238E27FC236}">
                <a16:creationId xmlns:a16="http://schemas.microsoft.com/office/drawing/2014/main" id="{645CCC15-7035-473F-8C7B-BF0AB4DE0B6F}"/>
              </a:ext>
            </a:extLst>
          </p:cNvPr>
          <p:cNvSpPr txBox="1">
            <a:spLocks/>
          </p:cNvSpPr>
          <p:nvPr/>
        </p:nvSpPr>
        <p:spPr>
          <a:xfrm>
            <a:off x="4168926" y="2545434"/>
            <a:ext cx="7331685" cy="1626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Addiction suggests a </a:t>
            </a:r>
            <a:r>
              <a:rPr kumimoji="0" lang="en-US" sz="3600" b="1" i="0" u="none" strike="noStrike" kern="1200" cap="none" spc="0" normalizeH="0" baseline="0" noProof="0" dirty="0">
                <a:ln>
                  <a:noFill/>
                </a:ln>
                <a:solidFill>
                  <a:srgbClr val="4495D1"/>
                </a:solidFill>
                <a:effectLst/>
                <a:uLnTx/>
                <a:uFillTx/>
                <a:latin typeface="Calibri" panose="020F0502020204030204"/>
                <a:ea typeface="+mn-ea"/>
                <a:cs typeface="+mn-cs"/>
              </a:rPr>
              <a:t>more severe turning point </a:t>
            </a:r>
            <a:r>
              <a:rPr kumimoji="0" lang="en-US" sz="3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where </a:t>
            </a:r>
            <a:r>
              <a:rPr kumimoji="0" lang="en-US" sz="3600" b="0"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changes in the brain occur.</a:t>
            </a:r>
          </a:p>
        </p:txBody>
      </p:sp>
      <p:sp>
        <p:nvSpPr>
          <p:cNvPr id="9" name="Date Placeholder 8">
            <a:extLst>
              <a:ext uri="{FF2B5EF4-FFF2-40B4-BE49-F238E27FC236}">
                <a16:creationId xmlns:a16="http://schemas.microsoft.com/office/drawing/2014/main" id="{CAFEAB16-7E9E-3459-5A05-E5F177755DA0}"/>
              </a:ext>
            </a:extLst>
          </p:cNvPr>
          <p:cNvSpPr>
            <a:spLocks noGrp="1"/>
          </p:cNvSpPr>
          <p:nvPr>
            <p:ph type="dt" sz="half" idx="10"/>
          </p:nvPr>
        </p:nvSpPr>
        <p:spPr>
          <a:xfrm>
            <a:off x="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overdoselifeline.org</a:t>
            </a:r>
          </a:p>
        </p:txBody>
      </p:sp>
      <p:sp>
        <p:nvSpPr>
          <p:cNvPr id="2" name="Footer Placeholder 1">
            <a:extLst>
              <a:ext uri="{FF2B5EF4-FFF2-40B4-BE49-F238E27FC236}">
                <a16:creationId xmlns:a16="http://schemas.microsoft.com/office/drawing/2014/main" id="{AA7686DD-8824-46AA-923C-F0710646B7E6}"/>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Copyright Overdose Lifeline, Inc.</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C75943-6459-4BD0-9DDB-B562820776BD}"/>
              </a:ext>
            </a:extLst>
          </p:cNvPr>
          <p:cNvSpPr txBox="1"/>
          <p:nvPr/>
        </p:nvSpPr>
        <p:spPr>
          <a:xfrm>
            <a:off x="8263167" y="6277302"/>
            <a:ext cx="252746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Source: National Institute of Drug Abuse</a:t>
            </a:r>
            <a:endParaRPr kumimoji="0" lang="en-US" sz="11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4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r of shoes&#10;&#10;Description automatically generated">
            <a:extLst>
              <a:ext uri="{FF2B5EF4-FFF2-40B4-BE49-F238E27FC236}">
                <a16:creationId xmlns:a16="http://schemas.microsoft.com/office/drawing/2014/main" id="{F2405110-C319-4AE4-8B49-996CCEA3AA9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635" b="15352"/>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4BA5273F-2E54-412D-9239-563C03E9AA73}"/>
              </a:ext>
            </a:extLst>
          </p:cNvPr>
          <p:cNvSpPr>
            <a:spLocks noGrp="1"/>
          </p:cNvSpPr>
          <p:nvPr>
            <p:ph idx="1"/>
          </p:nvPr>
        </p:nvSpPr>
        <p:spPr>
          <a:xfrm>
            <a:off x="313152" y="2341606"/>
            <a:ext cx="11411210" cy="1087394"/>
          </a:xfrm>
          <a:solidFill>
            <a:srgbClr val="232F3F"/>
          </a:solidFill>
          <a:ln w="76200">
            <a:noFill/>
          </a:ln>
        </p:spPr>
        <p:txBody>
          <a:bodyPr lIns="182880" tIns="182880" rIns="182880" bIns="182880" anchor="ctr" anchorCtr="0">
            <a:normAutofit/>
          </a:bodyPr>
          <a:lstStyle/>
          <a:p>
            <a:pPr marL="0" indent="0" algn="ctr">
              <a:buNone/>
            </a:pPr>
            <a:r>
              <a:rPr lang="en-US" sz="3200" dirty="0">
                <a:solidFill>
                  <a:srgbClr val="EBEFE6"/>
                </a:solidFill>
              </a:rPr>
              <a:t>Addiction changes both the </a:t>
            </a:r>
            <a:r>
              <a:rPr lang="en-US" sz="3200" b="1" dirty="0">
                <a:solidFill>
                  <a:srgbClr val="4495D1"/>
                </a:solidFill>
              </a:rPr>
              <a:t>brain structure and function</a:t>
            </a:r>
            <a:r>
              <a:rPr lang="en-US" sz="3200" dirty="0">
                <a:solidFill>
                  <a:srgbClr val="4495D1"/>
                </a:solidFill>
              </a:rPr>
              <a:t>.</a:t>
            </a:r>
          </a:p>
        </p:txBody>
      </p:sp>
      <p:sp>
        <p:nvSpPr>
          <p:cNvPr id="4" name="Date Placeholder 3">
            <a:extLst>
              <a:ext uri="{FF2B5EF4-FFF2-40B4-BE49-F238E27FC236}">
                <a16:creationId xmlns:a16="http://schemas.microsoft.com/office/drawing/2014/main" id="{E71C491A-DB2A-E3CE-47F4-43CD085C022A}"/>
              </a:ext>
            </a:extLst>
          </p:cNvPr>
          <p:cNvSpPr>
            <a:spLocks noGrp="1"/>
          </p:cNvSpPr>
          <p:nvPr>
            <p:ph type="dt" sz="half" idx="10"/>
          </p:nvPr>
        </p:nvSpPr>
        <p:spPr>
          <a:xfrm>
            <a:off x="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overdoselifeline.org</a:t>
            </a:r>
          </a:p>
        </p:txBody>
      </p:sp>
      <p:sp>
        <p:nvSpPr>
          <p:cNvPr id="5" name="Footer Placeholder 4">
            <a:extLst>
              <a:ext uri="{FF2B5EF4-FFF2-40B4-BE49-F238E27FC236}">
                <a16:creationId xmlns:a16="http://schemas.microsoft.com/office/drawing/2014/main" id="{77009305-30D8-5EF4-1498-BF2EAA1ACAA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Copyright Overdose Lifeline, Inc.</a:t>
            </a:r>
          </a:p>
        </p:txBody>
      </p:sp>
      <p:sp>
        <p:nvSpPr>
          <p:cNvPr id="7" name="Content Placeholder 2">
            <a:extLst>
              <a:ext uri="{FF2B5EF4-FFF2-40B4-BE49-F238E27FC236}">
                <a16:creationId xmlns:a16="http://schemas.microsoft.com/office/drawing/2014/main" id="{7EAD6D41-B996-4E15-A7AB-7CA79D773E03}"/>
              </a:ext>
            </a:extLst>
          </p:cNvPr>
          <p:cNvSpPr txBox="1">
            <a:spLocks/>
          </p:cNvSpPr>
          <p:nvPr/>
        </p:nvSpPr>
        <p:spPr>
          <a:xfrm>
            <a:off x="313152" y="3869857"/>
            <a:ext cx="11411210" cy="1087394"/>
          </a:xfrm>
          <a:prstGeom prst="rect">
            <a:avLst/>
          </a:prstGeom>
          <a:solidFill>
            <a:srgbClr val="232F3F"/>
          </a:solidFill>
          <a:ln w="76200">
            <a:noFill/>
          </a:ln>
        </p:spPr>
        <p:txBody>
          <a:bodyPr vert="horz" lIns="182880" tIns="182880" rIns="182880" bIns="18288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EBEFE6"/>
                </a:solidFill>
                <a:effectLst/>
                <a:uLnTx/>
                <a:uFillTx/>
                <a:latin typeface="Calibri" panose="020F0502020204030204"/>
                <a:ea typeface="+mn-ea"/>
                <a:cs typeface="+mn-cs"/>
              </a:rPr>
              <a:t>What began as a choice, is </a:t>
            </a:r>
            <a:r>
              <a:rPr kumimoji="0" lang="en-US" sz="3200" b="1" i="0" u="none" strike="noStrike" kern="1200" cap="none" spc="0" normalizeH="0" baseline="0" noProof="0" dirty="0">
                <a:ln>
                  <a:noFill/>
                </a:ln>
                <a:solidFill>
                  <a:srgbClr val="4495D1"/>
                </a:solidFill>
                <a:effectLst/>
                <a:uLnTx/>
                <a:uFillTx/>
                <a:latin typeface="Calibri" panose="020F0502020204030204"/>
                <a:ea typeface="+mn-ea"/>
                <a:cs typeface="+mn-cs"/>
              </a:rPr>
              <a:t>hardwired as CRITICAL </a:t>
            </a:r>
            <a:r>
              <a:rPr kumimoji="0" lang="en-US" sz="3200" b="0" i="0" u="none" strike="noStrike" kern="1200" cap="none" spc="0" normalizeH="0" baseline="0" noProof="0" dirty="0">
                <a:ln>
                  <a:noFill/>
                </a:ln>
                <a:solidFill>
                  <a:srgbClr val="EBEFE6"/>
                </a:solidFill>
                <a:effectLst/>
                <a:uLnTx/>
                <a:uFillTx/>
                <a:latin typeface="Calibri" panose="020F0502020204030204"/>
                <a:ea typeface="+mn-ea"/>
                <a:cs typeface="+mn-cs"/>
              </a:rPr>
              <a:t>for our survival.</a:t>
            </a:r>
          </a:p>
        </p:txBody>
      </p:sp>
      <p:pic>
        <p:nvPicPr>
          <p:cNvPr id="8" name="Picture 7">
            <a:extLst>
              <a:ext uri="{FF2B5EF4-FFF2-40B4-BE49-F238E27FC236}">
                <a16:creationId xmlns:a16="http://schemas.microsoft.com/office/drawing/2014/main" id="{359BA28F-1AD6-49D4-AB1F-580CC07CC1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526207" y="6176963"/>
            <a:ext cx="591888" cy="587820"/>
          </a:xfrm>
          <a:prstGeom prst="rect">
            <a:avLst/>
          </a:prstGeom>
        </p:spPr>
      </p:pic>
      <p:sp>
        <p:nvSpPr>
          <p:cNvPr id="10" name="Footer Placeholder 1">
            <a:extLst>
              <a:ext uri="{FF2B5EF4-FFF2-40B4-BE49-F238E27FC236}">
                <a16:creationId xmlns:a16="http://schemas.microsoft.com/office/drawing/2014/main" id="{EE7F6E8D-6D2D-4747-9C4A-E5E9AA81C378}"/>
              </a:ext>
            </a:extLst>
          </p:cNvPr>
          <p:cNvSpPr txBox="1">
            <a:spLocks/>
          </p:cNvSpPr>
          <p:nvPr/>
        </p:nvSpPr>
        <p:spPr>
          <a:xfrm>
            <a:off x="4589745" y="6444899"/>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Copyright, Overdose Lifeline. Inc.</a:t>
            </a:r>
          </a:p>
        </p:txBody>
      </p:sp>
      <p:sp>
        <p:nvSpPr>
          <p:cNvPr id="11" name="Footer Placeholder 3">
            <a:extLst>
              <a:ext uri="{FF2B5EF4-FFF2-40B4-BE49-F238E27FC236}">
                <a16:creationId xmlns:a16="http://schemas.microsoft.com/office/drawing/2014/main" id="{5AE4E7EF-B747-44F9-9C35-3B254DD00D25}"/>
              </a:ext>
            </a:extLst>
          </p:cNvPr>
          <p:cNvSpPr txBox="1">
            <a:spLocks/>
          </p:cNvSpPr>
          <p:nvPr/>
        </p:nvSpPr>
        <p:spPr>
          <a:xfrm>
            <a:off x="685248" y="6423341"/>
            <a:ext cx="2270939" cy="408243"/>
          </a:xfrm>
          <a:prstGeom prst="rect">
            <a:avLst/>
          </a:prstGeom>
          <a:noFill/>
        </p:spPr>
        <p:txBody>
          <a:bodyPr vert="horz" lIns="91440" tIns="45720" rIns="91440" bIns="45720" rtlCol="0" anchor="ctr"/>
          <a:lstStyle>
            <a:defPPr>
              <a:defRPr lang="en-US"/>
            </a:defPPr>
            <a:lvl1pPr marL="0" algn="l"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OverdoseLifeline.org</a:t>
            </a:r>
          </a:p>
        </p:txBody>
      </p:sp>
      <p:sp>
        <p:nvSpPr>
          <p:cNvPr id="2" name="TextBox 1">
            <a:extLst>
              <a:ext uri="{FF2B5EF4-FFF2-40B4-BE49-F238E27FC236}">
                <a16:creationId xmlns:a16="http://schemas.microsoft.com/office/drawing/2014/main" id="{ECC5BE15-ED6C-424C-9DA0-13ADD6384D34}"/>
              </a:ext>
            </a:extLst>
          </p:cNvPr>
          <p:cNvSpPr txBox="1"/>
          <p:nvPr/>
        </p:nvSpPr>
        <p:spPr>
          <a:xfrm>
            <a:off x="8437761" y="6423341"/>
            <a:ext cx="2527461"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Source: National Institute of Drug Abuse</a:t>
            </a:r>
            <a:endParaRPr kumimoji="0" lang="en-US" sz="11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7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0306AB-247A-4448-AA5A-EE9194D70D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9347" y="2241303"/>
            <a:ext cx="3882738" cy="3882738"/>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a:xfrm>
            <a:off x="837406" y="652001"/>
            <a:ext cx="10515600" cy="849358"/>
          </a:xfrm>
        </p:spPr>
        <p:txBody>
          <a:bodyPr>
            <a:normAutofit/>
          </a:bodyPr>
          <a:lstStyle/>
          <a:p>
            <a:r>
              <a:rPr lang="en-US" dirty="0"/>
              <a:t>Limbic System and the Reward Pathway</a:t>
            </a:r>
          </a:p>
        </p:txBody>
      </p:sp>
      <p:sp>
        <p:nvSpPr>
          <p:cNvPr id="6" name="Footer Placeholder 5">
            <a:extLst>
              <a:ext uri="{FF2B5EF4-FFF2-40B4-BE49-F238E27FC236}">
                <a16:creationId xmlns:a16="http://schemas.microsoft.com/office/drawing/2014/main" id="{139152B2-1042-ADA0-8BC6-2C577FB1C8F8}"/>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
        <p:nvSpPr>
          <p:cNvPr id="5" name="TextBox 4"/>
          <p:cNvSpPr txBox="1"/>
          <p:nvPr/>
        </p:nvSpPr>
        <p:spPr>
          <a:xfrm>
            <a:off x="4936496" y="2450196"/>
            <a:ext cx="643380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The Brain’s Reward Pathway drives our feelings of motivation, reward and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Ensures that we will repeat behaviors which are necessary for survival.</a:t>
            </a:r>
          </a:p>
        </p:txBody>
      </p:sp>
      <p:sp>
        <p:nvSpPr>
          <p:cNvPr id="10" name="TextBox 9">
            <a:extLst>
              <a:ext uri="{FF2B5EF4-FFF2-40B4-BE49-F238E27FC236}">
                <a16:creationId xmlns:a16="http://schemas.microsoft.com/office/drawing/2014/main" id="{FC68D189-0DB1-4B55-9416-2401374B8D1A}"/>
              </a:ext>
            </a:extLst>
          </p:cNvPr>
          <p:cNvSpPr txBox="1"/>
          <p:nvPr/>
        </p:nvSpPr>
        <p:spPr>
          <a:xfrm>
            <a:off x="5216609" y="5803656"/>
            <a:ext cx="7373282"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The Science of Addiction: Genetics and the Brain, Genetic Science Learning Center. University of Utah 2016</a:t>
            </a:r>
          </a:p>
        </p:txBody>
      </p:sp>
      <p:sp>
        <p:nvSpPr>
          <p:cNvPr id="3" name="TextBox 2">
            <a:extLst>
              <a:ext uri="{FF2B5EF4-FFF2-40B4-BE49-F238E27FC236}">
                <a16:creationId xmlns:a16="http://schemas.microsoft.com/office/drawing/2014/main" id="{1B10428F-A331-49B7-89B9-8FD2596C5DF9}"/>
              </a:ext>
            </a:extLst>
          </p:cNvPr>
          <p:cNvSpPr txBox="1"/>
          <p:nvPr/>
        </p:nvSpPr>
        <p:spPr>
          <a:xfrm>
            <a:off x="889347" y="3582507"/>
            <a:ext cx="4000832" cy="1200329"/>
          </a:xfrm>
          <a:prstGeom prst="rect">
            <a:avLst/>
          </a:prstGeom>
          <a:noFill/>
        </p:spPr>
        <p:txBody>
          <a:bodyPr wrap="square" rtlCol="0">
            <a:spAutoFit/>
          </a:bodyPr>
          <a:lstStyle/>
          <a:p>
            <a:pPr algn="ctr"/>
            <a:r>
              <a:rPr lang="en-US" sz="3600" b="1" dirty="0"/>
              <a:t>BRAIN’S REWARD PATHWAY</a:t>
            </a:r>
          </a:p>
        </p:txBody>
      </p:sp>
    </p:spTree>
    <p:extLst>
      <p:ext uri="{BB962C8B-B14F-4D97-AF65-F5344CB8AC3E}">
        <p14:creationId xmlns:p14="http://schemas.microsoft.com/office/powerpoint/2010/main" val="280357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89347" y="580615"/>
            <a:ext cx="10622071" cy="1354217"/>
          </a:xfrm>
          <a:prstGeom prst="rect">
            <a:avLst/>
          </a:prstGeom>
          <a:noFill/>
        </p:spPr>
        <p:txBody>
          <a:bodyPr wrap="square" lIns="274320" tIns="182880" rIns="182880" bIns="182880" rtlCol="0" anchor="ctr">
            <a:spAutoFit/>
          </a:bodyPr>
          <a:lstStyle/>
          <a:p>
            <a:pPr lvl="0">
              <a:defRPr/>
            </a:pPr>
            <a:r>
              <a:rPr lang="en-US" sz="3200" dirty="0">
                <a:solidFill>
                  <a:srgbClr val="232F3F"/>
                </a:solidFill>
              </a:rPr>
              <a:t>Our brain </a:t>
            </a:r>
            <a:r>
              <a:rPr lang="en-US" sz="3200" b="1" dirty="0">
                <a:solidFill>
                  <a:srgbClr val="232F3F"/>
                </a:solidFill>
              </a:rPr>
              <a:t>decides</a:t>
            </a:r>
            <a:r>
              <a:rPr lang="en-US" sz="3200" dirty="0">
                <a:solidFill>
                  <a:srgbClr val="232F3F"/>
                </a:solidFill>
              </a:rPr>
              <a:t> what behaviors to do based on motivation which is driven by a brain chemical called dopamine.</a:t>
            </a:r>
            <a:endParaRPr kumimoji="0" lang="en-US" sz="3200" i="0" u="none" strike="noStrike" kern="0" cap="none" spc="0" normalizeH="0" baseline="0" noProof="0" dirty="0">
              <a:ln>
                <a:noFill/>
              </a:ln>
              <a:solidFill>
                <a:srgbClr val="232F3F"/>
              </a:solidFill>
              <a:effectLst/>
              <a:uLnTx/>
              <a:uFillTx/>
            </a:endParaRPr>
          </a:p>
        </p:txBody>
      </p:sp>
      <p:sp>
        <p:nvSpPr>
          <p:cNvPr id="19" name="TextBox 18">
            <a:extLst>
              <a:ext uri="{FF2B5EF4-FFF2-40B4-BE49-F238E27FC236}">
                <a16:creationId xmlns:a16="http://schemas.microsoft.com/office/drawing/2014/main" id="{21952BEA-6710-4165-B23E-08E72B5CB3BF}"/>
              </a:ext>
            </a:extLst>
          </p:cNvPr>
          <p:cNvSpPr txBox="1"/>
          <p:nvPr/>
        </p:nvSpPr>
        <p:spPr>
          <a:xfrm>
            <a:off x="5018762" y="3357204"/>
            <a:ext cx="6096000" cy="1292662"/>
          </a:xfrm>
          <a:prstGeom prst="rect">
            <a:avLst/>
          </a:prstGeom>
          <a:solidFill>
            <a:srgbClr val="232F3F"/>
          </a:solidFill>
          <a:effectLst>
            <a:outerShdw blurRad="50800" dist="38100" dir="5400000" algn="t" rotWithShape="0">
              <a:prstClr val="black">
                <a:alpha val="40000"/>
              </a:prstClr>
            </a:outerShdw>
          </a:effectLst>
        </p:spPr>
        <p:txBody>
          <a:bodyPr wrap="square" lIns="274320" tIns="182880" rIns="182880" bIns="182880" rtlCol="0">
            <a:spAutoFit/>
          </a:bodyPr>
          <a:lstStyle/>
          <a:p>
            <a:r>
              <a:rPr lang="en-US" sz="3000" dirty="0">
                <a:solidFill>
                  <a:schemeClr val="bg1"/>
                </a:solidFill>
              </a:rPr>
              <a:t>Released when something is “good” and important for our survival</a:t>
            </a:r>
          </a:p>
        </p:txBody>
      </p:sp>
      <p:sp>
        <p:nvSpPr>
          <p:cNvPr id="21" name="Rectangle 20">
            <a:extLst>
              <a:ext uri="{FF2B5EF4-FFF2-40B4-BE49-F238E27FC236}">
                <a16:creationId xmlns:a16="http://schemas.microsoft.com/office/drawing/2014/main" id="{A6C11DA7-D803-400B-A693-CBBCD789C737}"/>
              </a:ext>
            </a:extLst>
          </p:cNvPr>
          <p:cNvSpPr/>
          <p:nvPr/>
        </p:nvSpPr>
        <p:spPr>
          <a:xfrm>
            <a:off x="5018762" y="5803656"/>
            <a:ext cx="5194051" cy="246221"/>
          </a:xfrm>
          <a:prstGeom prst="rect">
            <a:avLst/>
          </a:prstGeom>
        </p:spPr>
        <p:txBody>
          <a:bodyPr wrap="none">
            <a:spAutoFit/>
          </a:bodyPr>
          <a:lstStyle/>
          <a:p>
            <a:r>
              <a:rPr lang="en-US" sz="1000" i="1" dirty="0"/>
              <a:t>Source: National Institute on Drug Abuse (NIDA) and The Science of Addiction, University of Utah </a:t>
            </a:r>
            <a:endParaRPr lang="en-US" sz="1000" dirty="0"/>
          </a:p>
        </p:txBody>
      </p:sp>
      <p:pic>
        <p:nvPicPr>
          <p:cNvPr id="5" name="Picture 4" descr="A picture containing drawing, light&#10;&#10;Description automatically generated">
            <a:extLst>
              <a:ext uri="{FF2B5EF4-FFF2-40B4-BE49-F238E27FC236}">
                <a16:creationId xmlns:a16="http://schemas.microsoft.com/office/drawing/2014/main" id="{1118C74E-57B5-467D-AB90-ADBD56EE8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47" y="2241303"/>
            <a:ext cx="3882738" cy="3882738"/>
          </a:xfrm>
          <a:prstGeom prst="rect">
            <a:avLst/>
          </a:prstGeom>
          <a:effectLst>
            <a:outerShdw blurRad="50800" dist="38100" dir="5400000" algn="t" rotWithShape="0">
              <a:prstClr val="black">
                <a:alpha val="40000"/>
              </a:prstClr>
            </a:outerShdw>
          </a:effectLst>
        </p:spPr>
      </p:pic>
      <p:sp>
        <p:nvSpPr>
          <p:cNvPr id="2" name="Footer Placeholder 1">
            <a:extLst>
              <a:ext uri="{FF2B5EF4-FFF2-40B4-BE49-F238E27FC236}">
                <a16:creationId xmlns:a16="http://schemas.microsoft.com/office/drawing/2014/main" id="{4836A504-C951-2841-6013-B0D36BB125F9}"/>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180032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4485A85-B804-4B65-839B-7A15DEFE0B26}"/>
              </a:ext>
            </a:extLst>
          </p:cNvPr>
          <p:cNvSpPr txBox="1">
            <a:spLocks/>
          </p:cNvSpPr>
          <p:nvPr/>
        </p:nvSpPr>
        <p:spPr>
          <a:xfrm>
            <a:off x="5320321" y="3167948"/>
            <a:ext cx="1908772" cy="767626"/>
          </a:xfrm>
          <a:prstGeom prst="rect">
            <a:avLst/>
          </a:prstGeom>
          <a:solidFill>
            <a:schemeClr val="bg1"/>
          </a:solidFill>
          <a:ln w="50800">
            <a:solidFill>
              <a:srgbClr val="232F3F"/>
            </a:solidFill>
          </a:ln>
        </p:spPr>
        <p:txBody>
          <a:bodyPr lIns="182880" tIns="182880" rIns="182880" bIns="18288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Behaviors</a:t>
            </a:r>
          </a:p>
        </p:txBody>
      </p:sp>
      <p:sp>
        <p:nvSpPr>
          <p:cNvPr id="8" name="Content Placeholder 2">
            <a:extLst>
              <a:ext uri="{FF2B5EF4-FFF2-40B4-BE49-F238E27FC236}">
                <a16:creationId xmlns:a16="http://schemas.microsoft.com/office/drawing/2014/main" id="{F7466457-0E08-46B2-B876-BFC216F281E2}"/>
              </a:ext>
            </a:extLst>
          </p:cNvPr>
          <p:cNvSpPr txBox="1">
            <a:spLocks/>
          </p:cNvSpPr>
          <p:nvPr/>
        </p:nvSpPr>
        <p:spPr>
          <a:xfrm>
            <a:off x="9491841" y="3167948"/>
            <a:ext cx="1908772" cy="767626"/>
          </a:xfrm>
          <a:prstGeom prst="rect">
            <a:avLst/>
          </a:prstGeom>
          <a:solidFill>
            <a:schemeClr val="bg1"/>
          </a:solidFill>
          <a:ln w="50800">
            <a:solidFill>
              <a:srgbClr val="232F3F"/>
            </a:solid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Memory</a:t>
            </a:r>
          </a:p>
        </p:txBody>
      </p:sp>
      <p:sp>
        <p:nvSpPr>
          <p:cNvPr id="11" name="Content Placeholder 2">
            <a:extLst>
              <a:ext uri="{FF2B5EF4-FFF2-40B4-BE49-F238E27FC236}">
                <a16:creationId xmlns:a16="http://schemas.microsoft.com/office/drawing/2014/main" id="{505CBC66-52EE-48A3-B521-7A8FC7034785}"/>
              </a:ext>
            </a:extLst>
          </p:cNvPr>
          <p:cNvSpPr txBox="1">
            <a:spLocks/>
          </p:cNvSpPr>
          <p:nvPr/>
        </p:nvSpPr>
        <p:spPr>
          <a:xfrm>
            <a:off x="7406081" y="3167948"/>
            <a:ext cx="1908772" cy="767626"/>
          </a:xfrm>
          <a:prstGeom prst="rect">
            <a:avLst/>
          </a:prstGeom>
          <a:solidFill>
            <a:schemeClr val="bg1"/>
          </a:solidFill>
          <a:ln w="50800">
            <a:solidFill>
              <a:srgbClr val="232F3F"/>
            </a:solid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Learning</a:t>
            </a:r>
          </a:p>
        </p:txBody>
      </p:sp>
      <p:sp>
        <p:nvSpPr>
          <p:cNvPr id="12" name="Content Placeholder 2">
            <a:extLst>
              <a:ext uri="{FF2B5EF4-FFF2-40B4-BE49-F238E27FC236}">
                <a16:creationId xmlns:a16="http://schemas.microsoft.com/office/drawing/2014/main" id="{4AB7D5C1-883C-4C87-A08E-0B0ADED54446}"/>
              </a:ext>
            </a:extLst>
          </p:cNvPr>
          <p:cNvSpPr txBox="1">
            <a:spLocks/>
          </p:cNvSpPr>
          <p:nvPr/>
        </p:nvSpPr>
        <p:spPr>
          <a:xfrm>
            <a:off x="5295061" y="4130945"/>
            <a:ext cx="6105551" cy="1513090"/>
          </a:xfrm>
          <a:prstGeom prst="rect">
            <a:avLst/>
          </a:prstGeom>
          <a:solidFill>
            <a:srgbClr val="232F3F"/>
          </a:solidFill>
          <a:ln w="50800">
            <a:noFill/>
          </a:ln>
          <a:effectLst>
            <a:outerShdw blurRad="50800" dist="38100" dir="5400000" algn="t" rotWithShape="0">
              <a:prstClr val="black">
                <a:alpha val="40000"/>
              </a:prstClr>
            </a:outerShdw>
          </a:effectLst>
        </p:spPr>
        <p:txBody>
          <a:bodyPr lIns="182880" tIns="182880" rIns="182880" bIns="18288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F5F5F5"/>
                </a:solidFill>
              </a:rPr>
              <a:t>Three KEY elements in the transition from liking something to being addicted to it.</a:t>
            </a:r>
          </a:p>
        </p:txBody>
      </p:sp>
      <p:sp>
        <p:nvSpPr>
          <p:cNvPr id="13" name="TextBox 12">
            <a:extLst>
              <a:ext uri="{FF2B5EF4-FFF2-40B4-BE49-F238E27FC236}">
                <a16:creationId xmlns:a16="http://schemas.microsoft.com/office/drawing/2014/main" id="{29561499-9928-4DC7-94E3-86CDF2D05AEB}"/>
              </a:ext>
            </a:extLst>
          </p:cNvPr>
          <p:cNvSpPr txBox="1"/>
          <p:nvPr/>
        </p:nvSpPr>
        <p:spPr>
          <a:xfrm>
            <a:off x="889347" y="512536"/>
            <a:ext cx="59498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32F3F"/>
                </a:solidFill>
                <a:effectLst/>
                <a:uLnTx/>
                <a:uFillTx/>
                <a:latin typeface="Arial" panose="020B0604020202020204" pitchFamily="34" charset="0"/>
                <a:cs typeface="Arial" panose="020B0604020202020204" pitchFamily="34" charset="0"/>
              </a:rPr>
              <a:t>Dopamine also plays a role in…</a:t>
            </a:r>
          </a:p>
        </p:txBody>
      </p:sp>
      <p:sp>
        <p:nvSpPr>
          <p:cNvPr id="16" name="Rectangle 15">
            <a:extLst>
              <a:ext uri="{FF2B5EF4-FFF2-40B4-BE49-F238E27FC236}">
                <a16:creationId xmlns:a16="http://schemas.microsoft.com/office/drawing/2014/main" id="{52FE09C3-E216-4DA6-BC2D-7265A4DC61AC}"/>
              </a:ext>
            </a:extLst>
          </p:cNvPr>
          <p:cNvSpPr/>
          <p:nvPr/>
        </p:nvSpPr>
        <p:spPr>
          <a:xfrm>
            <a:off x="5219092" y="5803656"/>
            <a:ext cx="5194051" cy="246221"/>
          </a:xfrm>
          <a:prstGeom prst="rect">
            <a:avLst/>
          </a:prstGeom>
        </p:spPr>
        <p:txBody>
          <a:bodyPr wrap="none">
            <a:spAutoFit/>
          </a:bodyPr>
          <a:lstStyle/>
          <a:p>
            <a:r>
              <a:rPr lang="en-US" sz="1000" i="1" dirty="0"/>
              <a:t>Source: National Institute on Drug Abuse (NIDA) and The Science of Addiction, University of Utah </a:t>
            </a:r>
            <a:endParaRPr lang="en-US" sz="1000" dirty="0"/>
          </a:p>
        </p:txBody>
      </p:sp>
      <p:pic>
        <p:nvPicPr>
          <p:cNvPr id="15" name="Picture 14" descr="A picture containing drawing, light&#10;&#10;Description automatically generated">
            <a:extLst>
              <a:ext uri="{FF2B5EF4-FFF2-40B4-BE49-F238E27FC236}">
                <a16:creationId xmlns:a16="http://schemas.microsoft.com/office/drawing/2014/main" id="{F111F057-45F3-4B5D-B396-BD3A88D5B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47" y="2241303"/>
            <a:ext cx="3882738" cy="3882738"/>
          </a:xfrm>
          <a:prstGeom prst="rect">
            <a:avLst/>
          </a:prstGeom>
          <a:effectLst>
            <a:outerShdw blurRad="50800" dist="38100" dir="5400000" algn="t" rotWithShape="0">
              <a:prstClr val="black">
                <a:alpha val="40000"/>
              </a:prstClr>
            </a:outerShdw>
          </a:effectLst>
        </p:spPr>
      </p:pic>
      <p:sp>
        <p:nvSpPr>
          <p:cNvPr id="3" name="Footer Placeholder 2">
            <a:extLst>
              <a:ext uri="{FF2B5EF4-FFF2-40B4-BE49-F238E27FC236}">
                <a16:creationId xmlns:a16="http://schemas.microsoft.com/office/drawing/2014/main" id="{93656AD2-55F8-CC94-CD0C-90E6C083904B}"/>
              </a:ext>
            </a:extLst>
          </p:cNvPr>
          <p:cNvSpPr>
            <a:spLocks noGrp="1"/>
          </p:cNvSpPr>
          <p:nvPr>
            <p:ph type="ftr" sz="quarter" idx="11"/>
          </p:nvPr>
        </p:nvSpPr>
        <p:spPr>
          <a:xfrm>
            <a:off x="0" y="6356350"/>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36898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1BFF15-7BEB-4513-B273-3F7066DFE2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6273" y="2190750"/>
            <a:ext cx="4145519" cy="414551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C2498B2E-A462-429A-8713-4268F4056F42}"/>
              </a:ext>
            </a:extLst>
          </p:cNvPr>
          <p:cNvSpPr>
            <a:spLocks noGrp="1"/>
          </p:cNvSpPr>
          <p:nvPr>
            <p:ph type="title"/>
          </p:nvPr>
        </p:nvSpPr>
        <p:spPr>
          <a:xfrm>
            <a:off x="823002" y="407904"/>
            <a:ext cx="11012059" cy="933621"/>
          </a:xfrm>
        </p:spPr>
        <p:txBody>
          <a:bodyPr>
            <a:noAutofit/>
          </a:bodyPr>
          <a:lstStyle/>
          <a:p>
            <a:r>
              <a:rPr lang="en-US" dirty="0">
                <a:solidFill>
                  <a:srgbClr val="232F3F"/>
                </a:solidFill>
              </a:rPr>
              <a:t>Substances Flood the Brain with Dopamine</a:t>
            </a:r>
          </a:p>
        </p:txBody>
      </p:sp>
      <p:sp>
        <p:nvSpPr>
          <p:cNvPr id="3" name="Content Placeholder 2">
            <a:extLst>
              <a:ext uri="{FF2B5EF4-FFF2-40B4-BE49-F238E27FC236}">
                <a16:creationId xmlns:a16="http://schemas.microsoft.com/office/drawing/2014/main" id="{F14E464B-E40B-4D64-B560-4BBB351B9A8D}"/>
              </a:ext>
            </a:extLst>
          </p:cNvPr>
          <p:cNvSpPr>
            <a:spLocks noGrp="1"/>
          </p:cNvSpPr>
          <p:nvPr>
            <p:ph idx="1"/>
          </p:nvPr>
        </p:nvSpPr>
        <p:spPr>
          <a:xfrm>
            <a:off x="823002" y="1276337"/>
            <a:ext cx="11012061" cy="1626075"/>
          </a:xfrm>
        </p:spPr>
        <p:txBody>
          <a:bodyPr>
            <a:normAutofit/>
          </a:bodyPr>
          <a:lstStyle/>
          <a:p>
            <a:pPr marL="0" indent="0">
              <a:buNone/>
            </a:pPr>
            <a:r>
              <a:rPr lang="en-US" dirty="0"/>
              <a:t>Drugs release an incredible amount of dopamine at far greater levels than other activities such as eating or drinking. </a:t>
            </a:r>
          </a:p>
        </p:txBody>
      </p:sp>
      <p:sp>
        <p:nvSpPr>
          <p:cNvPr id="4" name="Footer Placeholder 3">
            <a:extLst>
              <a:ext uri="{FF2B5EF4-FFF2-40B4-BE49-F238E27FC236}">
                <a16:creationId xmlns:a16="http://schemas.microsoft.com/office/drawing/2014/main" id="{A7501505-ACBB-C5D9-054D-F31BF71B9374}"/>
              </a:ext>
            </a:extLst>
          </p:cNvPr>
          <p:cNvSpPr>
            <a:spLocks noGrp="1"/>
          </p:cNvSpPr>
          <p:nvPr>
            <p:ph type="ftr" sz="quarter" idx="11"/>
          </p:nvPr>
        </p:nvSpPr>
        <p:spPr/>
        <p:txBody>
          <a:bodyPr/>
          <a:lstStyle/>
          <a:p>
            <a:pPr algn="l"/>
            <a:r>
              <a:rPr lang="en-US"/>
              <a:t>Copyright, Overdose Lifeline. Inc.</a:t>
            </a:r>
            <a:endParaRPr lang="en-US" dirty="0"/>
          </a:p>
        </p:txBody>
      </p:sp>
      <p:sp>
        <p:nvSpPr>
          <p:cNvPr id="14" name="Oval 13">
            <a:extLst>
              <a:ext uri="{FF2B5EF4-FFF2-40B4-BE49-F238E27FC236}">
                <a16:creationId xmlns:a16="http://schemas.microsoft.com/office/drawing/2014/main" id="{D6F06B49-9F08-4C31-8AD0-D99AA7C9690A}"/>
              </a:ext>
            </a:extLst>
          </p:cNvPr>
          <p:cNvSpPr/>
          <p:nvPr/>
        </p:nvSpPr>
        <p:spPr>
          <a:xfrm>
            <a:off x="5580123" y="4105603"/>
            <a:ext cx="1973179" cy="540841"/>
          </a:xfrm>
          <a:prstGeom prst="ellipse">
            <a:avLst/>
          </a:prstGeom>
          <a:solidFill>
            <a:srgbClr val="F5F5F5"/>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B4B4B"/>
                </a:solidFill>
              </a:rPr>
              <a:t>dopamine</a:t>
            </a:r>
          </a:p>
        </p:txBody>
      </p:sp>
      <p:sp>
        <p:nvSpPr>
          <p:cNvPr id="15" name="Oval 14">
            <a:extLst>
              <a:ext uri="{FF2B5EF4-FFF2-40B4-BE49-F238E27FC236}">
                <a16:creationId xmlns:a16="http://schemas.microsoft.com/office/drawing/2014/main" id="{6FA46418-623F-4BAE-8DCB-9E12151E9215}"/>
              </a:ext>
            </a:extLst>
          </p:cNvPr>
          <p:cNvSpPr/>
          <p:nvPr/>
        </p:nvSpPr>
        <p:spPr>
          <a:xfrm>
            <a:off x="6808224" y="3361635"/>
            <a:ext cx="1973179" cy="540841"/>
          </a:xfrm>
          <a:prstGeom prst="ellipse">
            <a:avLst/>
          </a:prstGeom>
          <a:solidFill>
            <a:srgbClr val="F5F5F5"/>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B4B4B"/>
                </a:solidFill>
              </a:rPr>
              <a:t>dopamine</a:t>
            </a:r>
          </a:p>
        </p:txBody>
      </p:sp>
      <p:sp>
        <p:nvSpPr>
          <p:cNvPr id="16" name="Oval 15">
            <a:extLst>
              <a:ext uri="{FF2B5EF4-FFF2-40B4-BE49-F238E27FC236}">
                <a16:creationId xmlns:a16="http://schemas.microsoft.com/office/drawing/2014/main" id="{C5DD6C26-88A0-4406-A81A-6BE325ECBABE}"/>
              </a:ext>
            </a:extLst>
          </p:cNvPr>
          <p:cNvSpPr/>
          <p:nvPr/>
        </p:nvSpPr>
        <p:spPr>
          <a:xfrm>
            <a:off x="6838068" y="4714822"/>
            <a:ext cx="1973179" cy="540841"/>
          </a:xfrm>
          <a:prstGeom prst="ellipse">
            <a:avLst/>
          </a:prstGeom>
          <a:solidFill>
            <a:srgbClr val="F5F5F5"/>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B4B4B"/>
                </a:solidFill>
              </a:rPr>
              <a:t>dopamine</a:t>
            </a:r>
          </a:p>
        </p:txBody>
      </p:sp>
      <p:sp>
        <p:nvSpPr>
          <p:cNvPr id="17" name="Oval 16">
            <a:extLst>
              <a:ext uri="{FF2B5EF4-FFF2-40B4-BE49-F238E27FC236}">
                <a16:creationId xmlns:a16="http://schemas.microsoft.com/office/drawing/2014/main" id="{08BF6ED7-98A6-44AF-BD61-1254B84CF15B}"/>
              </a:ext>
            </a:extLst>
          </p:cNvPr>
          <p:cNvSpPr/>
          <p:nvPr/>
        </p:nvSpPr>
        <p:spPr>
          <a:xfrm>
            <a:off x="4763460" y="3477640"/>
            <a:ext cx="1973179" cy="540841"/>
          </a:xfrm>
          <a:prstGeom prst="ellipse">
            <a:avLst/>
          </a:prstGeom>
          <a:solidFill>
            <a:srgbClr val="F5F5F5"/>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B4B4B"/>
                </a:solidFill>
              </a:rPr>
              <a:t>dopamine</a:t>
            </a:r>
          </a:p>
        </p:txBody>
      </p:sp>
      <p:sp>
        <p:nvSpPr>
          <p:cNvPr id="27" name="Oval 26">
            <a:extLst>
              <a:ext uri="{FF2B5EF4-FFF2-40B4-BE49-F238E27FC236}">
                <a16:creationId xmlns:a16="http://schemas.microsoft.com/office/drawing/2014/main" id="{A03AE5E6-38EF-4E86-8868-C284ED4E5C36}"/>
              </a:ext>
            </a:extLst>
          </p:cNvPr>
          <p:cNvSpPr/>
          <p:nvPr/>
        </p:nvSpPr>
        <p:spPr>
          <a:xfrm>
            <a:off x="6266509" y="5425761"/>
            <a:ext cx="1973179" cy="540841"/>
          </a:xfrm>
          <a:prstGeom prst="ellipse">
            <a:avLst/>
          </a:prstGeom>
          <a:solidFill>
            <a:srgbClr val="F5F5F5"/>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B4B4B"/>
                </a:solidFill>
              </a:rPr>
              <a:t>dopamine</a:t>
            </a:r>
          </a:p>
        </p:txBody>
      </p:sp>
      <p:sp>
        <p:nvSpPr>
          <p:cNvPr id="28" name="Rectangle 27">
            <a:extLst>
              <a:ext uri="{FF2B5EF4-FFF2-40B4-BE49-F238E27FC236}">
                <a16:creationId xmlns:a16="http://schemas.microsoft.com/office/drawing/2014/main" id="{C593181F-047B-4087-86E2-4D8529F88313}"/>
              </a:ext>
            </a:extLst>
          </p:cNvPr>
          <p:cNvSpPr/>
          <p:nvPr/>
        </p:nvSpPr>
        <p:spPr>
          <a:xfrm>
            <a:off x="8305800" y="6338856"/>
            <a:ext cx="3362728" cy="400110"/>
          </a:xfrm>
          <a:prstGeom prst="rect">
            <a:avLst/>
          </a:prstGeom>
        </p:spPr>
        <p:txBody>
          <a:bodyPr wrap="square">
            <a:spAutoFit/>
          </a:bodyPr>
          <a:lstStyle/>
          <a:p>
            <a:r>
              <a:rPr lang="en-US" sz="1000" i="1" dirty="0"/>
              <a:t>Source: National Institute on Drug Abuse (NIDA) and The Science of Addiction, University of Utah </a:t>
            </a:r>
            <a:endParaRPr lang="en-US" sz="1000" dirty="0"/>
          </a:p>
        </p:txBody>
      </p:sp>
    </p:spTree>
    <p:extLst>
      <p:ext uri="{BB962C8B-B14F-4D97-AF65-F5344CB8AC3E}">
        <p14:creationId xmlns:p14="http://schemas.microsoft.com/office/powerpoint/2010/main" val="8397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43517" cy="682839"/>
          </a:xfrm>
        </p:spPr>
        <p:txBody>
          <a:bodyPr>
            <a:normAutofit fontScale="90000"/>
          </a:bodyPr>
          <a:lstStyle/>
          <a:p>
            <a:r>
              <a:rPr lang="en-US" dirty="0">
                <a:solidFill>
                  <a:srgbClr val="C00000"/>
                </a:solidFill>
              </a:rPr>
              <a:t>​</a:t>
            </a:r>
            <a:r>
              <a:rPr lang="en-US" dirty="0">
                <a:solidFill>
                  <a:srgbClr val="232F3F"/>
                </a:solidFill>
              </a:rPr>
              <a:t>Reliance – Tolerance – Self-Control</a:t>
            </a:r>
          </a:p>
        </p:txBody>
      </p:sp>
      <p:sp>
        <p:nvSpPr>
          <p:cNvPr id="4" name="Footer Placeholder 3">
            <a:extLst>
              <a:ext uri="{FF2B5EF4-FFF2-40B4-BE49-F238E27FC236}">
                <a16:creationId xmlns:a16="http://schemas.microsoft.com/office/drawing/2014/main" id="{22519DB8-67CD-FF30-0A7C-7568D61A90C4}"/>
              </a:ext>
            </a:extLst>
          </p:cNvPr>
          <p:cNvSpPr>
            <a:spLocks noGrp="1"/>
          </p:cNvSpPr>
          <p:nvPr>
            <p:ph type="ftr" sz="quarter" idx="11"/>
          </p:nvPr>
        </p:nvSpPr>
        <p:spPr/>
        <p:txBody>
          <a:bodyPr/>
          <a:lstStyle/>
          <a:p>
            <a:pPr algn="l"/>
            <a:r>
              <a:rPr lang="en-US"/>
              <a:t>Copyright, Overdose Lifeline. Inc.</a:t>
            </a:r>
            <a:endParaRPr lang="en-US" dirty="0"/>
          </a:p>
        </p:txBody>
      </p:sp>
      <p:sp>
        <p:nvSpPr>
          <p:cNvPr id="7" name="Rectangle 6"/>
          <p:cNvSpPr/>
          <p:nvPr/>
        </p:nvSpPr>
        <p:spPr>
          <a:xfrm>
            <a:off x="838199" y="1545125"/>
            <a:ext cx="6126481" cy="2062103"/>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With continued use, the brain makes less dopamine naturally, relying on and needing the drug to get the same effect.</a:t>
            </a:r>
          </a:p>
        </p:txBody>
      </p:sp>
      <p:pic>
        <p:nvPicPr>
          <p:cNvPr id="9" name="Picture 8">
            <a:extLst>
              <a:ext uri="{FF2B5EF4-FFF2-40B4-BE49-F238E27FC236}">
                <a16:creationId xmlns:a16="http://schemas.microsoft.com/office/drawing/2014/main" id="{7CE9A319-6502-448F-B5F9-65EF4765C0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3685" y="1174355"/>
            <a:ext cx="4237424" cy="4237424"/>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10677E66-A642-41B2-9937-8F8C458E9C85}"/>
              </a:ext>
            </a:extLst>
          </p:cNvPr>
          <p:cNvSpPr/>
          <p:nvPr/>
        </p:nvSpPr>
        <p:spPr>
          <a:xfrm>
            <a:off x="838199" y="3842028"/>
            <a:ext cx="6126481" cy="1169551"/>
          </a:xfrm>
          <a:prstGeom prst="rect">
            <a:avLst/>
          </a:prstGeom>
          <a:solidFill>
            <a:srgbClr val="232F3F"/>
          </a:solidFill>
          <a:effectLst>
            <a:outerShdw blurRad="50800" dist="38100" dir="5400000" algn="t" rotWithShape="0">
              <a:prstClr val="black">
                <a:alpha val="40000"/>
              </a:prstClr>
            </a:outerShdw>
          </a:effectLst>
        </p:spPr>
        <p:txBody>
          <a:bodyPr wrap="square" lIns="182880" tIns="91440" rIns="182880" bIns="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The ability to exert self-control can become seriously impaired.</a:t>
            </a:r>
          </a:p>
        </p:txBody>
      </p:sp>
      <p:sp>
        <p:nvSpPr>
          <p:cNvPr id="10" name="TextBox 9">
            <a:extLst>
              <a:ext uri="{FF2B5EF4-FFF2-40B4-BE49-F238E27FC236}">
                <a16:creationId xmlns:a16="http://schemas.microsoft.com/office/drawing/2014/main" id="{12550A23-3DC7-483A-B8E7-864DFCBBA793}"/>
              </a:ext>
            </a:extLst>
          </p:cNvPr>
          <p:cNvSpPr txBox="1"/>
          <p:nvPr/>
        </p:nvSpPr>
        <p:spPr>
          <a:xfrm>
            <a:off x="838199" y="5359096"/>
            <a:ext cx="7373282"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The Science of Addiction: Genetics and the Brain, Genetic Science Learning Center. University of Utah 2016</a:t>
            </a:r>
          </a:p>
        </p:txBody>
      </p:sp>
    </p:spTree>
    <p:extLst>
      <p:ext uri="{BB962C8B-B14F-4D97-AF65-F5344CB8AC3E}">
        <p14:creationId xmlns:p14="http://schemas.microsoft.com/office/powerpoint/2010/main" val="26650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026036-87E5-4CCE-A1A2-C280FEF74F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9751" y="2136823"/>
            <a:ext cx="3038100" cy="3038100"/>
          </a:xfrm>
          <a:prstGeom prst="rect">
            <a:avLst/>
          </a:prstGeom>
        </p:spPr>
      </p:pic>
      <p:sp>
        <p:nvSpPr>
          <p:cNvPr id="2" name="Title 1">
            <a:extLst>
              <a:ext uri="{FF2B5EF4-FFF2-40B4-BE49-F238E27FC236}">
                <a16:creationId xmlns:a16="http://schemas.microsoft.com/office/drawing/2014/main" id="{C2498B2E-A462-429A-8713-4268F4056F42}"/>
              </a:ext>
            </a:extLst>
          </p:cNvPr>
          <p:cNvSpPr>
            <a:spLocks noGrp="1"/>
          </p:cNvSpPr>
          <p:nvPr>
            <p:ph type="title"/>
          </p:nvPr>
        </p:nvSpPr>
        <p:spPr>
          <a:xfrm>
            <a:off x="838200" y="542161"/>
            <a:ext cx="10515600" cy="720870"/>
          </a:xfrm>
        </p:spPr>
        <p:txBody>
          <a:bodyPr>
            <a:normAutofit fontScale="90000"/>
          </a:bodyPr>
          <a:lstStyle/>
          <a:p>
            <a:r>
              <a:rPr lang="en-US" dirty="0">
                <a:solidFill>
                  <a:srgbClr val="232F3F"/>
                </a:solidFill>
              </a:rPr>
              <a:t>Over time, substance use changes the brain</a:t>
            </a:r>
          </a:p>
        </p:txBody>
      </p:sp>
      <p:sp>
        <p:nvSpPr>
          <p:cNvPr id="4" name="Footer Placeholder 3">
            <a:extLst>
              <a:ext uri="{FF2B5EF4-FFF2-40B4-BE49-F238E27FC236}">
                <a16:creationId xmlns:a16="http://schemas.microsoft.com/office/drawing/2014/main" id="{FA9F5B13-D091-3BEB-B395-A4EC464479E5}"/>
              </a:ext>
            </a:extLst>
          </p:cNvPr>
          <p:cNvSpPr>
            <a:spLocks noGrp="1"/>
          </p:cNvSpPr>
          <p:nvPr>
            <p:ph type="ftr" sz="quarter" idx="11"/>
          </p:nvPr>
        </p:nvSpPr>
        <p:spPr/>
        <p:txBody>
          <a:bodyPr/>
          <a:lstStyle/>
          <a:p>
            <a:pPr algn="l"/>
            <a:r>
              <a:rPr lang="en-US"/>
              <a:t>Copyright, Overdose Lifeline. Inc.</a:t>
            </a:r>
            <a:endParaRPr lang="en-US" dirty="0"/>
          </a:p>
        </p:txBody>
      </p:sp>
      <p:grpSp>
        <p:nvGrpSpPr>
          <p:cNvPr id="15" name="Group 14">
            <a:extLst>
              <a:ext uri="{FF2B5EF4-FFF2-40B4-BE49-F238E27FC236}">
                <a16:creationId xmlns:a16="http://schemas.microsoft.com/office/drawing/2014/main" id="{763327C7-A959-4384-9A81-241F77406AB4}"/>
              </a:ext>
            </a:extLst>
          </p:cNvPr>
          <p:cNvGrpSpPr/>
          <p:nvPr/>
        </p:nvGrpSpPr>
        <p:grpSpPr>
          <a:xfrm>
            <a:off x="2038668" y="2138120"/>
            <a:ext cx="3118475" cy="3452315"/>
            <a:chOff x="2351646" y="3265465"/>
            <a:chExt cx="2577887" cy="2955754"/>
          </a:xfrm>
        </p:grpSpPr>
        <p:pic>
          <p:nvPicPr>
            <p:cNvPr id="9" name="Picture 8">
              <a:extLst>
                <a:ext uri="{FF2B5EF4-FFF2-40B4-BE49-F238E27FC236}">
                  <a16:creationId xmlns:a16="http://schemas.microsoft.com/office/drawing/2014/main" id="{E5D5780C-EBC4-4462-B0AA-6DACF561AA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51646" y="3265465"/>
              <a:ext cx="2577887" cy="2577887"/>
            </a:xfrm>
            <a:prstGeom prst="rect">
              <a:avLst/>
            </a:prstGeom>
          </p:spPr>
        </p:pic>
        <p:sp>
          <p:nvSpPr>
            <p:cNvPr id="10" name="Content Placeholder 2">
              <a:extLst>
                <a:ext uri="{FF2B5EF4-FFF2-40B4-BE49-F238E27FC236}">
                  <a16:creationId xmlns:a16="http://schemas.microsoft.com/office/drawing/2014/main" id="{2A0F70EF-C402-4042-9041-FA375CB5E37E}"/>
                </a:ext>
              </a:extLst>
            </p:cNvPr>
            <p:cNvSpPr txBox="1">
              <a:spLocks/>
            </p:cNvSpPr>
            <p:nvPr/>
          </p:nvSpPr>
          <p:spPr>
            <a:xfrm>
              <a:off x="2657027" y="5634157"/>
              <a:ext cx="1908772" cy="587062"/>
            </a:xfrm>
            <a:prstGeom prst="rect">
              <a:avLst/>
            </a:prstGeom>
            <a:solidFill>
              <a:schemeClr val="bg1"/>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Before</a:t>
              </a:r>
            </a:p>
          </p:txBody>
        </p:sp>
      </p:grpSp>
      <p:sp>
        <p:nvSpPr>
          <p:cNvPr id="11" name="Content Placeholder 2">
            <a:extLst>
              <a:ext uri="{FF2B5EF4-FFF2-40B4-BE49-F238E27FC236}">
                <a16:creationId xmlns:a16="http://schemas.microsoft.com/office/drawing/2014/main" id="{EE6AA671-42EF-4405-9F7A-EB26B5A9CC4E}"/>
              </a:ext>
            </a:extLst>
          </p:cNvPr>
          <p:cNvSpPr txBox="1">
            <a:spLocks/>
          </p:cNvSpPr>
          <p:nvPr/>
        </p:nvSpPr>
        <p:spPr>
          <a:xfrm>
            <a:off x="6474279" y="4900212"/>
            <a:ext cx="2309045" cy="690223"/>
          </a:xfrm>
          <a:prstGeom prst="rect">
            <a:avLst/>
          </a:prstGeom>
          <a:solidFill>
            <a:schemeClr val="bg1"/>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After</a:t>
            </a:r>
          </a:p>
        </p:txBody>
      </p:sp>
      <p:sp>
        <p:nvSpPr>
          <p:cNvPr id="12" name="Content Placeholder 2">
            <a:extLst>
              <a:ext uri="{FF2B5EF4-FFF2-40B4-BE49-F238E27FC236}">
                <a16:creationId xmlns:a16="http://schemas.microsoft.com/office/drawing/2014/main" id="{A8304351-9BF2-42FF-812D-CBB276660047}"/>
              </a:ext>
            </a:extLst>
          </p:cNvPr>
          <p:cNvSpPr txBox="1">
            <a:spLocks/>
          </p:cNvSpPr>
          <p:nvPr/>
        </p:nvSpPr>
        <p:spPr>
          <a:xfrm>
            <a:off x="740588" y="1193173"/>
            <a:ext cx="11467383" cy="480632"/>
          </a:xfrm>
          <a:prstGeom prst="rect">
            <a:avLst/>
          </a:prstGeom>
          <a:noFill/>
          <a:ln w="76200">
            <a:noFill/>
          </a:ln>
          <a:effectLst/>
        </p:spPr>
        <p:txBody>
          <a:bodyPr vert="horz" lIns="182880" tIns="91440" rIns="182880" bIns="9144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rPr>
              <a:t>Areas of the brain physically change, and certain behaviors are “hard-wired.”</a:t>
            </a:r>
          </a:p>
        </p:txBody>
      </p:sp>
      <p:sp>
        <p:nvSpPr>
          <p:cNvPr id="17" name="Rectangle 16">
            <a:extLst>
              <a:ext uri="{FF2B5EF4-FFF2-40B4-BE49-F238E27FC236}">
                <a16:creationId xmlns:a16="http://schemas.microsoft.com/office/drawing/2014/main" id="{C4DAFA8E-2ED9-4C4B-8697-6DA6CA899A45}"/>
              </a:ext>
            </a:extLst>
          </p:cNvPr>
          <p:cNvSpPr/>
          <p:nvPr/>
        </p:nvSpPr>
        <p:spPr>
          <a:xfrm>
            <a:off x="2268354" y="5860446"/>
            <a:ext cx="5194051" cy="246221"/>
          </a:xfrm>
          <a:prstGeom prst="rect">
            <a:avLst/>
          </a:prstGeom>
        </p:spPr>
        <p:txBody>
          <a:bodyPr wrap="none">
            <a:spAutoFit/>
          </a:bodyPr>
          <a:lstStyle/>
          <a:p>
            <a:r>
              <a:rPr lang="en-US" sz="1000" i="1" dirty="0"/>
              <a:t>Source: National Institute on Drug Abuse (NIDA) and The Science of Addiction, University of Utah </a:t>
            </a:r>
            <a:endParaRPr lang="en-US" sz="1000" dirty="0"/>
          </a:p>
        </p:txBody>
      </p:sp>
    </p:spTree>
    <p:extLst>
      <p:ext uri="{BB962C8B-B14F-4D97-AF65-F5344CB8AC3E}">
        <p14:creationId xmlns:p14="http://schemas.microsoft.com/office/powerpoint/2010/main" val="237330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85047-9877-CEA7-31BE-447103217EC4}"/>
              </a:ext>
            </a:extLst>
          </p:cNvPr>
          <p:cNvSpPr>
            <a:spLocks noGrp="1"/>
          </p:cNvSpPr>
          <p:nvPr>
            <p:ph type="title"/>
          </p:nvPr>
        </p:nvSpPr>
        <p:spPr>
          <a:xfrm>
            <a:off x="1383564" y="348865"/>
            <a:ext cx="9718111" cy="1576446"/>
          </a:xfrm>
        </p:spPr>
        <p:txBody>
          <a:bodyPr anchor="ctr">
            <a:normAutofit/>
          </a:bodyPr>
          <a:lstStyle/>
          <a:p>
            <a:r>
              <a:rPr lang="en-US" sz="4000" b="0" i="0" u="none" strike="noStrike" dirty="0">
                <a:solidFill>
                  <a:schemeClr val="bg1"/>
                </a:solidFill>
                <a:effectLst/>
                <a:highlight>
                  <a:srgbClr val="000000"/>
                </a:highlight>
                <a:latin typeface="Söhne"/>
              </a:rPr>
              <a:t>Why Do Adolescents </a:t>
            </a:r>
            <a:r>
              <a:rPr lang="en-US" sz="4000" b="0" i="0" u="none" strike="noStrike" dirty="0">
                <a:solidFill>
                  <a:schemeClr val="bg1"/>
                </a:solidFill>
                <a:effectLst/>
                <a:latin typeface="Söhne"/>
              </a:rPr>
              <a:t>Use?</a:t>
            </a:r>
            <a:endParaRPr lang="en-US" sz="4000" dirty="0">
              <a:solidFill>
                <a:schemeClr val="bg1"/>
              </a:solidFill>
            </a:endParaRPr>
          </a:p>
        </p:txBody>
      </p:sp>
      <p:graphicFrame>
        <p:nvGraphicFramePr>
          <p:cNvPr id="5" name="Content Placeholder 2">
            <a:extLst>
              <a:ext uri="{FF2B5EF4-FFF2-40B4-BE49-F238E27FC236}">
                <a16:creationId xmlns:a16="http://schemas.microsoft.com/office/drawing/2014/main" id="{F02F179C-02CD-13FD-A8C3-087C2A529F9A}"/>
              </a:ext>
            </a:extLst>
          </p:cNvPr>
          <p:cNvGraphicFramePr>
            <a:graphicFrameLocks noGrp="1"/>
          </p:cNvGraphicFramePr>
          <p:nvPr>
            <p:ph idx="1"/>
            <p:extLst>
              <p:ext uri="{D42A27DB-BD31-4B8C-83A1-F6EECF244321}">
                <p14:modId xmlns:p14="http://schemas.microsoft.com/office/powerpoint/2010/main" val="386199319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9537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32F3F"/>
                </a:solidFill>
              </a:rPr>
              <a:t>Substance use changes the brain</a:t>
            </a:r>
          </a:p>
        </p:txBody>
      </p:sp>
      <p:sp>
        <p:nvSpPr>
          <p:cNvPr id="4" name="Footer Placeholder 3">
            <a:extLst>
              <a:ext uri="{FF2B5EF4-FFF2-40B4-BE49-F238E27FC236}">
                <a16:creationId xmlns:a16="http://schemas.microsoft.com/office/drawing/2014/main" id="{9E72E77F-4227-21B7-A30B-56B075904859}"/>
              </a:ext>
            </a:extLst>
          </p:cNvPr>
          <p:cNvSpPr>
            <a:spLocks noGrp="1"/>
          </p:cNvSpPr>
          <p:nvPr>
            <p:ph type="ftr" sz="quarter" idx="11"/>
          </p:nvPr>
        </p:nvSpPr>
        <p:spPr/>
        <p:txBody>
          <a:bodyPr/>
          <a:lstStyle/>
          <a:p>
            <a:pPr algn="l"/>
            <a:r>
              <a:rPr lang="en-US"/>
              <a:t>Copyright, Overdose Lifeline. Inc.</a:t>
            </a:r>
            <a:endParaRPr lang="en-US" dirty="0"/>
          </a:p>
        </p:txBody>
      </p:sp>
      <p:sp>
        <p:nvSpPr>
          <p:cNvPr id="11" name="Content Placeholder 4">
            <a:extLst>
              <a:ext uri="{FF2B5EF4-FFF2-40B4-BE49-F238E27FC236}">
                <a16:creationId xmlns:a16="http://schemas.microsoft.com/office/drawing/2014/main" id="{722B4F67-30DC-4665-8FE1-3840C91E1ECD}"/>
              </a:ext>
            </a:extLst>
          </p:cNvPr>
          <p:cNvSpPr txBox="1">
            <a:spLocks/>
          </p:cNvSpPr>
          <p:nvPr/>
        </p:nvSpPr>
        <p:spPr>
          <a:xfrm>
            <a:off x="870516" y="1397002"/>
            <a:ext cx="10515600" cy="110799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In some areas, connections between neurons are pruned back. In others, neurons form more connections.</a:t>
            </a:r>
          </a:p>
        </p:txBody>
      </p:sp>
      <p:pic>
        <p:nvPicPr>
          <p:cNvPr id="7" name="Picture 6">
            <a:extLst>
              <a:ext uri="{FF2B5EF4-FFF2-40B4-BE49-F238E27FC236}">
                <a16:creationId xmlns:a16="http://schemas.microsoft.com/office/drawing/2014/main" id="{093E08B5-F443-4DB5-9F22-32C669CFF16F}"/>
              </a:ext>
            </a:extLst>
          </p:cNvPr>
          <p:cNvPicPr>
            <a:picLocks noChangeAspect="1"/>
          </p:cNvPicPr>
          <p:nvPr/>
        </p:nvPicPr>
        <p:blipFill rotWithShape="1">
          <a:blip r:embed="rId3">
            <a:extLst>
              <a:ext uri="{28A0092B-C50C-407E-A947-70E740481C1C}">
                <a14:useLocalDpi xmlns:a14="http://schemas.microsoft.com/office/drawing/2010/main" val="0"/>
              </a:ext>
            </a:extLst>
          </a:blip>
          <a:srcRect t="21107" b="13278"/>
          <a:stretch/>
        </p:blipFill>
        <p:spPr>
          <a:xfrm>
            <a:off x="683053" y="2533069"/>
            <a:ext cx="5168472" cy="3391303"/>
          </a:xfrm>
          <a:prstGeom prst="rect">
            <a:avLst/>
          </a:prstGeom>
        </p:spPr>
      </p:pic>
      <p:sp>
        <p:nvSpPr>
          <p:cNvPr id="9" name="Rectangle 8">
            <a:extLst>
              <a:ext uri="{FF2B5EF4-FFF2-40B4-BE49-F238E27FC236}">
                <a16:creationId xmlns:a16="http://schemas.microsoft.com/office/drawing/2014/main" id="{25C1D5F4-ADEB-4871-879F-4323CBC44281}"/>
              </a:ext>
            </a:extLst>
          </p:cNvPr>
          <p:cNvSpPr/>
          <p:nvPr/>
        </p:nvSpPr>
        <p:spPr>
          <a:xfrm>
            <a:off x="5620711" y="2938016"/>
            <a:ext cx="5990916" cy="1846659"/>
          </a:xfrm>
          <a:prstGeom prst="rect">
            <a:avLst/>
          </a:prstGeom>
          <a:solidFill>
            <a:srgbClr val="232F3F"/>
          </a:solidFill>
          <a:ln>
            <a:noFill/>
          </a:ln>
          <a:effectLst>
            <a:outerShdw blurRad="50800" dist="38100" dir="5400000" algn="t" rotWithShape="0">
              <a:prstClr val="black">
                <a:alpha val="40000"/>
              </a:prstClr>
            </a:outerShdw>
          </a:effectLst>
        </p:spPr>
        <p:txBody>
          <a:bodyPr wrap="square" lIns="182880" tIns="182880" rIns="182880" bIns="1828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After cocaine use, connections between neurons in the Nucleus Accumbens, part of the reward pathway, increase in number, size, and strength.</a:t>
            </a:r>
          </a:p>
        </p:txBody>
      </p:sp>
      <p:sp>
        <p:nvSpPr>
          <p:cNvPr id="10" name="TextBox 9">
            <a:extLst>
              <a:ext uri="{FF2B5EF4-FFF2-40B4-BE49-F238E27FC236}">
                <a16:creationId xmlns:a16="http://schemas.microsoft.com/office/drawing/2014/main" id="{E15BC084-9372-487C-B66F-A049FE84DB0F}"/>
              </a:ext>
            </a:extLst>
          </p:cNvPr>
          <p:cNvSpPr txBox="1"/>
          <p:nvPr/>
        </p:nvSpPr>
        <p:spPr>
          <a:xfrm>
            <a:off x="838200" y="6017327"/>
            <a:ext cx="7373282"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Source and Image Credit: The Science of Addiction: Genetics and the Brain, Genetic Science Learning Center. University of Utah 2016</a:t>
            </a:r>
          </a:p>
        </p:txBody>
      </p:sp>
    </p:spTree>
    <p:extLst>
      <p:ext uri="{BB962C8B-B14F-4D97-AF65-F5344CB8AC3E}">
        <p14:creationId xmlns:p14="http://schemas.microsoft.com/office/powerpoint/2010/main" val="312587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0C9B50-2B2F-472D-9193-29E226F169D8}"/>
              </a:ext>
            </a:extLst>
          </p:cNvPr>
          <p:cNvSpPr>
            <a:spLocks noGrp="1"/>
          </p:cNvSpPr>
          <p:nvPr>
            <p:ph idx="1"/>
          </p:nvPr>
        </p:nvSpPr>
        <p:spPr>
          <a:xfrm>
            <a:off x="463463" y="1803211"/>
            <a:ext cx="6309005" cy="2142395"/>
          </a:xfrm>
        </p:spPr>
        <p:txBody>
          <a:bodyPr>
            <a:normAutofit/>
          </a:bodyPr>
          <a:lstStyle/>
          <a:p>
            <a:pPr marL="0" indent="0">
              <a:buNone/>
            </a:pPr>
            <a:r>
              <a:rPr lang="en-US" dirty="0"/>
              <a:t>Our brain has a survival hierarchy, prioritizing activities that are important for our survival. Drugs and alcohol </a:t>
            </a:r>
            <a:r>
              <a:rPr lang="en-US" b="1" dirty="0">
                <a:solidFill>
                  <a:srgbClr val="0573C1"/>
                </a:solidFill>
              </a:rPr>
              <a:t>“fool” the brain </a:t>
            </a:r>
            <a:r>
              <a:rPr lang="en-US" dirty="0"/>
              <a:t>that they are important for survival. </a:t>
            </a:r>
          </a:p>
        </p:txBody>
      </p:sp>
      <p:sp>
        <p:nvSpPr>
          <p:cNvPr id="9" name="Footer Placeholder 8">
            <a:extLst>
              <a:ext uri="{FF2B5EF4-FFF2-40B4-BE49-F238E27FC236}">
                <a16:creationId xmlns:a16="http://schemas.microsoft.com/office/drawing/2014/main" id="{995BB4BC-9E3C-E0A5-86BB-535AC965F0CC}"/>
              </a:ext>
            </a:extLst>
          </p:cNvPr>
          <p:cNvSpPr>
            <a:spLocks noGrp="1"/>
          </p:cNvSpPr>
          <p:nvPr>
            <p:ph type="ftr" sz="quarter" idx="11"/>
          </p:nvPr>
        </p:nvSpPr>
        <p:spPr/>
        <p:txBody>
          <a:bodyPr/>
          <a:lstStyle/>
          <a:p>
            <a:pPr algn="l"/>
            <a:r>
              <a:rPr lang="en-US"/>
              <a:t>Copyright, Overdose Lifeline. Inc.</a:t>
            </a:r>
            <a:endParaRPr lang="en-US" dirty="0"/>
          </a:p>
        </p:txBody>
      </p:sp>
      <p:grpSp>
        <p:nvGrpSpPr>
          <p:cNvPr id="10" name="Group 9">
            <a:extLst>
              <a:ext uri="{FF2B5EF4-FFF2-40B4-BE49-F238E27FC236}">
                <a16:creationId xmlns:a16="http://schemas.microsoft.com/office/drawing/2014/main" id="{53D60654-DAFE-4D01-8ACD-0824773E8F3F}"/>
              </a:ext>
            </a:extLst>
          </p:cNvPr>
          <p:cNvGrpSpPr/>
          <p:nvPr/>
        </p:nvGrpSpPr>
        <p:grpSpPr>
          <a:xfrm>
            <a:off x="7024218" y="890477"/>
            <a:ext cx="4421105" cy="4301051"/>
            <a:chOff x="6906126" y="2410384"/>
            <a:chExt cx="4300786" cy="3971913"/>
          </a:xfrm>
        </p:grpSpPr>
        <p:sp>
          <p:nvSpPr>
            <p:cNvPr id="11" name="Content Placeholder 2">
              <a:extLst>
                <a:ext uri="{FF2B5EF4-FFF2-40B4-BE49-F238E27FC236}">
                  <a16:creationId xmlns:a16="http://schemas.microsoft.com/office/drawing/2014/main" id="{5411615E-9FCE-469A-A513-EC6A9838FCAF}"/>
                </a:ext>
              </a:extLst>
            </p:cNvPr>
            <p:cNvSpPr txBox="1">
              <a:spLocks/>
            </p:cNvSpPr>
            <p:nvPr/>
          </p:nvSpPr>
          <p:spPr>
            <a:xfrm>
              <a:off x="6906126" y="3197797"/>
              <a:ext cx="4300786" cy="677991"/>
            </a:xfrm>
            <a:prstGeom prst="rect">
              <a:avLst/>
            </a:prstGeom>
            <a:solidFill>
              <a:srgbClr val="0573C1"/>
            </a:solidFill>
            <a:ln w="50800">
              <a:noFill/>
            </a:ln>
          </p:spPr>
          <p:txBody>
            <a:bodyPr lIns="182880" tIns="182880" rIns="182880" bIns="18288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#1 Food</a:t>
              </a:r>
            </a:p>
          </p:txBody>
        </p:sp>
        <p:sp>
          <p:nvSpPr>
            <p:cNvPr id="12" name="Content Placeholder 2">
              <a:extLst>
                <a:ext uri="{FF2B5EF4-FFF2-40B4-BE49-F238E27FC236}">
                  <a16:creationId xmlns:a16="http://schemas.microsoft.com/office/drawing/2014/main" id="{C9702677-D0EE-4436-897A-371BBAA68F55}"/>
                </a:ext>
              </a:extLst>
            </p:cNvPr>
            <p:cNvSpPr txBox="1">
              <a:spLocks/>
            </p:cNvSpPr>
            <p:nvPr/>
          </p:nvSpPr>
          <p:spPr>
            <a:xfrm>
              <a:off x="6906126" y="4043526"/>
              <a:ext cx="4300786" cy="677991"/>
            </a:xfrm>
            <a:prstGeom prst="rect">
              <a:avLst/>
            </a:prstGeom>
            <a:solidFill>
              <a:srgbClr val="0573C1"/>
            </a:solidFill>
            <a:ln w="50800">
              <a:noFill/>
            </a:ln>
          </p:spPr>
          <p:txBody>
            <a:bodyPr lIns="182880" tIns="182880" rIns="182880" bIns="18288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#2 Water</a:t>
              </a:r>
            </a:p>
          </p:txBody>
        </p:sp>
        <p:sp>
          <p:nvSpPr>
            <p:cNvPr id="13" name="Content Placeholder 2">
              <a:extLst>
                <a:ext uri="{FF2B5EF4-FFF2-40B4-BE49-F238E27FC236}">
                  <a16:creationId xmlns:a16="http://schemas.microsoft.com/office/drawing/2014/main" id="{A2813742-C039-4846-B8AA-1792D5FBECC7}"/>
                </a:ext>
              </a:extLst>
            </p:cNvPr>
            <p:cNvSpPr txBox="1">
              <a:spLocks/>
            </p:cNvSpPr>
            <p:nvPr/>
          </p:nvSpPr>
          <p:spPr>
            <a:xfrm>
              <a:off x="6906126" y="4873916"/>
              <a:ext cx="4300786" cy="677991"/>
            </a:xfrm>
            <a:prstGeom prst="rect">
              <a:avLst/>
            </a:prstGeom>
            <a:solidFill>
              <a:srgbClr val="0573C1"/>
            </a:solidFill>
            <a:ln w="50800">
              <a:noFill/>
            </a:ln>
          </p:spPr>
          <p:txBody>
            <a:bodyPr lIns="182880" tIns="182880" rIns="182880" bIns="18288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#3 Sleep</a:t>
              </a:r>
            </a:p>
          </p:txBody>
        </p:sp>
        <p:sp>
          <p:nvSpPr>
            <p:cNvPr id="14" name="Content Placeholder 2">
              <a:extLst>
                <a:ext uri="{FF2B5EF4-FFF2-40B4-BE49-F238E27FC236}">
                  <a16:creationId xmlns:a16="http://schemas.microsoft.com/office/drawing/2014/main" id="{84EB88B0-79AC-4EF9-9C6C-C07CCEEC3CDD}"/>
                </a:ext>
              </a:extLst>
            </p:cNvPr>
            <p:cNvSpPr txBox="1">
              <a:spLocks/>
            </p:cNvSpPr>
            <p:nvPr/>
          </p:nvSpPr>
          <p:spPr>
            <a:xfrm>
              <a:off x="6906126" y="5704306"/>
              <a:ext cx="4300786" cy="677991"/>
            </a:xfrm>
            <a:prstGeom prst="rect">
              <a:avLst/>
            </a:prstGeom>
            <a:solidFill>
              <a:srgbClr val="0573C1"/>
            </a:solidFill>
            <a:ln w="50800">
              <a:noFill/>
            </a:ln>
          </p:spPr>
          <p:txBody>
            <a:bodyPr lIns="182880" tIns="182880" rIns="182880" bIns="18288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#4 Social Interactions  </a:t>
              </a:r>
            </a:p>
          </p:txBody>
        </p:sp>
        <p:sp>
          <p:nvSpPr>
            <p:cNvPr id="15" name="Content Placeholder 2">
              <a:extLst>
                <a:ext uri="{FF2B5EF4-FFF2-40B4-BE49-F238E27FC236}">
                  <a16:creationId xmlns:a16="http://schemas.microsoft.com/office/drawing/2014/main" id="{898834AD-494D-40FA-8F6F-D8B1C272032D}"/>
                </a:ext>
              </a:extLst>
            </p:cNvPr>
            <p:cNvSpPr txBox="1">
              <a:spLocks/>
            </p:cNvSpPr>
            <p:nvPr/>
          </p:nvSpPr>
          <p:spPr>
            <a:xfrm>
              <a:off x="6906126" y="2410384"/>
              <a:ext cx="4300786" cy="677991"/>
            </a:xfrm>
            <a:prstGeom prst="rect">
              <a:avLst/>
            </a:prstGeom>
            <a:solidFill>
              <a:srgbClr val="F5F5F5"/>
            </a:solidFill>
            <a:ln w="50800">
              <a:solidFill>
                <a:srgbClr val="232F3F"/>
              </a:solidFill>
            </a:ln>
          </p:spPr>
          <p:txBody>
            <a:bodyPr lIns="182880" tIns="182880" rIns="182880" bIns="18288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B4B4B"/>
                  </a:solidFill>
                  <a:effectLst/>
                  <a:uLnTx/>
                  <a:uFillTx/>
                  <a:latin typeface="Candara" panose="020E0502030303020204"/>
                  <a:ea typeface="+mn-ea"/>
                  <a:cs typeface="+mn-cs"/>
                </a:rPr>
                <a:t>Brain’s Survival Hierarchy</a:t>
              </a:r>
            </a:p>
          </p:txBody>
        </p:sp>
      </p:grpSp>
      <p:grpSp>
        <p:nvGrpSpPr>
          <p:cNvPr id="19" name="Group 18">
            <a:extLst>
              <a:ext uri="{FF2B5EF4-FFF2-40B4-BE49-F238E27FC236}">
                <a16:creationId xmlns:a16="http://schemas.microsoft.com/office/drawing/2014/main" id="{AE77141E-3940-4928-9A48-6910F41A633B}"/>
              </a:ext>
            </a:extLst>
          </p:cNvPr>
          <p:cNvGrpSpPr/>
          <p:nvPr/>
        </p:nvGrpSpPr>
        <p:grpSpPr>
          <a:xfrm>
            <a:off x="6919944" y="827327"/>
            <a:ext cx="4629652" cy="5491585"/>
            <a:chOff x="2141621" y="1857830"/>
            <a:chExt cx="4532738" cy="4958531"/>
          </a:xfrm>
        </p:grpSpPr>
        <p:sp>
          <p:nvSpPr>
            <p:cNvPr id="18" name="Rectangle 17">
              <a:extLst>
                <a:ext uri="{FF2B5EF4-FFF2-40B4-BE49-F238E27FC236}">
                  <a16:creationId xmlns:a16="http://schemas.microsoft.com/office/drawing/2014/main" id="{5E4D9D01-33B4-4094-9049-1921E207A8EA}"/>
                </a:ext>
              </a:extLst>
            </p:cNvPr>
            <p:cNvSpPr/>
            <p:nvPr/>
          </p:nvSpPr>
          <p:spPr>
            <a:xfrm>
              <a:off x="2141621" y="1857830"/>
              <a:ext cx="4532738" cy="495853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grpSp>
          <p:nvGrpSpPr>
            <p:cNvPr id="17" name="Group 16">
              <a:extLst>
                <a:ext uri="{FF2B5EF4-FFF2-40B4-BE49-F238E27FC236}">
                  <a16:creationId xmlns:a16="http://schemas.microsoft.com/office/drawing/2014/main" id="{C67D9A71-28F0-44C3-9789-26C07CEDDF08}"/>
                </a:ext>
              </a:extLst>
            </p:cNvPr>
            <p:cNvGrpSpPr/>
            <p:nvPr/>
          </p:nvGrpSpPr>
          <p:grpSpPr>
            <a:xfrm>
              <a:off x="2229184" y="1928828"/>
              <a:ext cx="4309882" cy="4678243"/>
              <a:chOff x="2225842" y="2411445"/>
              <a:chExt cx="4309882" cy="4678243"/>
            </a:xfrm>
          </p:grpSpPr>
          <p:sp>
            <p:nvSpPr>
              <p:cNvPr id="4" name="Content Placeholder 2">
                <a:extLst>
                  <a:ext uri="{FF2B5EF4-FFF2-40B4-BE49-F238E27FC236}">
                    <a16:creationId xmlns:a16="http://schemas.microsoft.com/office/drawing/2014/main" id="{1EAF8230-9109-490E-B2AE-DB0B56CEC6B1}"/>
                  </a:ext>
                </a:extLst>
              </p:cNvPr>
              <p:cNvSpPr txBox="1">
                <a:spLocks/>
              </p:cNvSpPr>
              <p:nvPr/>
            </p:nvSpPr>
            <p:spPr>
              <a:xfrm>
                <a:off x="2225842" y="3195618"/>
                <a:ext cx="4300786" cy="677991"/>
              </a:xfrm>
              <a:prstGeom prst="rect">
                <a:avLst/>
              </a:prstGeom>
              <a:solidFill>
                <a:srgbClr val="232F3F"/>
              </a:solidFill>
              <a:ln w="50800">
                <a:no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#1 Drugs / Alcohol</a:t>
                </a:r>
              </a:p>
            </p:txBody>
          </p:sp>
          <p:sp>
            <p:nvSpPr>
              <p:cNvPr id="5" name="Content Placeholder 2">
                <a:extLst>
                  <a:ext uri="{FF2B5EF4-FFF2-40B4-BE49-F238E27FC236}">
                    <a16:creationId xmlns:a16="http://schemas.microsoft.com/office/drawing/2014/main" id="{529AAFBF-9D00-45DC-A511-852B855D5E9D}"/>
                  </a:ext>
                </a:extLst>
              </p:cNvPr>
              <p:cNvSpPr txBox="1">
                <a:spLocks/>
              </p:cNvSpPr>
              <p:nvPr/>
            </p:nvSpPr>
            <p:spPr>
              <a:xfrm>
                <a:off x="2225842" y="3954925"/>
                <a:ext cx="4300786" cy="677991"/>
              </a:xfrm>
              <a:prstGeom prst="rect">
                <a:avLst/>
              </a:prstGeom>
              <a:solidFill>
                <a:srgbClr val="0573C1"/>
              </a:solidFill>
              <a:ln w="50800">
                <a:no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#2 Food</a:t>
                </a:r>
              </a:p>
            </p:txBody>
          </p:sp>
          <p:sp>
            <p:nvSpPr>
              <p:cNvPr id="6" name="Content Placeholder 2">
                <a:extLst>
                  <a:ext uri="{FF2B5EF4-FFF2-40B4-BE49-F238E27FC236}">
                    <a16:creationId xmlns:a16="http://schemas.microsoft.com/office/drawing/2014/main" id="{9353D3F4-F59D-4255-B50F-C59239100D73}"/>
                  </a:ext>
                </a:extLst>
              </p:cNvPr>
              <p:cNvSpPr txBox="1">
                <a:spLocks/>
              </p:cNvSpPr>
              <p:nvPr/>
            </p:nvSpPr>
            <p:spPr>
              <a:xfrm>
                <a:off x="2225842" y="4773849"/>
                <a:ext cx="4300786" cy="677991"/>
              </a:xfrm>
              <a:prstGeom prst="rect">
                <a:avLst/>
              </a:prstGeom>
              <a:solidFill>
                <a:srgbClr val="0573C1"/>
              </a:solidFill>
              <a:ln w="50800">
                <a:no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#3 Water</a:t>
                </a:r>
              </a:p>
            </p:txBody>
          </p:sp>
          <p:sp>
            <p:nvSpPr>
              <p:cNvPr id="7" name="Content Placeholder 2">
                <a:extLst>
                  <a:ext uri="{FF2B5EF4-FFF2-40B4-BE49-F238E27FC236}">
                    <a16:creationId xmlns:a16="http://schemas.microsoft.com/office/drawing/2014/main" id="{CA4750FA-C234-40CB-8244-6F86FDC41A47}"/>
                  </a:ext>
                </a:extLst>
              </p:cNvPr>
              <p:cNvSpPr txBox="1">
                <a:spLocks/>
              </p:cNvSpPr>
              <p:nvPr/>
            </p:nvSpPr>
            <p:spPr>
              <a:xfrm>
                <a:off x="2234938" y="5592773"/>
                <a:ext cx="4300786" cy="677991"/>
              </a:xfrm>
              <a:prstGeom prst="rect">
                <a:avLst/>
              </a:prstGeom>
              <a:solidFill>
                <a:srgbClr val="0573C1"/>
              </a:solidFill>
              <a:ln w="50800">
                <a:no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#4 Sleep</a:t>
                </a:r>
              </a:p>
            </p:txBody>
          </p:sp>
          <p:sp>
            <p:nvSpPr>
              <p:cNvPr id="8" name="Content Placeholder 2">
                <a:extLst>
                  <a:ext uri="{FF2B5EF4-FFF2-40B4-BE49-F238E27FC236}">
                    <a16:creationId xmlns:a16="http://schemas.microsoft.com/office/drawing/2014/main" id="{0AEE3E9F-B37F-43AC-9C7E-51F8288B4537}"/>
                  </a:ext>
                </a:extLst>
              </p:cNvPr>
              <p:cNvSpPr txBox="1">
                <a:spLocks/>
              </p:cNvSpPr>
              <p:nvPr/>
            </p:nvSpPr>
            <p:spPr>
              <a:xfrm>
                <a:off x="2227529" y="2411445"/>
                <a:ext cx="4300786" cy="677991"/>
              </a:xfrm>
              <a:prstGeom prst="rect">
                <a:avLst/>
              </a:prstGeom>
              <a:solidFill>
                <a:srgbClr val="F5F5F5"/>
              </a:solidFill>
              <a:ln w="50800">
                <a:solidFill>
                  <a:srgbClr val="232F3F"/>
                </a:solidFill>
              </a:ln>
            </p:spPr>
            <p:txBody>
              <a:bodyPr lIns="182880" tIns="182880" rIns="182880" bIns="18288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B4B4B"/>
                    </a:solidFill>
                    <a:effectLst/>
                    <a:uLnTx/>
                    <a:uFillTx/>
                    <a:latin typeface="Candara" panose="020E0502030303020204"/>
                    <a:ea typeface="+mn-ea"/>
                    <a:cs typeface="+mn-cs"/>
                  </a:rPr>
                  <a:t>Brain’s Reward Pathway</a:t>
                </a:r>
              </a:p>
            </p:txBody>
          </p:sp>
          <p:sp>
            <p:nvSpPr>
              <p:cNvPr id="16" name="Content Placeholder 2">
                <a:extLst>
                  <a:ext uri="{FF2B5EF4-FFF2-40B4-BE49-F238E27FC236}">
                    <a16:creationId xmlns:a16="http://schemas.microsoft.com/office/drawing/2014/main" id="{19D1A657-3BAA-4891-B6C9-46FEC4DF4A2C}"/>
                  </a:ext>
                </a:extLst>
              </p:cNvPr>
              <p:cNvSpPr txBox="1">
                <a:spLocks/>
              </p:cNvSpPr>
              <p:nvPr/>
            </p:nvSpPr>
            <p:spPr>
              <a:xfrm>
                <a:off x="2225842" y="6411697"/>
                <a:ext cx="4300786" cy="677991"/>
              </a:xfrm>
              <a:prstGeom prst="rect">
                <a:avLst/>
              </a:prstGeom>
              <a:solidFill>
                <a:srgbClr val="0573C1"/>
              </a:solidFill>
              <a:ln w="50800">
                <a:noFill/>
              </a:ln>
            </p:spPr>
            <p:txBody>
              <a:bodyPr lIns="182880" tIns="182880" rIns="182880" bIns="18288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5F5F5"/>
                    </a:solidFill>
                    <a:effectLst/>
                    <a:uLnTx/>
                    <a:uFillTx/>
                    <a:latin typeface="Candara" panose="020E0502030303020204"/>
                    <a:ea typeface="+mn-ea"/>
                    <a:cs typeface="+mn-cs"/>
                  </a:rPr>
                  <a:t>#5 Social Interactions  </a:t>
                </a:r>
              </a:p>
            </p:txBody>
          </p:sp>
        </p:grpSp>
      </p:grpSp>
      <p:sp>
        <p:nvSpPr>
          <p:cNvPr id="21" name="Content Placeholder 2">
            <a:extLst>
              <a:ext uri="{FF2B5EF4-FFF2-40B4-BE49-F238E27FC236}">
                <a16:creationId xmlns:a16="http://schemas.microsoft.com/office/drawing/2014/main" id="{CCD7BD54-AB9B-43BF-9534-A2623C9FF367}"/>
              </a:ext>
            </a:extLst>
          </p:cNvPr>
          <p:cNvSpPr txBox="1">
            <a:spLocks/>
          </p:cNvSpPr>
          <p:nvPr/>
        </p:nvSpPr>
        <p:spPr>
          <a:xfrm>
            <a:off x="463463" y="4195255"/>
            <a:ext cx="6205003" cy="982995"/>
          </a:xfrm>
          <a:prstGeom prst="rect">
            <a:avLst/>
          </a:prstGeom>
          <a:solidFill>
            <a:srgbClr val="232F3F"/>
          </a:solidFill>
        </p:spPr>
        <p:txBody>
          <a:bodyPr vert="horz" lIns="182880" tIns="91440" rIns="9144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ea typeface="+mn-ea"/>
                <a:cs typeface="+mn-cs"/>
              </a:rPr>
              <a:t>More important than food, water, sleep and interacting with family and friends.</a:t>
            </a:r>
          </a:p>
        </p:txBody>
      </p:sp>
      <p:sp>
        <p:nvSpPr>
          <p:cNvPr id="22" name="Rectangle 21">
            <a:extLst>
              <a:ext uri="{FF2B5EF4-FFF2-40B4-BE49-F238E27FC236}">
                <a16:creationId xmlns:a16="http://schemas.microsoft.com/office/drawing/2014/main" id="{659B8BA6-286C-4B36-9382-73C41C28229A}"/>
              </a:ext>
            </a:extLst>
          </p:cNvPr>
          <p:cNvSpPr/>
          <p:nvPr/>
        </p:nvSpPr>
        <p:spPr>
          <a:xfrm>
            <a:off x="463463" y="5840901"/>
            <a:ext cx="5194051" cy="246221"/>
          </a:xfrm>
          <a:prstGeom prst="rect">
            <a:avLst/>
          </a:prstGeom>
        </p:spPr>
        <p:txBody>
          <a:bodyPr wrap="none">
            <a:spAutoFit/>
          </a:bodyPr>
          <a:lstStyle/>
          <a:p>
            <a:r>
              <a:rPr lang="en-US" sz="1000" i="1" dirty="0"/>
              <a:t>Source: National Institute on Drug Abuse (NIDA) and The Science of Addiction, University of Utah </a:t>
            </a:r>
            <a:endParaRPr lang="en-US" sz="1000" dirty="0"/>
          </a:p>
        </p:txBody>
      </p:sp>
    </p:spTree>
    <p:extLst>
      <p:ext uri="{BB962C8B-B14F-4D97-AF65-F5344CB8AC3E}">
        <p14:creationId xmlns:p14="http://schemas.microsoft.com/office/powerpoint/2010/main" val="113035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grayscl/>
            <a:extLst>
              <a:ext uri="{28A0092B-C50C-407E-A947-70E740481C1C}">
                <a14:useLocalDpi xmlns:a14="http://schemas.microsoft.com/office/drawing/2010/main" val="0"/>
              </a:ext>
            </a:extLst>
          </a:blip>
          <a:srcRect t="6877" b="10012"/>
          <a:stretch/>
        </p:blipFill>
        <p:spPr>
          <a:xfrm>
            <a:off x="381000" y="329067"/>
            <a:ext cx="11430000" cy="6083990"/>
          </a:xfrm>
          <a:prstGeom prst="rect">
            <a:avLst/>
          </a:prstGeom>
        </p:spPr>
      </p:pic>
      <p:sp>
        <p:nvSpPr>
          <p:cNvPr id="7" name="Footer Placeholder 3">
            <a:extLst>
              <a:ext uri="{FF2B5EF4-FFF2-40B4-BE49-F238E27FC236}">
                <a16:creationId xmlns:a16="http://schemas.microsoft.com/office/drawing/2014/main" id="{FF8A473C-329A-437E-8325-453D78153C31}"/>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Copyright, Overdose Lifeline. Inc.</a:t>
            </a:r>
          </a:p>
        </p:txBody>
      </p:sp>
      <p:pic>
        <p:nvPicPr>
          <p:cNvPr id="8" name="Picture 7" descr="A picture containing room, drawing&#10;&#10;Description automatically generated">
            <a:extLst>
              <a:ext uri="{FF2B5EF4-FFF2-40B4-BE49-F238E27FC236}">
                <a16:creationId xmlns:a16="http://schemas.microsoft.com/office/drawing/2014/main" id="{89061BF4-3D1C-4CAC-8605-4A8418BA3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52" y="395812"/>
            <a:ext cx="779183" cy="773989"/>
          </a:xfrm>
          <a:prstGeom prst="rect">
            <a:avLst/>
          </a:prstGeom>
        </p:spPr>
      </p:pic>
      <p:sp>
        <p:nvSpPr>
          <p:cNvPr id="10" name="Title 3">
            <a:extLst>
              <a:ext uri="{FF2B5EF4-FFF2-40B4-BE49-F238E27FC236}">
                <a16:creationId xmlns:a16="http://schemas.microsoft.com/office/drawing/2014/main" id="{2549041D-4D31-45E4-994C-27DCC01D4FFB}"/>
              </a:ext>
            </a:extLst>
          </p:cNvPr>
          <p:cNvSpPr txBox="1">
            <a:spLocks/>
          </p:cNvSpPr>
          <p:nvPr/>
        </p:nvSpPr>
        <p:spPr>
          <a:xfrm>
            <a:off x="0" y="4105921"/>
            <a:ext cx="6096000" cy="1655849"/>
          </a:xfrm>
          <a:prstGeom prst="rect">
            <a:avLst/>
          </a:prstGeom>
          <a:solidFill>
            <a:srgbClr val="4495D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chemeClr val="bg1"/>
                </a:solidFill>
              </a:rPr>
              <a:t> </a:t>
            </a:r>
            <a:r>
              <a:rPr lang="en-US" dirty="0">
                <a:solidFill>
                  <a:srgbClr val="232F3F"/>
                </a:solidFill>
              </a:rPr>
              <a:t>section 04</a:t>
            </a:r>
            <a:br>
              <a:rPr lang="en-US" dirty="0">
                <a:solidFill>
                  <a:schemeClr val="bg1"/>
                </a:solidFill>
              </a:rPr>
            </a:br>
            <a:r>
              <a:rPr lang="en-US" dirty="0">
                <a:solidFill>
                  <a:schemeClr val="bg1"/>
                </a:solidFill>
              </a:rPr>
              <a:t> </a:t>
            </a:r>
            <a:r>
              <a:rPr lang="en-US" sz="3600" dirty="0">
                <a:solidFill>
                  <a:schemeClr val="bg2"/>
                </a:solidFill>
                <a:latin typeface="+mn-lt"/>
              </a:rPr>
              <a:t>Withdrawal</a:t>
            </a:r>
            <a:endParaRPr lang="en-US" dirty="0">
              <a:solidFill>
                <a:schemeClr val="bg1"/>
              </a:solidFill>
            </a:endParaRPr>
          </a:p>
        </p:txBody>
      </p:sp>
    </p:spTree>
    <p:extLst>
      <p:ext uri="{BB962C8B-B14F-4D97-AF65-F5344CB8AC3E}">
        <p14:creationId xmlns:p14="http://schemas.microsoft.com/office/powerpoint/2010/main" val="210307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83"/>
          </a:xfrm>
        </p:spPr>
        <p:txBody>
          <a:bodyPr/>
          <a:lstStyle/>
          <a:p>
            <a:r>
              <a:rPr lang="en-US" dirty="0">
                <a:solidFill>
                  <a:srgbClr val="232F3F"/>
                </a:solidFill>
              </a:rPr>
              <a:t>Withdrawal</a:t>
            </a:r>
          </a:p>
        </p:txBody>
      </p:sp>
      <p:sp>
        <p:nvSpPr>
          <p:cNvPr id="3" name="Content Placeholder 2"/>
          <p:cNvSpPr>
            <a:spLocks noGrp="1"/>
          </p:cNvSpPr>
          <p:nvPr>
            <p:ph idx="1"/>
          </p:nvPr>
        </p:nvSpPr>
        <p:spPr>
          <a:xfrm>
            <a:off x="843799" y="3481189"/>
            <a:ext cx="7126494" cy="1604211"/>
          </a:xfrm>
        </p:spPr>
        <p:txBody>
          <a:bodyPr>
            <a:noAutofit/>
          </a:bodyPr>
          <a:lstStyle/>
          <a:p>
            <a:pPr marL="0" indent="0">
              <a:buNone/>
            </a:pPr>
            <a:r>
              <a:rPr lang="en-US" sz="3200" b="1" dirty="0">
                <a:solidFill>
                  <a:srgbClr val="0573C1"/>
                </a:solidFill>
              </a:rPr>
              <a:t>How much</a:t>
            </a:r>
            <a:r>
              <a:rPr lang="en-US" sz="3200" dirty="0"/>
              <a:t> and </a:t>
            </a:r>
            <a:r>
              <a:rPr lang="en-US" sz="3200" b="1" dirty="0">
                <a:solidFill>
                  <a:srgbClr val="0573C1"/>
                </a:solidFill>
              </a:rPr>
              <a:t>how long </a:t>
            </a:r>
            <a:r>
              <a:rPr lang="en-US" sz="3200" dirty="0"/>
              <a:t>one uses determines the </a:t>
            </a:r>
            <a:r>
              <a:rPr lang="en-US" sz="3200" b="1" dirty="0">
                <a:solidFill>
                  <a:srgbClr val="232F3F"/>
                </a:solidFill>
              </a:rPr>
              <a:t>SEVERITY</a:t>
            </a:r>
            <a:r>
              <a:rPr lang="en-US" sz="3200" dirty="0"/>
              <a:t> of the withdrawal.</a:t>
            </a:r>
          </a:p>
        </p:txBody>
      </p:sp>
      <p:sp>
        <p:nvSpPr>
          <p:cNvPr id="5" name="Footer Placeholder 4">
            <a:extLst>
              <a:ext uri="{FF2B5EF4-FFF2-40B4-BE49-F238E27FC236}">
                <a16:creationId xmlns:a16="http://schemas.microsoft.com/office/drawing/2014/main" id="{53A2EC50-8C48-0FD6-5058-1F0D791AF99A}"/>
              </a:ext>
            </a:extLst>
          </p:cNvPr>
          <p:cNvSpPr>
            <a:spLocks noGrp="1"/>
          </p:cNvSpPr>
          <p:nvPr>
            <p:ph type="ftr" sz="quarter" idx="11"/>
          </p:nvPr>
        </p:nvSpPr>
        <p:spPr/>
        <p:txBody>
          <a:bodyPr/>
          <a:lstStyle/>
          <a:p>
            <a:pPr algn="l"/>
            <a:r>
              <a:rPr lang="en-US"/>
              <a:t>Copyright, Overdose Lifeline. Inc.</a:t>
            </a:r>
            <a:endParaRPr lang="en-US" dirty="0"/>
          </a:p>
        </p:txBody>
      </p:sp>
      <p:sp>
        <p:nvSpPr>
          <p:cNvPr id="16" name="Rectangle 15"/>
          <p:cNvSpPr/>
          <p:nvPr/>
        </p:nvSpPr>
        <p:spPr>
          <a:xfrm>
            <a:off x="838200" y="1547509"/>
            <a:ext cx="713209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When the body has become dependent on the substance and the substance is no longer available, withdrawal may occur.</a:t>
            </a:r>
          </a:p>
        </p:txBody>
      </p:sp>
      <p:pic>
        <p:nvPicPr>
          <p:cNvPr id="9" name="Picture 8">
            <a:extLst>
              <a:ext uri="{FF2B5EF4-FFF2-40B4-BE49-F238E27FC236}">
                <a16:creationId xmlns:a16="http://schemas.microsoft.com/office/drawing/2014/main" id="{8988D8FE-CB52-4CAC-B695-0EF20DFDD22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8109178" y="630846"/>
            <a:ext cx="3239023" cy="4858534"/>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28B06189-FA95-40AF-B4D7-FED6CC39B24F}"/>
              </a:ext>
            </a:extLst>
          </p:cNvPr>
          <p:cNvSpPr/>
          <p:nvPr/>
        </p:nvSpPr>
        <p:spPr>
          <a:xfrm>
            <a:off x="7841574" y="6396701"/>
            <a:ext cx="3774230" cy="2844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effectLst/>
                <a:uLnTx/>
                <a:uFillTx/>
                <a:latin typeface="Calibri" panose="020F0502020204030204"/>
                <a:ea typeface="+mn-ea"/>
                <a:cs typeface="+mn-cs"/>
              </a:rPr>
              <a:t>Sources: Mentalhealthdaily.com, NLM.NIH.gov, Altamira</a:t>
            </a:r>
          </a:p>
        </p:txBody>
      </p:sp>
    </p:spTree>
    <p:extLst>
      <p:ext uri="{BB962C8B-B14F-4D97-AF65-F5344CB8AC3E}">
        <p14:creationId xmlns:p14="http://schemas.microsoft.com/office/powerpoint/2010/main" val="2743541971"/>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83"/>
          </a:xfrm>
        </p:spPr>
        <p:txBody>
          <a:bodyPr/>
          <a:lstStyle/>
          <a:p>
            <a:r>
              <a:rPr lang="en-US" dirty="0">
                <a:solidFill>
                  <a:srgbClr val="232F3F"/>
                </a:solidFill>
              </a:rPr>
              <a:t>Withdrawal</a:t>
            </a:r>
          </a:p>
        </p:txBody>
      </p:sp>
      <p:sp>
        <p:nvSpPr>
          <p:cNvPr id="3" name="Content Placeholder 2"/>
          <p:cNvSpPr>
            <a:spLocks noGrp="1"/>
          </p:cNvSpPr>
          <p:nvPr>
            <p:ph idx="1"/>
          </p:nvPr>
        </p:nvSpPr>
        <p:spPr>
          <a:xfrm>
            <a:off x="831813" y="1623837"/>
            <a:ext cx="6024824" cy="2048052"/>
          </a:xfrm>
        </p:spPr>
        <p:txBody>
          <a:bodyPr>
            <a:noAutofit/>
          </a:bodyPr>
          <a:lstStyle/>
          <a:p>
            <a:pPr marL="0" indent="0">
              <a:buNone/>
            </a:pPr>
            <a:r>
              <a:rPr lang="en-US" sz="3200" dirty="0"/>
              <a:t>Other factors include: Age, Physical Condition, Genetics, the Combination of Drugs Used, and the Support Network.</a:t>
            </a:r>
          </a:p>
        </p:txBody>
      </p:sp>
      <p:sp>
        <p:nvSpPr>
          <p:cNvPr id="12" name="Footer Placeholder 11">
            <a:extLst>
              <a:ext uri="{FF2B5EF4-FFF2-40B4-BE49-F238E27FC236}">
                <a16:creationId xmlns:a16="http://schemas.microsoft.com/office/drawing/2014/main" id="{47D2B5B5-B1A0-23D8-8950-8E63071FC7D3}"/>
              </a:ext>
            </a:extLst>
          </p:cNvPr>
          <p:cNvSpPr>
            <a:spLocks noGrp="1"/>
          </p:cNvSpPr>
          <p:nvPr>
            <p:ph type="ftr" sz="quarter" idx="11"/>
          </p:nvPr>
        </p:nvSpPr>
        <p:spPr/>
        <p:txBody>
          <a:bodyPr/>
          <a:lstStyle/>
          <a:p>
            <a:pPr algn="l"/>
            <a:r>
              <a:rPr lang="en-US"/>
              <a:t>Copyright, Overdose Lifeline. Inc.</a:t>
            </a:r>
            <a:endParaRPr lang="en-US" dirty="0"/>
          </a:p>
        </p:txBody>
      </p:sp>
      <p:sp>
        <p:nvSpPr>
          <p:cNvPr id="7" name="Rectangle 6">
            <a:extLst>
              <a:ext uri="{FF2B5EF4-FFF2-40B4-BE49-F238E27FC236}">
                <a16:creationId xmlns:a16="http://schemas.microsoft.com/office/drawing/2014/main" id="{3E316CD7-85EE-4C1B-9E88-EE66E21A04FB}"/>
              </a:ext>
            </a:extLst>
          </p:cNvPr>
          <p:cNvSpPr/>
          <p:nvPr/>
        </p:nvSpPr>
        <p:spPr>
          <a:xfrm>
            <a:off x="7749988" y="6396701"/>
            <a:ext cx="3774230" cy="2844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Sources: Mentalhealthdaily.com, NLM.NIH.gov, Altamira</a:t>
            </a:r>
          </a:p>
        </p:txBody>
      </p:sp>
      <p:grpSp>
        <p:nvGrpSpPr>
          <p:cNvPr id="4" name="Group 3">
            <a:extLst>
              <a:ext uri="{FF2B5EF4-FFF2-40B4-BE49-F238E27FC236}">
                <a16:creationId xmlns:a16="http://schemas.microsoft.com/office/drawing/2014/main" id="{07F6B9E1-EE86-43B7-BA2C-9EEB989095CC}"/>
              </a:ext>
            </a:extLst>
          </p:cNvPr>
          <p:cNvGrpSpPr/>
          <p:nvPr/>
        </p:nvGrpSpPr>
        <p:grpSpPr>
          <a:xfrm>
            <a:off x="7365972" y="967293"/>
            <a:ext cx="4275568" cy="5034478"/>
            <a:chOff x="7434211" y="1016015"/>
            <a:chExt cx="4289216" cy="5433271"/>
          </a:xfrm>
        </p:grpSpPr>
        <p:sp>
          <p:nvSpPr>
            <p:cNvPr id="5" name="Freeform: Shape 4">
              <a:extLst>
                <a:ext uri="{FF2B5EF4-FFF2-40B4-BE49-F238E27FC236}">
                  <a16:creationId xmlns:a16="http://schemas.microsoft.com/office/drawing/2014/main" id="{60B4AF27-8C05-47D6-9EB0-7CDB89716875}"/>
                </a:ext>
              </a:extLst>
            </p:cNvPr>
            <p:cNvSpPr/>
            <p:nvPr/>
          </p:nvSpPr>
          <p:spPr>
            <a:xfrm>
              <a:off x="7434213" y="1016015"/>
              <a:ext cx="4289214" cy="957105"/>
            </a:xfrm>
            <a:custGeom>
              <a:avLst/>
              <a:gdLst>
                <a:gd name="connsiteX0" fmla="*/ 0 w 1595176"/>
                <a:gd name="connsiteY0" fmla="*/ 0 h 957105"/>
                <a:gd name="connsiteX1" fmla="*/ 1595176 w 1595176"/>
                <a:gd name="connsiteY1" fmla="*/ 0 h 957105"/>
                <a:gd name="connsiteX2" fmla="*/ 1595176 w 1595176"/>
                <a:gd name="connsiteY2" fmla="*/ 957105 h 957105"/>
                <a:gd name="connsiteX3" fmla="*/ 0 w 1595176"/>
                <a:gd name="connsiteY3" fmla="*/ 957105 h 957105"/>
                <a:gd name="connsiteX4" fmla="*/ 0 w 1595176"/>
                <a:gd name="connsiteY4" fmla="*/ 0 h 95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76" h="957105">
                  <a:moveTo>
                    <a:pt x="0" y="0"/>
                  </a:moveTo>
                  <a:lnTo>
                    <a:pt x="1595176" y="0"/>
                  </a:lnTo>
                  <a:lnTo>
                    <a:pt x="1595176" y="957105"/>
                  </a:lnTo>
                  <a:lnTo>
                    <a:pt x="0" y="957105"/>
                  </a:lnTo>
                  <a:lnTo>
                    <a:pt x="0" y="0"/>
                  </a:lnTo>
                  <a:close/>
                </a:path>
              </a:pathLst>
            </a:custGeom>
            <a:solidFill>
              <a:srgbClr val="0573C1"/>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3600" b="1" kern="1200" dirty="0"/>
                <a:t>Age</a:t>
              </a:r>
            </a:p>
          </p:txBody>
        </p:sp>
        <p:sp>
          <p:nvSpPr>
            <p:cNvPr id="6" name="Freeform: Shape 5">
              <a:extLst>
                <a:ext uri="{FF2B5EF4-FFF2-40B4-BE49-F238E27FC236}">
                  <a16:creationId xmlns:a16="http://schemas.microsoft.com/office/drawing/2014/main" id="{02B1B508-B9C9-4A16-9EB3-633040CA24C9}"/>
                </a:ext>
              </a:extLst>
            </p:cNvPr>
            <p:cNvSpPr/>
            <p:nvPr/>
          </p:nvSpPr>
          <p:spPr>
            <a:xfrm>
              <a:off x="7434211" y="2135706"/>
              <a:ext cx="4289215" cy="957105"/>
            </a:xfrm>
            <a:custGeom>
              <a:avLst/>
              <a:gdLst>
                <a:gd name="connsiteX0" fmla="*/ 0 w 1595176"/>
                <a:gd name="connsiteY0" fmla="*/ 0 h 957105"/>
                <a:gd name="connsiteX1" fmla="*/ 1595176 w 1595176"/>
                <a:gd name="connsiteY1" fmla="*/ 0 h 957105"/>
                <a:gd name="connsiteX2" fmla="*/ 1595176 w 1595176"/>
                <a:gd name="connsiteY2" fmla="*/ 957105 h 957105"/>
                <a:gd name="connsiteX3" fmla="*/ 0 w 1595176"/>
                <a:gd name="connsiteY3" fmla="*/ 957105 h 957105"/>
                <a:gd name="connsiteX4" fmla="*/ 0 w 1595176"/>
                <a:gd name="connsiteY4" fmla="*/ 0 h 95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76" h="957105">
                  <a:moveTo>
                    <a:pt x="0" y="0"/>
                  </a:moveTo>
                  <a:lnTo>
                    <a:pt x="1595176" y="0"/>
                  </a:lnTo>
                  <a:lnTo>
                    <a:pt x="1595176" y="957105"/>
                  </a:lnTo>
                  <a:lnTo>
                    <a:pt x="0" y="957105"/>
                  </a:lnTo>
                  <a:lnTo>
                    <a:pt x="0" y="0"/>
                  </a:lnTo>
                  <a:close/>
                </a:path>
              </a:pathLst>
            </a:custGeom>
            <a:solidFill>
              <a:srgbClr val="068FEC"/>
            </a:solidFill>
          </p:spPr>
          <p:style>
            <a:lnRef idx="0">
              <a:schemeClr val="lt1">
                <a:hueOff val="0"/>
                <a:satOff val="0"/>
                <a:lumOff val="0"/>
                <a:alphaOff val="0"/>
              </a:schemeClr>
            </a:lnRef>
            <a:fillRef idx="3">
              <a:schemeClr val="accent5">
                <a:hueOff val="-1838336"/>
                <a:satOff val="-2557"/>
                <a:lumOff val="-981"/>
                <a:alphaOff val="0"/>
              </a:schemeClr>
            </a:fillRef>
            <a:effectRef idx="3">
              <a:schemeClr val="accent5">
                <a:hueOff val="-1838336"/>
                <a:satOff val="-2557"/>
                <a:lumOff val="-981"/>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3600" b="1" kern="1200" dirty="0"/>
                <a:t>Physical Condition</a:t>
              </a:r>
            </a:p>
          </p:txBody>
        </p:sp>
        <p:sp>
          <p:nvSpPr>
            <p:cNvPr id="9" name="Freeform: Shape 8">
              <a:extLst>
                <a:ext uri="{FF2B5EF4-FFF2-40B4-BE49-F238E27FC236}">
                  <a16:creationId xmlns:a16="http://schemas.microsoft.com/office/drawing/2014/main" id="{415BFCB3-7826-4FB5-8C78-3AAE125719E2}"/>
                </a:ext>
              </a:extLst>
            </p:cNvPr>
            <p:cNvSpPr/>
            <p:nvPr/>
          </p:nvSpPr>
          <p:spPr>
            <a:xfrm>
              <a:off x="7434212" y="3254098"/>
              <a:ext cx="4289213" cy="957105"/>
            </a:xfrm>
            <a:custGeom>
              <a:avLst/>
              <a:gdLst>
                <a:gd name="connsiteX0" fmla="*/ 0 w 1595176"/>
                <a:gd name="connsiteY0" fmla="*/ 0 h 957105"/>
                <a:gd name="connsiteX1" fmla="*/ 1595176 w 1595176"/>
                <a:gd name="connsiteY1" fmla="*/ 0 h 957105"/>
                <a:gd name="connsiteX2" fmla="*/ 1595176 w 1595176"/>
                <a:gd name="connsiteY2" fmla="*/ 957105 h 957105"/>
                <a:gd name="connsiteX3" fmla="*/ 0 w 1595176"/>
                <a:gd name="connsiteY3" fmla="*/ 957105 h 957105"/>
                <a:gd name="connsiteX4" fmla="*/ 0 w 1595176"/>
                <a:gd name="connsiteY4" fmla="*/ 0 h 95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76" h="957105">
                  <a:moveTo>
                    <a:pt x="0" y="0"/>
                  </a:moveTo>
                  <a:lnTo>
                    <a:pt x="1595176" y="0"/>
                  </a:lnTo>
                  <a:lnTo>
                    <a:pt x="1595176" y="957105"/>
                  </a:lnTo>
                  <a:lnTo>
                    <a:pt x="0" y="957105"/>
                  </a:lnTo>
                  <a:lnTo>
                    <a:pt x="0" y="0"/>
                  </a:lnTo>
                  <a:close/>
                </a:path>
              </a:pathLst>
            </a:custGeom>
            <a:solidFill>
              <a:schemeClr val="bg1">
                <a:lumMod val="65000"/>
              </a:schemeClr>
            </a:solidFill>
          </p:spPr>
          <p:style>
            <a:lnRef idx="0">
              <a:schemeClr val="lt1">
                <a:hueOff val="0"/>
                <a:satOff val="0"/>
                <a:lumOff val="0"/>
                <a:alphaOff val="0"/>
              </a:schemeClr>
            </a:lnRef>
            <a:fillRef idx="3">
              <a:schemeClr val="accent5">
                <a:hueOff val="-3676672"/>
                <a:satOff val="-5114"/>
                <a:lumOff val="-1961"/>
                <a:alphaOff val="0"/>
              </a:schemeClr>
            </a:fillRef>
            <a:effectRef idx="3">
              <a:schemeClr val="accent5">
                <a:hueOff val="-3676672"/>
                <a:satOff val="-5114"/>
                <a:lumOff val="-1961"/>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3600" b="1" kern="1200" dirty="0"/>
                <a:t>Genetics</a:t>
              </a:r>
            </a:p>
          </p:txBody>
        </p:sp>
        <p:sp>
          <p:nvSpPr>
            <p:cNvPr id="10" name="Freeform: Shape 9">
              <a:extLst>
                <a:ext uri="{FF2B5EF4-FFF2-40B4-BE49-F238E27FC236}">
                  <a16:creationId xmlns:a16="http://schemas.microsoft.com/office/drawing/2014/main" id="{D6196BF1-F033-40E6-B1B7-F0F8DC74F7D9}"/>
                </a:ext>
              </a:extLst>
            </p:cNvPr>
            <p:cNvSpPr/>
            <p:nvPr/>
          </p:nvSpPr>
          <p:spPr>
            <a:xfrm>
              <a:off x="7434212" y="4406328"/>
              <a:ext cx="4289212" cy="957105"/>
            </a:xfrm>
            <a:custGeom>
              <a:avLst/>
              <a:gdLst>
                <a:gd name="connsiteX0" fmla="*/ 0 w 1595176"/>
                <a:gd name="connsiteY0" fmla="*/ 0 h 957105"/>
                <a:gd name="connsiteX1" fmla="*/ 1595176 w 1595176"/>
                <a:gd name="connsiteY1" fmla="*/ 0 h 957105"/>
                <a:gd name="connsiteX2" fmla="*/ 1595176 w 1595176"/>
                <a:gd name="connsiteY2" fmla="*/ 957105 h 957105"/>
                <a:gd name="connsiteX3" fmla="*/ 0 w 1595176"/>
                <a:gd name="connsiteY3" fmla="*/ 957105 h 957105"/>
                <a:gd name="connsiteX4" fmla="*/ 0 w 1595176"/>
                <a:gd name="connsiteY4" fmla="*/ 0 h 95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76" h="957105">
                  <a:moveTo>
                    <a:pt x="0" y="0"/>
                  </a:moveTo>
                  <a:lnTo>
                    <a:pt x="1595176" y="0"/>
                  </a:lnTo>
                  <a:lnTo>
                    <a:pt x="1595176" y="957105"/>
                  </a:lnTo>
                  <a:lnTo>
                    <a:pt x="0" y="957105"/>
                  </a:lnTo>
                  <a:lnTo>
                    <a:pt x="0" y="0"/>
                  </a:lnTo>
                  <a:close/>
                </a:path>
              </a:pathLst>
            </a:custGeom>
            <a:solidFill>
              <a:schemeClr val="tx1">
                <a:lumMod val="75000"/>
                <a:lumOff val="25000"/>
              </a:schemeClr>
            </a:solidFill>
          </p:spPr>
          <p:style>
            <a:lnRef idx="0">
              <a:schemeClr val="lt1">
                <a:hueOff val="0"/>
                <a:satOff val="0"/>
                <a:lumOff val="0"/>
                <a:alphaOff val="0"/>
              </a:schemeClr>
            </a:lnRef>
            <a:fillRef idx="3">
              <a:scrgbClr r="0" g="0" b="0"/>
            </a:fillRef>
            <a:effectRef idx="3">
              <a:schemeClr val="accent5">
                <a:hueOff val="-5515009"/>
                <a:satOff val="-7671"/>
                <a:lumOff val="-2942"/>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3600" b="1" kern="1200" dirty="0"/>
                <a:t>Drugs Uses</a:t>
              </a:r>
            </a:p>
          </p:txBody>
        </p:sp>
        <p:sp>
          <p:nvSpPr>
            <p:cNvPr id="11" name="Freeform: Shape 10">
              <a:extLst>
                <a:ext uri="{FF2B5EF4-FFF2-40B4-BE49-F238E27FC236}">
                  <a16:creationId xmlns:a16="http://schemas.microsoft.com/office/drawing/2014/main" id="{ECBA6586-94C8-43B5-A7BA-6904409265CE}"/>
                </a:ext>
              </a:extLst>
            </p:cNvPr>
            <p:cNvSpPr/>
            <p:nvPr/>
          </p:nvSpPr>
          <p:spPr>
            <a:xfrm>
              <a:off x="7434211" y="5492181"/>
              <a:ext cx="4289211" cy="957105"/>
            </a:xfrm>
            <a:custGeom>
              <a:avLst/>
              <a:gdLst>
                <a:gd name="connsiteX0" fmla="*/ 0 w 1595176"/>
                <a:gd name="connsiteY0" fmla="*/ 0 h 957105"/>
                <a:gd name="connsiteX1" fmla="*/ 1595176 w 1595176"/>
                <a:gd name="connsiteY1" fmla="*/ 0 h 957105"/>
                <a:gd name="connsiteX2" fmla="*/ 1595176 w 1595176"/>
                <a:gd name="connsiteY2" fmla="*/ 957105 h 957105"/>
                <a:gd name="connsiteX3" fmla="*/ 0 w 1595176"/>
                <a:gd name="connsiteY3" fmla="*/ 957105 h 957105"/>
                <a:gd name="connsiteX4" fmla="*/ 0 w 1595176"/>
                <a:gd name="connsiteY4" fmla="*/ 0 h 95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176" h="957105">
                  <a:moveTo>
                    <a:pt x="0" y="0"/>
                  </a:moveTo>
                  <a:lnTo>
                    <a:pt x="1595176" y="0"/>
                  </a:lnTo>
                  <a:lnTo>
                    <a:pt x="1595176" y="957105"/>
                  </a:lnTo>
                  <a:lnTo>
                    <a:pt x="0" y="957105"/>
                  </a:lnTo>
                  <a:lnTo>
                    <a:pt x="0" y="0"/>
                  </a:lnTo>
                  <a:close/>
                </a:path>
              </a:pathLst>
            </a:custGeom>
            <a:solidFill>
              <a:srgbClr val="232F3F"/>
            </a:solidFill>
          </p:spPr>
          <p:style>
            <a:lnRef idx="0">
              <a:schemeClr val="lt1">
                <a:hueOff val="0"/>
                <a:satOff val="0"/>
                <a:lumOff val="0"/>
                <a:alphaOff val="0"/>
              </a:schemeClr>
            </a:lnRef>
            <a:fillRef idx="3">
              <a:schemeClr val="accent5">
                <a:hueOff val="-7353344"/>
                <a:satOff val="-10228"/>
                <a:lumOff val="-3922"/>
                <a:alphaOff val="0"/>
              </a:schemeClr>
            </a:fillRef>
            <a:effectRef idx="3">
              <a:schemeClr val="accent5">
                <a:hueOff val="-7353344"/>
                <a:satOff val="-10228"/>
                <a:lumOff val="-3922"/>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3600" b="1" kern="1200" dirty="0"/>
                <a:t>Support Network</a:t>
              </a:r>
            </a:p>
          </p:txBody>
        </p:sp>
      </p:grpSp>
      <p:sp>
        <p:nvSpPr>
          <p:cNvPr id="13" name="Content Placeholder 2">
            <a:extLst>
              <a:ext uri="{FF2B5EF4-FFF2-40B4-BE49-F238E27FC236}">
                <a16:creationId xmlns:a16="http://schemas.microsoft.com/office/drawing/2014/main" id="{9D24A31B-350E-472F-A10D-35E938463711}"/>
              </a:ext>
            </a:extLst>
          </p:cNvPr>
          <p:cNvSpPr txBox="1">
            <a:spLocks/>
          </p:cNvSpPr>
          <p:nvPr/>
        </p:nvSpPr>
        <p:spPr>
          <a:xfrm>
            <a:off x="838200" y="3777889"/>
            <a:ext cx="6024824" cy="15947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Withdrawal from some substances, such as alcohol, require medical supervision.</a:t>
            </a:r>
          </a:p>
        </p:txBody>
      </p:sp>
    </p:spTree>
    <p:extLst>
      <p:ext uri="{BB962C8B-B14F-4D97-AF65-F5344CB8AC3E}">
        <p14:creationId xmlns:p14="http://schemas.microsoft.com/office/powerpoint/2010/main" val="2619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838200" y="3887811"/>
            <a:ext cx="2548982" cy="20651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586498" y="1344736"/>
            <a:ext cx="2548982" cy="257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12439"/>
            <a:ext cx="10515600" cy="1049683"/>
          </a:xfrm>
        </p:spPr>
        <p:txBody>
          <a:bodyPr/>
          <a:lstStyle/>
          <a:p>
            <a:r>
              <a:rPr lang="en-US" dirty="0">
                <a:solidFill>
                  <a:srgbClr val="232F3F"/>
                </a:solidFill>
              </a:rPr>
              <a:t>The Two Stages of Withdrawal</a:t>
            </a:r>
          </a:p>
        </p:txBody>
      </p:sp>
      <p:sp>
        <p:nvSpPr>
          <p:cNvPr id="3" name="Footer Placeholder 2">
            <a:extLst>
              <a:ext uri="{FF2B5EF4-FFF2-40B4-BE49-F238E27FC236}">
                <a16:creationId xmlns:a16="http://schemas.microsoft.com/office/drawing/2014/main" id="{55BE1165-9BC3-D632-FDF3-40EC741CA32F}"/>
              </a:ext>
            </a:extLst>
          </p:cNvPr>
          <p:cNvSpPr>
            <a:spLocks noGrp="1"/>
          </p:cNvSpPr>
          <p:nvPr>
            <p:ph type="ftr" sz="quarter" idx="11"/>
          </p:nvPr>
        </p:nvSpPr>
        <p:spPr/>
        <p:txBody>
          <a:bodyPr/>
          <a:lstStyle/>
          <a:p>
            <a:pPr algn="l"/>
            <a:r>
              <a:rPr lang="en-US"/>
              <a:t>Copyright, Overdose Lifeline. Inc.</a:t>
            </a:r>
            <a:endParaRPr lang="en-US" dirty="0"/>
          </a:p>
        </p:txBody>
      </p:sp>
      <p:sp>
        <p:nvSpPr>
          <p:cNvPr id="7" name="TextBox 6"/>
          <p:cNvSpPr txBox="1"/>
          <p:nvPr/>
        </p:nvSpPr>
        <p:spPr>
          <a:xfrm>
            <a:off x="3129572" y="1848765"/>
            <a:ext cx="869853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73C1"/>
                </a:solidFill>
                <a:effectLst/>
                <a:uLnTx/>
                <a:uFillTx/>
                <a:latin typeface="Arial" panose="020B0604020202020204" pitchFamily="34" charset="0"/>
                <a:cs typeface="Arial" panose="020B0604020202020204" pitchFamily="34" charset="0"/>
              </a:rPr>
              <a:t>The Acute Stage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body experiences symptoms of withdrawal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Lasts from a few days to a few weeks</a:t>
            </a:r>
          </a:p>
        </p:txBody>
      </p:sp>
      <p:sp>
        <p:nvSpPr>
          <p:cNvPr id="8" name="TextBox 7"/>
          <p:cNvSpPr txBox="1"/>
          <p:nvPr/>
        </p:nvSpPr>
        <p:spPr>
          <a:xfrm>
            <a:off x="3129572" y="3612061"/>
            <a:ext cx="8852317"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73C1"/>
                </a:solidFill>
                <a:effectLst/>
                <a:uLnTx/>
                <a:uFillTx/>
                <a:latin typeface="Arial" panose="020B0604020202020204" pitchFamily="34" charset="0"/>
                <a:cs typeface="Arial" panose="020B0604020202020204" pitchFamily="34" charset="0"/>
              </a:rPr>
              <a:t>The Post-Acute Stage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Emotional symptoms are experienced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Majority of bodily symptoms 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Episodes last a few days, occurring with increasing gaps in between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Can last up to two years</a:t>
            </a:r>
          </a:p>
        </p:txBody>
      </p:sp>
      <p:pic>
        <p:nvPicPr>
          <p:cNvPr id="12" name="Graphic 11" descr="Daily Calenda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498" y="3524817"/>
            <a:ext cx="2428101" cy="2428101"/>
          </a:xfrm>
          <a:prstGeom prst="rect">
            <a:avLst/>
          </a:prstGeom>
          <a:effectLst>
            <a:outerShdw blurRad="50800" dist="38100" dir="5400000" algn="t" rotWithShape="0">
              <a:prstClr val="black">
                <a:alpha val="40000"/>
              </a:prstClr>
            </a:outerShdw>
          </a:effectLst>
        </p:spPr>
      </p:pic>
      <p:pic>
        <p:nvPicPr>
          <p:cNvPr id="14" name="Graphic 13" descr="Stopwatch"/>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525" y="1317032"/>
            <a:ext cx="2543074" cy="2543074"/>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0D0AC7EA-1B08-4AF3-90A8-4A7052F8C6B0}"/>
              </a:ext>
            </a:extLst>
          </p:cNvPr>
          <p:cNvSpPr/>
          <p:nvPr/>
        </p:nvSpPr>
        <p:spPr>
          <a:xfrm>
            <a:off x="838200" y="5869259"/>
            <a:ext cx="3774230" cy="2844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Sources: Mentalhealthdaily.com, NLM.NIH.gov, Altamira</a:t>
            </a:r>
          </a:p>
        </p:txBody>
      </p:sp>
    </p:spTree>
    <p:extLst>
      <p:ext uri="{BB962C8B-B14F-4D97-AF65-F5344CB8AC3E}">
        <p14:creationId xmlns:p14="http://schemas.microsoft.com/office/powerpoint/2010/main" val="29564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1524000" y="228600"/>
            <a:ext cx="9144000" cy="6553200"/>
          </a:xfrm>
          <a:prstGeom prst="round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TextBox 29"/>
          <p:cNvSpPr txBox="1"/>
          <p:nvPr/>
        </p:nvSpPr>
        <p:spPr>
          <a:xfrm>
            <a:off x="5367724" y="279401"/>
            <a:ext cx="1429564" cy="406845"/>
          </a:xfrm>
          <a:prstGeom prst="rect">
            <a:avLst/>
          </a:prstGeom>
          <a:noFill/>
        </p:spPr>
        <p:txBody>
          <a:bodyPr wrap="none" lIns="37150" tIns="18575" rIns="37150" bIns="18575">
            <a:spAutoFit/>
          </a:bodyPr>
          <a:lstStyle/>
          <a:p>
            <a:pPr algn="ctr">
              <a:defRPr/>
            </a:pPr>
            <a:r>
              <a:rPr lang="en-US" sz="2400" b="1" kern="0" dirty="0">
                <a:solidFill>
                  <a:srgbClr val="19252F"/>
                </a:solidFill>
                <a:cs typeface="Lato Regular"/>
              </a:rPr>
              <a:t>Treatment</a:t>
            </a:r>
            <a:endParaRPr lang="id-ID" sz="2400" b="1" kern="0" dirty="0">
              <a:solidFill>
                <a:srgbClr val="19252F"/>
              </a:solidFill>
              <a:cs typeface="Lato Regular"/>
            </a:endParaRPr>
          </a:p>
        </p:txBody>
      </p:sp>
      <p:grpSp>
        <p:nvGrpSpPr>
          <p:cNvPr id="19460" name="Group 1"/>
          <p:cNvGrpSpPr>
            <a:grpSpLocks/>
          </p:cNvGrpSpPr>
          <p:nvPr/>
        </p:nvGrpSpPr>
        <p:grpSpPr bwMode="auto">
          <a:xfrm>
            <a:off x="1768476" y="1552576"/>
            <a:ext cx="8912225" cy="4638675"/>
            <a:chOff x="244457" y="1552866"/>
            <a:chExt cx="8911856" cy="4638560"/>
          </a:xfrm>
        </p:grpSpPr>
        <p:grpSp>
          <p:nvGrpSpPr>
            <p:cNvPr id="19463" name="Group 28"/>
            <p:cNvGrpSpPr>
              <a:grpSpLocks/>
            </p:cNvGrpSpPr>
            <p:nvPr/>
          </p:nvGrpSpPr>
          <p:grpSpPr bwMode="auto">
            <a:xfrm>
              <a:off x="2947422" y="2027686"/>
              <a:ext cx="3195528" cy="3109068"/>
              <a:chOff x="3263378" y="2003307"/>
              <a:chExt cx="3501233" cy="3438169"/>
            </a:xfrm>
          </p:grpSpPr>
          <p:sp>
            <p:nvSpPr>
              <p:cNvPr id="51" name="AutoShape 2"/>
              <p:cNvSpPr>
                <a:spLocks/>
              </p:cNvSpPr>
              <p:nvPr/>
            </p:nvSpPr>
            <p:spPr bwMode="auto">
              <a:xfrm>
                <a:off x="3263856" y="3360118"/>
                <a:ext cx="1751473" cy="2082019"/>
              </a:xfrm>
              <a:custGeom>
                <a:avLst/>
                <a:gdLst>
                  <a:gd name="T0" fmla="*/ 16896 w 21600"/>
                  <a:gd name="T1" fmla="*/ 10532 h 21600"/>
                  <a:gd name="T2" fmla="*/ 17435 w 21600"/>
                  <a:gd name="T3" fmla="*/ 7389 h 21600"/>
                  <a:gd name="T4" fmla="*/ 9099 w 21600"/>
                  <a:gd name="T5" fmla="*/ 0 h 21600"/>
                  <a:gd name="T6" fmla="*/ 0 w 21600"/>
                  <a:gd name="T7" fmla="*/ 10532 h 21600"/>
                  <a:gd name="T8" fmla="*/ 13152 w 21600"/>
                  <a:gd name="T9" fmla="*/ 21600 h 21600"/>
                  <a:gd name="T10" fmla="*/ 21600 w 21600"/>
                  <a:gd name="T11" fmla="*/ 19014 h 21600"/>
                  <a:gd name="T12" fmla="*/ 16896 w 21600"/>
                  <a:gd name="T13" fmla="*/ 10532 h 21600"/>
                  <a:gd name="T14" fmla="*/ 16896 w 21600"/>
                  <a:gd name="T15" fmla="*/ 10532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6896" y="10532"/>
                    </a:moveTo>
                    <a:cubicBezTo>
                      <a:pt x="16896" y="9440"/>
                      <a:pt x="17085" y="8385"/>
                      <a:pt x="17435" y="7389"/>
                    </a:cubicBezTo>
                    <a:cubicBezTo>
                      <a:pt x="13418" y="6219"/>
                      <a:pt x="10284" y="3458"/>
                      <a:pt x="9099" y="0"/>
                    </a:cubicBezTo>
                    <a:cubicBezTo>
                      <a:pt x="3819" y="1438"/>
                      <a:pt x="0" y="5609"/>
                      <a:pt x="0" y="10532"/>
                    </a:cubicBezTo>
                    <a:cubicBezTo>
                      <a:pt x="0" y="16645"/>
                      <a:pt x="5888" y="21600"/>
                      <a:pt x="13152" y="21600"/>
                    </a:cubicBezTo>
                    <a:cubicBezTo>
                      <a:pt x="16368" y="21600"/>
                      <a:pt x="19315" y="20628"/>
                      <a:pt x="21600" y="19014"/>
                    </a:cubicBezTo>
                    <a:cubicBezTo>
                      <a:pt x="18725" y="16984"/>
                      <a:pt x="16896" y="13938"/>
                      <a:pt x="16896" y="10532"/>
                    </a:cubicBezTo>
                    <a:close/>
                    <a:moveTo>
                      <a:pt x="16896" y="10532"/>
                    </a:moveTo>
                  </a:path>
                </a:pathLst>
              </a:custGeom>
              <a:solidFill>
                <a:srgbClr val="92AF27"/>
              </a:solidFill>
              <a:ln>
                <a:noFill/>
              </a:ln>
            </p:spPr>
            <p:txBody>
              <a:bodyPr lIns="0" tIns="0" rIns="0" bIns="0"/>
              <a:lstStyle/>
              <a:p>
                <a:pPr algn="ctr">
                  <a:defRPr/>
                </a:pPr>
                <a:endParaRPr lang="en-US" sz="1600" kern="0">
                  <a:solidFill>
                    <a:srgbClr val="FFFFFF"/>
                  </a:solidFill>
                  <a:cs typeface="Open Sans Light"/>
                </a:endParaRPr>
              </a:p>
            </p:txBody>
          </p:sp>
          <p:sp>
            <p:nvSpPr>
              <p:cNvPr id="52" name="AutoShape 3"/>
              <p:cNvSpPr>
                <a:spLocks/>
              </p:cNvSpPr>
              <p:nvPr/>
            </p:nvSpPr>
            <p:spPr bwMode="auto">
              <a:xfrm>
                <a:off x="5013590" y="3360118"/>
                <a:ext cx="1751473" cy="2074997"/>
              </a:xfrm>
              <a:custGeom>
                <a:avLst/>
                <a:gdLst>
                  <a:gd name="T0" fmla="*/ 12750 w 21600"/>
                  <a:gd name="T1" fmla="*/ 0 h 21600"/>
                  <a:gd name="T2" fmla="*/ 4190 w 21600"/>
                  <a:gd name="T3" fmla="*/ 7413 h 21600"/>
                  <a:gd name="T4" fmla="*/ 4704 w 21600"/>
                  <a:gd name="T5" fmla="*/ 10496 h 21600"/>
                  <a:gd name="T6" fmla="*/ 0 w 21600"/>
                  <a:gd name="T7" fmla="*/ 19005 h 21600"/>
                  <a:gd name="T8" fmla="*/ 8448 w 21600"/>
                  <a:gd name="T9" fmla="*/ 21600 h 21600"/>
                  <a:gd name="T10" fmla="*/ 21600 w 21600"/>
                  <a:gd name="T11" fmla="*/ 10496 h 21600"/>
                  <a:gd name="T12" fmla="*/ 12750 w 21600"/>
                  <a:gd name="T13" fmla="*/ 0 h 21600"/>
                  <a:gd name="T14" fmla="*/ 1275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2750" y="0"/>
                    </a:moveTo>
                    <a:cubicBezTo>
                      <a:pt x="11522" y="3507"/>
                      <a:pt x="8299" y="6290"/>
                      <a:pt x="4190" y="7413"/>
                    </a:cubicBezTo>
                    <a:cubicBezTo>
                      <a:pt x="4524" y="8392"/>
                      <a:pt x="4704" y="9426"/>
                      <a:pt x="4704" y="10496"/>
                    </a:cubicBezTo>
                    <a:cubicBezTo>
                      <a:pt x="4704" y="13913"/>
                      <a:pt x="2875" y="16969"/>
                      <a:pt x="0" y="19005"/>
                    </a:cubicBezTo>
                    <a:cubicBezTo>
                      <a:pt x="2285" y="20624"/>
                      <a:pt x="5232" y="21600"/>
                      <a:pt x="8448" y="21600"/>
                    </a:cubicBezTo>
                    <a:cubicBezTo>
                      <a:pt x="15712" y="21600"/>
                      <a:pt x="21600" y="16628"/>
                      <a:pt x="21600" y="10496"/>
                    </a:cubicBezTo>
                    <a:cubicBezTo>
                      <a:pt x="21600" y="5635"/>
                      <a:pt x="17901" y="1505"/>
                      <a:pt x="12750" y="0"/>
                    </a:cubicBezTo>
                    <a:close/>
                    <a:moveTo>
                      <a:pt x="12750" y="0"/>
                    </a:moveTo>
                  </a:path>
                </a:pathLst>
              </a:custGeom>
              <a:solidFill>
                <a:srgbClr val="F9711C"/>
              </a:solidFill>
              <a:ln>
                <a:noFill/>
              </a:ln>
            </p:spPr>
            <p:txBody>
              <a:bodyPr lIns="0" tIns="0" rIns="0" bIns="0"/>
              <a:lstStyle/>
              <a:p>
                <a:pPr algn="ctr">
                  <a:defRPr/>
                </a:pPr>
                <a:endParaRPr lang="en-US" sz="1600" kern="0">
                  <a:solidFill>
                    <a:srgbClr val="FFFFFF"/>
                  </a:solidFill>
                  <a:cs typeface="Open Sans Light"/>
                </a:endParaRPr>
              </a:p>
            </p:txBody>
          </p:sp>
          <p:sp>
            <p:nvSpPr>
              <p:cNvPr id="53" name="AutoShape 4"/>
              <p:cNvSpPr>
                <a:spLocks/>
              </p:cNvSpPr>
              <p:nvPr/>
            </p:nvSpPr>
            <p:spPr bwMode="auto">
              <a:xfrm>
                <a:off x="4632683" y="4074606"/>
                <a:ext cx="763553" cy="1120007"/>
              </a:xfrm>
              <a:custGeom>
                <a:avLst/>
                <a:gdLst>
                  <a:gd name="T0" fmla="*/ 21600 w 21600"/>
                  <a:gd name="T1" fmla="*/ 5840 h 21600"/>
                  <a:gd name="T2" fmla="*/ 20420 w 21600"/>
                  <a:gd name="T3" fmla="*/ 130 h 21600"/>
                  <a:gd name="T4" fmla="*/ 11114 w 21600"/>
                  <a:gd name="T5" fmla="*/ 1127 h 21600"/>
                  <a:gd name="T6" fmla="*/ 1237 w 21600"/>
                  <a:gd name="T7" fmla="*/ 0 h 21600"/>
                  <a:gd name="T8" fmla="*/ 0 w 21600"/>
                  <a:gd name="T9" fmla="*/ 5840 h 21600"/>
                  <a:gd name="T10" fmla="*/ 10800 w 21600"/>
                  <a:gd name="T11" fmla="*/ 21600 h 21600"/>
                  <a:gd name="T12" fmla="*/ 21600 w 21600"/>
                  <a:gd name="T13" fmla="*/ 5840 h 21600"/>
                  <a:gd name="T14" fmla="*/ 21600 w 21600"/>
                  <a:gd name="T15" fmla="*/ 584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21600" y="5840"/>
                    </a:moveTo>
                    <a:cubicBezTo>
                      <a:pt x="21600" y="3858"/>
                      <a:pt x="21187" y="1943"/>
                      <a:pt x="20420" y="130"/>
                    </a:cubicBezTo>
                    <a:cubicBezTo>
                      <a:pt x="17488" y="776"/>
                      <a:pt x="14362" y="1127"/>
                      <a:pt x="11114" y="1127"/>
                    </a:cubicBezTo>
                    <a:cubicBezTo>
                      <a:pt x="7655" y="1127"/>
                      <a:pt x="4332" y="729"/>
                      <a:pt x="1237" y="0"/>
                    </a:cubicBezTo>
                    <a:cubicBezTo>
                      <a:pt x="433" y="1851"/>
                      <a:pt x="0" y="3811"/>
                      <a:pt x="0" y="5840"/>
                    </a:cubicBezTo>
                    <a:cubicBezTo>
                      <a:pt x="0" y="12168"/>
                      <a:pt x="4198" y="17828"/>
                      <a:pt x="10800" y="21600"/>
                    </a:cubicBezTo>
                    <a:cubicBezTo>
                      <a:pt x="17402" y="17828"/>
                      <a:pt x="21600" y="12168"/>
                      <a:pt x="21600" y="5840"/>
                    </a:cubicBezTo>
                    <a:close/>
                    <a:moveTo>
                      <a:pt x="21600" y="5840"/>
                    </a:moveTo>
                  </a:path>
                </a:pathLst>
              </a:custGeom>
              <a:solidFill>
                <a:srgbClr val="92AF27">
                  <a:lumMod val="50000"/>
                </a:srgbClr>
              </a:solidFill>
              <a:ln>
                <a:noFill/>
              </a:ln>
            </p:spPr>
            <p:txBody>
              <a:bodyPr lIns="0" tIns="0" rIns="0" bIns="0"/>
              <a:lstStyle/>
              <a:p>
                <a:pPr algn="ctr">
                  <a:defRPr/>
                </a:pPr>
                <a:endParaRPr lang="en-US" sz="1600" kern="0">
                  <a:solidFill>
                    <a:srgbClr val="FFFFFF"/>
                  </a:solidFill>
                  <a:cs typeface="Open Sans Light"/>
                </a:endParaRPr>
              </a:p>
            </p:txBody>
          </p:sp>
          <p:sp>
            <p:nvSpPr>
              <p:cNvPr id="54" name="AutoShape 5"/>
              <p:cNvSpPr>
                <a:spLocks/>
              </p:cNvSpPr>
              <p:nvPr/>
            </p:nvSpPr>
            <p:spPr bwMode="auto">
              <a:xfrm>
                <a:off x="3959575" y="2003120"/>
                <a:ext cx="2134119" cy="1560636"/>
              </a:xfrm>
              <a:custGeom>
                <a:avLst/>
                <a:gdLst>
                  <a:gd name="T0" fmla="*/ 10687 w 21600"/>
                  <a:gd name="T1" fmla="*/ 21600 h 21600"/>
                  <a:gd name="T2" fmla="*/ 17625 w 21600"/>
                  <a:gd name="T3" fmla="*/ 18150 h 21600"/>
                  <a:gd name="T4" fmla="*/ 21158 w 21600"/>
                  <a:gd name="T5" fmla="*/ 18959 h 21600"/>
                  <a:gd name="T6" fmla="*/ 21600 w 21600"/>
                  <a:gd name="T7" fmla="*/ 14766 h 21600"/>
                  <a:gd name="T8" fmla="*/ 10800 w 21600"/>
                  <a:gd name="T9" fmla="*/ 0 h 21600"/>
                  <a:gd name="T10" fmla="*/ 0 w 21600"/>
                  <a:gd name="T11" fmla="*/ 14766 h 21600"/>
                  <a:gd name="T12" fmla="*/ 422 w 21600"/>
                  <a:gd name="T13" fmla="*/ 18865 h 21600"/>
                  <a:gd name="T14" fmla="*/ 3750 w 21600"/>
                  <a:gd name="T15" fmla="*/ 18150 h 21600"/>
                  <a:gd name="T16" fmla="*/ 10687 w 21600"/>
                  <a:gd name="T17" fmla="*/ 21600 h 21600"/>
                  <a:gd name="T18" fmla="*/ 10687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10687" y="21600"/>
                    </a:moveTo>
                    <a:cubicBezTo>
                      <a:pt x="12564" y="19447"/>
                      <a:pt x="14984" y="18150"/>
                      <a:pt x="17625" y="18150"/>
                    </a:cubicBezTo>
                    <a:cubicBezTo>
                      <a:pt x="18862" y="18150"/>
                      <a:pt x="20051" y="18435"/>
                      <a:pt x="21158" y="18959"/>
                    </a:cubicBezTo>
                    <a:cubicBezTo>
                      <a:pt x="21445" y="17630"/>
                      <a:pt x="21600" y="16223"/>
                      <a:pt x="21600" y="14766"/>
                    </a:cubicBezTo>
                    <a:cubicBezTo>
                      <a:pt x="21600" y="6611"/>
                      <a:pt x="16765" y="0"/>
                      <a:pt x="10800" y="0"/>
                    </a:cubicBezTo>
                    <a:cubicBezTo>
                      <a:pt x="4835" y="0"/>
                      <a:pt x="0" y="6611"/>
                      <a:pt x="0" y="14766"/>
                    </a:cubicBezTo>
                    <a:cubicBezTo>
                      <a:pt x="0" y="16189"/>
                      <a:pt x="147" y="17564"/>
                      <a:pt x="422" y="18865"/>
                    </a:cubicBezTo>
                    <a:cubicBezTo>
                      <a:pt x="1470" y="18402"/>
                      <a:pt x="2589" y="18150"/>
                      <a:pt x="3750" y="18150"/>
                    </a:cubicBezTo>
                    <a:cubicBezTo>
                      <a:pt x="6391" y="18150"/>
                      <a:pt x="8811" y="19447"/>
                      <a:pt x="10687" y="21600"/>
                    </a:cubicBezTo>
                    <a:close/>
                    <a:moveTo>
                      <a:pt x="10687" y="21600"/>
                    </a:moveTo>
                  </a:path>
                </a:pathLst>
              </a:custGeom>
              <a:solidFill>
                <a:srgbClr val="C42A13"/>
              </a:solidFill>
              <a:ln>
                <a:noFill/>
              </a:ln>
            </p:spPr>
            <p:txBody>
              <a:bodyPr lIns="0" tIns="0" rIns="0" bIns="0"/>
              <a:lstStyle/>
              <a:p>
                <a:pPr algn="ctr">
                  <a:defRPr/>
                </a:pPr>
                <a:endParaRPr lang="en-US" sz="1600" kern="0">
                  <a:solidFill>
                    <a:srgbClr val="FFFFFF"/>
                  </a:solidFill>
                  <a:cs typeface="Open Sans Light"/>
                </a:endParaRPr>
              </a:p>
            </p:txBody>
          </p:sp>
          <p:sp>
            <p:nvSpPr>
              <p:cNvPr id="55" name="AutoShape 6"/>
              <p:cNvSpPr>
                <a:spLocks/>
              </p:cNvSpPr>
              <p:nvPr/>
            </p:nvSpPr>
            <p:spPr bwMode="auto">
              <a:xfrm>
                <a:off x="4004797" y="3314475"/>
                <a:ext cx="1014011" cy="763642"/>
              </a:xfrm>
              <a:custGeom>
                <a:avLst/>
                <a:gdLst>
                  <a:gd name="T0" fmla="*/ 14404 w 21600"/>
                  <a:gd name="T1" fmla="*/ 21600 h 21600"/>
                  <a:gd name="T2" fmla="*/ 21600 w 21600"/>
                  <a:gd name="T3" fmla="*/ 7048 h 21600"/>
                  <a:gd name="T4" fmla="*/ 7002 w 21600"/>
                  <a:gd name="T5" fmla="*/ 0 h 21600"/>
                  <a:gd name="T6" fmla="*/ 0 w 21600"/>
                  <a:gd name="T7" fmla="*/ 1462 h 21600"/>
                  <a:gd name="T8" fmla="*/ 14404 w 21600"/>
                  <a:gd name="T9" fmla="*/ 21600 h 21600"/>
                  <a:gd name="T10" fmla="*/ 14404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4404" y="21600"/>
                    </a:moveTo>
                    <a:cubicBezTo>
                      <a:pt x="15685" y="15845"/>
                      <a:pt x="18225" y="10808"/>
                      <a:pt x="21600" y="7048"/>
                    </a:cubicBezTo>
                    <a:cubicBezTo>
                      <a:pt x="17651" y="2650"/>
                      <a:pt x="12560" y="0"/>
                      <a:pt x="7002" y="0"/>
                    </a:cubicBezTo>
                    <a:cubicBezTo>
                      <a:pt x="4559" y="0"/>
                      <a:pt x="2206" y="514"/>
                      <a:pt x="0" y="1462"/>
                    </a:cubicBezTo>
                    <a:cubicBezTo>
                      <a:pt x="2047" y="10885"/>
                      <a:pt x="7462" y="18412"/>
                      <a:pt x="14404" y="21600"/>
                    </a:cubicBezTo>
                    <a:close/>
                    <a:moveTo>
                      <a:pt x="14404" y="21600"/>
                    </a:moveTo>
                  </a:path>
                </a:pathLst>
              </a:custGeom>
              <a:solidFill>
                <a:srgbClr val="C42A13">
                  <a:lumMod val="75000"/>
                </a:srgbClr>
              </a:solidFill>
              <a:ln>
                <a:noFill/>
              </a:ln>
            </p:spPr>
            <p:txBody>
              <a:bodyPr lIns="0" tIns="0" rIns="0" bIns="0"/>
              <a:lstStyle/>
              <a:p>
                <a:pPr algn="ctr">
                  <a:defRPr/>
                </a:pPr>
                <a:endParaRPr lang="en-US" sz="1600" kern="0">
                  <a:solidFill>
                    <a:srgbClr val="FFFFFF"/>
                  </a:solidFill>
                  <a:cs typeface="Open Sans Light"/>
                </a:endParaRPr>
              </a:p>
            </p:txBody>
          </p:sp>
          <p:sp>
            <p:nvSpPr>
              <p:cNvPr id="56" name="AutoShape 7"/>
              <p:cNvSpPr>
                <a:spLocks/>
              </p:cNvSpPr>
              <p:nvPr/>
            </p:nvSpPr>
            <p:spPr bwMode="auto">
              <a:xfrm>
                <a:off x="5017069" y="3309210"/>
                <a:ext cx="1034882" cy="770662"/>
              </a:xfrm>
              <a:custGeom>
                <a:avLst/>
                <a:gdLst>
                  <a:gd name="T0" fmla="*/ 0 w 21600"/>
                  <a:gd name="T1" fmla="*/ 6987 h 21600"/>
                  <a:gd name="T2" fmla="*/ 7098 w 21600"/>
                  <a:gd name="T3" fmla="*/ 21600 h 21600"/>
                  <a:gd name="T4" fmla="*/ 21600 w 21600"/>
                  <a:gd name="T5" fmla="*/ 1638 h 21600"/>
                  <a:gd name="T6" fmla="*/ 14312 w 21600"/>
                  <a:gd name="T7" fmla="*/ 0 h 21600"/>
                  <a:gd name="T8" fmla="*/ 0 w 21600"/>
                  <a:gd name="T9" fmla="*/ 6987 h 21600"/>
                  <a:gd name="T10" fmla="*/ 0 w 21600"/>
                  <a:gd name="T11" fmla="*/ 6987 h 21600"/>
                </a:gdLst>
                <a:ahLst/>
                <a:cxnLst>
                  <a:cxn ang="0">
                    <a:pos x="T0" y="T1"/>
                  </a:cxn>
                  <a:cxn ang="0">
                    <a:pos x="T2" y="T3"/>
                  </a:cxn>
                  <a:cxn ang="0">
                    <a:pos x="T4" y="T5"/>
                  </a:cxn>
                  <a:cxn ang="0">
                    <a:pos x="T6" y="T7"/>
                  </a:cxn>
                  <a:cxn ang="0">
                    <a:pos x="T8" y="T9"/>
                  </a:cxn>
                  <a:cxn ang="0">
                    <a:pos x="T10" y="T11"/>
                  </a:cxn>
                </a:cxnLst>
                <a:rect l="0" t="0" r="r" b="b"/>
                <a:pathLst>
                  <a:path w="21600" h="21600">
                    <a:moveTo>
                      <a:pt x="0" y="6987"/>
                    </a:moveTo>
                    <a:cubicBezTo>
                      <a:pt x="3346" y="10754"/>
                      <a:pt x="5855" y="15817"/>
                      <a:pt x="7098" y="21600"/>
                    </a:cubicBezTo>
                    <a:cubicBezTo>
                      <a:pt x="14059" y="18577"/>
                      <a:pt x="19520" y="11082"/>
                      <a:pt x="21600" y="1638"/>
                    </a:cubicBezTo>
                    <a:cubicBezTo>
                      <a:pt x="19316" y="578"/>
                      <a:pt x="16865" y="0"/>
                      <a:pt x="14312" y="0"/>
                    </a:cubicBezTo>
                    <a:cubicBezTo>
                      <a:pt x="8863" y="0"/>
                      <a:pt x="3871" y="2627"/>
                      <a:pt x="0" y="6987"/>
                    </a:cubicBezTo>
                    <a:close/>
                    <a:moveTo>
                      <a:pt x="0" y="6987"/>
                    </a:moveTo>
                  </a:path>
                </a:pathLst>
              </a:custGeom>
              <a:solidFill>
                <a:srgbClr val="F9711C">
                  <a:lumMod val="50000"/>
                </a:srgbClr>
              </a:solidFill>
              <a:ln>
                <a:noFill/>
              </a:ln>
            </p:spPr>
            <p:txBody>
              <a:bodyPr lIns="0" tIns="0" rIns="0" bIns="0"/>
              <a:lstStyle/>
              <a:p>
                <a:pPr algn="ctr">
                  <a:defRPr/>
                </a:pPr>
                <a:endParaRPr lang="en-US" sz="1600" kern="0">
                  <a:solidFill>
                    <a:srgbClr val="FFFFFF"/>
                  </a:solidFill>
                  <a:cs typeface="Open Sans Light"/>
                </a:endParaRPr>
              </a:p>
            </p:txBody>
          </p:sp>
          <p:sp>
            <p:nvSpPr>
              <p:cNvPr id="57" name="AutoShape 8"/>
              <p:cNvSpPr>
                <a:spLocks/>
              </p:cNvSpPr>
              <p:nvPr/>
            </p:nvSpPr>
            <p:spPr bwMode="auto">
              <a:xfrm>
                <a:off x="4683123" y="3560245"/>
                <a:ext cx="676587" cy="574048"/>
              </a:xfrm>
              <a:custGeom>
                <a:avLst/>
                <a:gdLst>
                  <a:gd name="T0" fmla="*/ 10768 w 21600"/>
                  <a:gd name="T1" fmla="*/ 0 h 21600"/>
                  <a:gd name="T2" fmla="*/ 0 w 21600"/>
                  <a:gd name="T3" fmla="*/ 19397 h 21600"/>
                  <a:gd name="T4" fmla="*/ 11122 w 21600"/>
                  <a:gd name="T5" fmla="*/ 21600 h 21600"/>
                  <a:gd name="T6" fmla="*/ 21600 w 21600"/>
                  <a:gd name="T7" fmla="*/ 19652 h 21600"/>
                  <a:gd name="T8" fmla="*/ 10768 w 21600"/>
                  <a:gd name="T9" fmla="*/ 0 h 21600"/>
                  <a:gd name="T10" fmla="*/ 10768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10768" y="0"/>
                    </a:moveTo>
                    <a:cubicBezTo>
                      <a:pt x="5717" y="5011"/>
                      <a:pt x="1918" y="11726"/>
                      <a:pt x="0" y="19397"/>
                    </a:cubicBezTo>
                    <a:cubicBezTo>
                      <a:pt x="3485" y="20823"/>
                      <a:pt x="7227" y="21600"/>
                      <a:pt x="11122" y="21600"/>
                    </a:cubicBezTo>
                    <a:cubicBezTo>
                      <a:pt x="14779" y="21600"/>
                      <a:pt x="18299" y="20915"/>
                      <a:pt x="21600" y="19652"/>
                    </a:cubicBezTo>
                    <a:cubicBezTo>
                      <a:pt x="19703" y="11874"/>
                      <a:pt x="15874" y="5067"/>
                      <a:pt x="10768" y="0"/>
                    </a:cubicBezTo>
                    <a:close/>
                    <a:moveTo>
                      <a:pt x="10768" y="0"/>
                    </a:moveTo>
                  </a:path>
                </a:pathLst>
              </a:custGeom>
              <a:solidFill>
                <a:srgbClr val="162434"/>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defRPr/>
                </a:pPr>
                <a:endParaRPr lang="en-US" sz="1600" kern="0">
                  <a:solidFill>
                    <a:srgbClr val="FFFFFF"/>
                  </a:solidFill>
                  <a:cs typeface="Open Sans Light"/>
                </a:endParaRPr>
              </a:p>
            </p:txBody>
          </p:sp>
        </p:grpSp>
        <p:sp>
          <p:nvSpPr>
            <p:cNvPr id="48" name="Freeform 47"/>
            <p:cNvSpPr>
              <a:spLocks/>
            </p:cNvSpPr>
            <p:nvPr/>
          </p:nvSpPr>
          <p:spPr bwMode="auto">
            <a:xfrm rot="5400000" flipH="1" flipV="1">
              <a:off x="5923500" y="2256915"/>
              <a:ext cx="320667" cy="1106442"/>
            </a:xfrm>
            <a:custGeom>
              <a:avLst/>
              <a:gdLst>
                <a:gd name="T0" fmla="*/ 0 w 21600"/>
                <a:gd name="T1" fmla="*/ 0 h 21600"/>
                <a:gd name="T2" fmla="*/ 0 w 21600"/>
                <a:gd name="T3" fmla="*/ 2819400 h 21600"/>
                <a:gd name="T4" fmla="*/ 1955800 w 21600"/>
                <a:gd name="T5" fmla="*/ 2819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19252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sz="700" kern="0">
                <a:solidFill>
                  <a:srgbClr val="FFFFFF"/>
                </a:solidFill>
                <a:cs typeface="Open Sans Light"/>
              </a:endParaRPr>
            </a:p>
          </p:txBody>
        </p:sp>
        <p:sp>
          <p:nvSpPr>
            <p:cNvPr id="46" name="TextBox 45"/>
            <p:cNvSpPr txBox="1"/>
            <p:nvPr/>
          </p:nvSpPr>
          <p:spPr>
            <a:xfrm>
              <a:off x="5943346" y="4572216"/>
              <a:ext cx="3212967" cy="1619210"/>
            </a:xfrm>
            <a:prstGeom prst="rect">
              <a:avLst/>
            </a:prstGeom>
            <a:noFill/>
          </p:spPr>
          <p:txBody>
            <a:bodyPr lIns="89162" tIns="44581" rIns="89162" bIns="44581">
              <a:spAutoFit/>
            </a:bodyPr>
            <a:lstStyle/>
            <a:p>
              <a:pPr marL="171450" indent="-171450">
                <a:lnSpc>
                  <a:spcPct val="110000"/>
                </a:lnSpc>
                <a:buFont typeface="Arial" panose="020B0604020202020204" pitchFamily="34" charset="0"/>
                <a:buChar char="•"/>
                <a:defRPr/>
              </a:pPr>
              <a:r>
                <a:rPr lang="en-US" sz="1300" b="1" kern="0" dirty="0">
                  <a:solidFill>
                    <a:prstClr val="black"/>
                  </a:solidFill>
                  <a:ea typeface="Lato Bold" panose="020F0502020204030203" pitchFamily="34" charset="0"/>
                  <a:cs typeface="Lato Bold" panose="020F0502020204030203" pitchFamily="34" charset="0"/>
                </a:rPr>
                <a:t>Methadone </a:t>
              </a:r>
              <a:r>
                <a:rPr lang="en-US" sz="1300" kern="0" dirty="0">
                  <a:solidFill>
                    <a:prstClr val="black"/>
                  </a:solidFill>
                  <a:ea typeface="Lato Bold" panose="020F0502020204030203" pitchFamily="34" charset="0"/>
                  <a:cs typeface="Lato Bold" panose="020F0502020204030203" pitchFamily="34" charset="0"/>
                </a:rPr>
                <a:t>– Mu Opioid Agonist</a:t>
              </a:r>
            </a:p>
            <a:p>
              <a:pPr marL="171450" indent="-171450">
                <a:lnSpc>
                  <a:spcPct val="110000"/>
                </a:lnSpc>
                <a:buFont typeface="Arial" panose="020B0604020202020204" pitchFamily="34" charset="0"/>
                <a:buChar char="•"/>
                <a:defRPr/>
              </a:pPr>
              <a:r>
                <a:rPr lang="en-US" sz="1300" b="1" kern="0" dirty="0">
                  <a:solidFill>
                    <a:prstClr val="black"/>
                  </a:solidFill>
                  <a:ea typeface="Lato Bold" panose="020F0502020204030203" pitchFamily="34" charset="0"/>
                  <a:cs typeface="Lato Bold" panose="020F0502020204030203" pitchFamily="34" charset="0"/>
                </a:rPr>
                <a:t>Buprenorphine</a:t>
              </a:r>
              <a:r>
                <a:rPr lang="en-US" sz="1300" kern="0" dirty="0">
                  <a:solidFill>
                    <a:prstClr val="black"/>
                  </a:solidFill>
                  <a:ea typeface="Lato Bold" panose="020F0502020204030203" pitchFamily="34" charset="0"/>
                  <a:cs typeface="Lato Bold" panose="020F0502020204030203" pitchFamily="34" charset="0"/>
                </a:rPr>
                <a:t> –Partial Mu Opioid Agonist</a:t>
              </a:r>
            </a:p>
            <a:p>
              <a:pPr marL="628650" lvl="1" indent="-171450">
                <a:lnSpc>
                  <a:spcPct val="110000"/>
                </a:lnSpc>
                <a:buFont typeface="Arial" panose="020B0604020202020204" pitchFamily="34" charset="0"/>
                <a:buChar char="•"/>
                <a:defRPr/>
              </a:pPr>
              <a:r>
                <a:rPr lang="en-US" sz="1300" kern="0" dirty="0" err="1">
                  <a:solidFill>
                    <a:prstClr val="black"/>
                  </a:solidFill>
                  <a:ea typeface="Lato Bold" panose="020F0502020204030203" pitchFamily="34" charset="0"/>
                  <a:cs typeface="Lato Bold" panose="020F0502020204030203" pitchFamily="34" charset="0"/>
                </a:rPr>
                <a:t>Suboxone</a:t>
              </a:r>
              <a:r>
                <a:rPr lang="en-US" sz="1300" kern="0" dirty="0">
                  <a:solidFill>
                    <a:prstClr val="black"/>
                  </a:solidFill>
                  <a:ea typeface="Lato Bold" panose="020F0502020204030203" pitchFamily="34" charset="0"/>
                  <a:cs typeface="Lato Bold" panose="020F0502020204030203" pitchFamily="34" charset="0"/>
                </a:rPr>
                <a:t>/</a:t>
              </a:r>
              <a:r>
                <a:rPr lang="en-US" sz="1300" kern="0" dirty="0" err="1">
                  <a:solidFill>
                    <a:prstClr val="black"/>
                  </a:solidFill>
                  <a:ea typeface="Lato Bold" panose="020F0502020204030203" pitchFamily="34" charset="0"/>
                  <a:cs typeface="Lato Bold" panose="020F0502020204030203" pitchFamily="34" charset="0"/>
                </a:rPr>
                <a:t>Zubsolv</a:t>
              </a:r>
              <a:r>
                <a:rPr lang="en-US" sz="1300" kern="0" dirty="0">
                  <a:solidFill>
                    <a:prstClr val="black"/>
                  </a:solidFill>
                  <a:ea typeface="Lato Bold" panose="020F0502020204030203" pitchFamily="34" charset="0"/>
                  <a:cs typeface="Lato Bold" panose="020F0502020204030203" pitchFamily="34" charset="0"/>
                </a:rPr>
                <a:t> (Sublingual)</a:t>
              </a:r>
            </a:p>
            <a:p>
              <a:pPr marL="628650" lvl="1" indent="-171450">
                <a:lnSpc>
                  <a:spcPct val="110000"/>
                </a:lnSpc>
                <a:buFont typeface="Arial" panose="020B0604020202020204" pitchFamily="34" charset="0"/>
                <a:buChar char="•"/>
                <a:defRPr/>
              </a:pPr>
              <a:r>
                <a:rPr lang="en-US" sz="1300" kern="0" dirty="0" err="1">
                  <a:solidFill>
                    <a:prstClr val="black"/>
                  </a:solidFill>
                  <a:ea typeface="Lato Bold" panose="020F0502020204030203" pitchFamily="34" charset="0"/>
                  <a:cs typeface="Lato Bold" panose="020F0502020204030203" pitchFamily="34" charset="0"/>
                </a:rPr>
                <a:t>Sublocade</a:t>
              </a:r>
              <a:r>
                <a:rPr lang="en-US" sz="1300" kern="0" dirty="0">
                  <a:solidFill>
                    <a:prstClr val="black"/>
                  </a:solidFill>
                  <a:ea typeface="Lato Bold" panose="020F0502020204030203" pitchFamily="34" charset="0"/>
                  <a:cs typeface="Lato Bold" panose="020F0502020204030203" pitchFamily="34" charset="0"/>
                </a:rPr>
                <a:t> (28 day injectable)</a:t>
              </a:r>
            </a:p>
            <a:p>
              <a:pPr marL="171450" indent="-171450">
                <a:lnSpc>
                  <a:spcPct val="110000"/>
                </a:lnSpc>
                <a:buFont typeface="Arial" panose="020B0604020202020204" pitchFamily="34" charset="0"/>
                <a:buChar char="•"/>
                <a:defRPr/>
              </a:pPr>
              <a:r>
                <a:rPr lang="en-US" sz="1300" b="1" kern="0" dirty="0">
                  <a:solidFill>
                    <a:prstClr val="black"/>
                  </a:solidFill>
                  <a:ea typeface="Lato Bold" panose="020F0502020204030203" pitchFamily="34" charset="0"/>
                  <a:cs typeface="Lato Bold" panose="020F0502020204030203" pitchFamily="34" charset="0"/>
                </a:rPr>
                <a:t>Naltrexone</a:t>
              </a:r>
              <a:r>
                <a:rPr lang="en-US" sz="1300" kern="0" dirty="0">
                  <a:solidFill>
                    <a:prstClr val="black"/>
                  </a:solidFill>
                  <a:ea typeface="Lato Bold" panose="020F0502020204030203" pitchFamily="34" charset="0"/>
                  <a:cs typeface="Lato Bold" panose="020F0502020204030203" pitchFamily="34" charset="0"/>
                </a:rPr>
                <a:t> – Mu Opioid Antagonist</a:t>
              </a:r>
            </a:p>
            <a:p>
              <a:pPr marL="628650" lvl="1" indent="-171450">
                <a:lnSpc>
                  <a:spcPct val="110000"/>
                </a:lnSpc>
                <a:buFont typeface="Arial" panose="020B0604020202020204" pitchFamily="34" charset="0"/>
                <a:buChar char="•"/>
                <a:defRPr/>
              </a:pPr>
              <a:r>
                <a:rPr lang="en-US" sz="1300" kern="0" dirty="0" err="1">
                  <a:solidFill>
                    <a:prstClr val="black"/>
                  </a:solidFill>
                  <a:ea typeface="Lato Bold" panose="020F0502020204030203" pitchFamily="34" charset="0"/>
                  <a:cs typeface="Lato Bold" panose="020F0502020204030203" pitchFamily="34" charset="0"/>
                </a:rPr>
                <a:t>Vivitrol</a:t>
              </a:r>
              <a:r>
                <a:rPr lang="en-US" sz="1300" kern="0" dirty="0">
                  <a:solidFill>
                    <a:prstClr val="black"/>
                  </a:solidFill>
                  <a:ea typeface="Lato Bold" panose="020F0502020204030203" pitchFamily="34" charset="0"/>
                  <a:cs typeface="Lato Bold" panose="020F0502020204030203" pitchFamily="34" charset="0"/>
                </a:rPr>
                <a:t> (28 day injectable)</a:t>
              </a:r>
            </a:p>
          </p:txBody>
        </p:sp>
        <p:grpSp>
          <p:nvGrpSpPr>
            <p:cNvPr id="19466" name="Group 32"/>
            <p:cNvGrpSpPr>
              <a:grpSpLocks/>
            </p:cNvGrpSpPr>
            <p:nvPr/>
          </p:nvGrpSpPr>
          <p:grpSpPr bwMode="auto">
            <a:xfrm>
              <a:off x="244457" y="4245565"/>
              <a:ext cx="4479943" cy="1774235"/>
              <a:chOff x="644842" y="3053491"/>
              <a:chExt cx="3809714" cy="1522823"/>
            </a:xfrm>
          </p:grpSpPr>
          <p:sp>
            <p:nvSpPr>
              <p:cNvPr id="43" name="Freeform 12"/>
              <p:cNvSpPr>
                <a:spLocks/>
              </p:cNvSpPr>
              <p:nvPr/>
            </p:nvSpPr>
            <p:spPr bwMode="auto">
              <a:xfrm rot="5400000">
                <a:off x="2319384" y="2735329"/>
                <a:ext cx="306566" cy="942261"/>
              </a:xfrm>
              <a:custGeom>
                <a:avLst/>
                <a:gdLst>
                  <a:gd name="T0" fmla="*/ 0 w 21600"/>
                  <a:gd name="T1" fmla="*/ 0 h 21600"/>
                  <a:gd name="T2" fmla="*/ 0 w 21600"/>
                  <a:gd name="T3" fmla="*/ 2819400 h 21600"/>
                  <a:gd name="T4" fmla="*/ 1955800 w 21600"/>
                  <a:gd name="T5" fmla="*/ 2819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19252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sz="700" kern="0">
                  <a:solidFill>
                    <a:srgbClr val="FFFFFF"/>
                  </a:solidFill>
                  <a:cs typeface="Open Sans Light"/>
                </a:endParaRPr>
              </a:p>
            </p:txBody>
          </p:sp>
          <p:sp>
            <p:nvSpPr>
              <p:cNvPr id="44" name="TextBox 43"/>
              <p:cNvSpPr txBox="1"/>
              <p:nvPr/>
            </p:nvSpPr>
            <p:spPr>
              <a:xfrm>
                <a:off x="644842" y="3374730"/>
                <a:ext cx="3809541" cy="1201738"/>
              </a:xfrm>
              <a:prstGeom prst="rect">
                <a:avLst/>
              </a:prstGeom>
              <a:noFill/>
            </p:spPr>
            <p:txBody>
              <a:bodyPr lIns="89162" tIns="44581" rIns="89162" bIns="44581">
                <a:spAutoFit/>
              </a:bodyPr>
              <a:lstStyle/>
              <a:p>
                <a:pPr marL="171450" indent="-171450">
                  <a:lnSpc>
                    <a:spcPct val="110000"/>
                  </a:lnSpc>
                  <a:buFont typeface="Arial" panose="020B0604020202020204" pitchFamily="34" charset="0"/>
                  <a:buChar char="•"/>
                  <a:defRPr/>
                </a:pPr>
                <a:r>
                  <a:rPr lang="en-US" sz="1300" b="1" kern="0" dirty="0">
                    <a:solidFill>
                      <a:srgbClr val="19252F"/>
                    </a:solidFill>
                    <a:ea typeface="Lato Bold" panose="020F0502020204030203" pitchFamily="34" charset="0"/>
                    <a:cs typeface="Lato Bold" panose="020F0502020204030203" pitchFamily="34" charset="0"/>
                  </a:rPr>
                  <a:t>ASAM criteria guide level of care</a:t>
                </a:r>
              </a:p>
              <a:p>
                <a:pPr marL="339725" lvl="1" indent="-106363">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Outpatient (&lt;9 </a:t>
                </a:r>
                <a:r>
                  <a:rPr lang="en-US" sz="1300" kern="0" dirty="0" err="1">
                    <a:solidFill>
                      <a:srgbClr val="19252F"/>
                    </a:solidFill>
                    <a:ea typeface="Lato Bold" panose="020F0502020204030203" pitchFamily="34" charset="0"/>
                    <a:cs typeface="Lato Bold" panose="020F0502020204030203" pitchFamily="34" charset="0"/>
                  </a:rPr>
                  <a:t>hrs</a:t>
                </a:r>
                <a:r>
                  <a:rPr lang="en-US" sz="1300" kern="0" dirty="0">
                    <a:solidFill>
                      <a:srgbClr val="19252F"/>
                    </a:solidFill>
                    <a:ea typeface="Lato Bold" panose="020F0502020204030203" pitchFamily="34" charset="0"/>
                    <a:cs typeface="Lato Bold" panose="020F0502020204030203" pitchFamily="34" charset="0"/>
                  </a:rPr>
                  <a:t>/week)</a:t>
                </a:r>
                <a:endParaRPr lang="en-US" sz="1300" kern="0" dirty="0">
                  <a:solidFill>
                    <a:srgbClr val="19252F"/>
                  </a:solidFill>
                  <a:cs typeface="Lato Light"/>
                </a:endParaRPr>
              </a:p>
              <a:p>
                <a:pPr marL="339725" lvl="1" indent="-106363">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High-Intensity Outpatient (9-20 </a:t>
                </a:r>
                <a:r>
                  <a:rPr lang="en-US" sz="1300" kern="0" dirty="0" err="1">
                    <a:solidFill>
                      <a:srgbClr val="19252F"/>
                    </a:solidFill>
                    <a:ea typeface="Lato Bold" panose="020F0502020204030203" pitchFamily="34" charset="0"/>
                    <a:cs typeface="Lato Bold" panose="020F0502020204030203" pitchFamily="34" charset="0"/>
                  </a:rPr>
                  <a:t>hrs</a:t>
                </a:r>
                <a:r>
                  <a:rPr lang="en-US" sz="1300" kern="0" dirty="0">
                    <a:solidFill>
                      <a:srgbClr val="19252F"/>
                    </a:solidFill>
                    <a:ea typeface="Lato Bold" panose="020F0502020204030203" pitchFamily="34" charset="0"/>
                    <a:cs typeface="Lato Bold" panose="020F0502020204030203" pitchFamily="34" charset="0"/>
                  </a:rPr>
                  <a:t>/week)</a:t>
                </a:r>
              </a:p>
              <a:p>
                <a:pPr marL="339725" lvl="1" indent="-106363">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Partial hospitalization (20-40 </a:t>
                </a:r>
                <a:r>
                  <a:rPr lang="en-US" sz="1300" kern="0" dirty="0" err="1">
                    <a:solidFill>
                      <a:srgbClr val="19252F"/>
                    </a:solidFill>
                    <a:ea typeface="Lato Bold" panose="020F0502020204030203" pitchFamily="34" charset="0"/>
                    <a:cs typeface="Lato Bold" panose="020F0502020204030203" pitchFamily="34" charset="0"/>
                  </a:rPr>
                  <a:t>hrs</a:t>
                </a:r>
                <a:r>
                  <a:rPr lang="en-US" sz="1300" kern="0" dirty="0">
                    <a:solidFill>
                      <a:srgbClr val="19252F"/>
                    </a:solidFill>
                    <a:ea typeface="Lato Bold" panose="020F0502020204030203" pitchFamily="34" charset="0"/>
                    <a:cs typeface="Lato Bold" panose="020F0502020204030203" pitchFamily="34" charset="0"/>
                  </a:rPr>
                  <a:t>/week)</a:t>
                </a:r>
              </a:p>
              <a:p>
                <a:pPr marL="339725" lvl="1" indent="-106363">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Residential Treatment (Clinically or Medically Managed)</a:t>
                </a:r>
              </a:p>
              <a:p>
                <a:pPr marL="339725" lvl="1" indent="-106363">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Intensive Inpatient (24-hour nursing and physician care)</a:t>
                </a:r>
              </a:p>
            </p:txBody>
          </p:sp>
        </p:grpSp>
        <p:sp>
          <p:nvSpPr>
            <p:cNvPr id="34" name="TextBox 33"/>
            <p:cNvSpPr txBox="1"/>
            <p:nvPr/>
          </p:nvSpPr>
          <p:spPr>
            <a:xfrm>
              <a:off x="3917533" y="2767274"/>
              <a:ext cx="1403539" cy="352015"/>
            </a:xfrm>
            <a:prstGeom prst="rect">
              <a:avLst/>
            </a:prstGeom>
            <a:noFill/>
          </p:spPr>
          <p:txBody>
            <a:bodyPr wrap="none" lIns="74299" tIns="37150" rIns="74299" bIns="37150">
              <a:spAutoFit/>
            </a:bodyPr>
            <a:lstStyle/>
            <a:p>
              <a:pPr algn="r">
                <a:defRPr/>
              </a:pPr>
              <a:r>
                <a:rPr lang="en-US" b="1" kern="0" dirty="0">
                  <a:solidFill>
                    <a:srgbClr val="FFFFFF"/>
                  </a:solidFill>
                </a:rPr>
                <a:t>Peer Support</a:t>
              </a:r>
              <a:endParaRPr lang="id-ID" b="1" kern="0" dirty="0">
                <a:solidFill>
                  <a:srgbClr val="FFFFFF"/>
                </a:solidFill>
              </a:endParaRPr>
            </a:p>
          </p:txBody>
        </p:sp>
        <p:sp>
          <p:nvSpPr>
            <p:cNvPr id="35" name="TextBox 34"/>
            <p:cNvSpPr txBox="1"/>
            <p:nvPr/>
          </p:nvSpPr>
          <p:spPr>
            <a:xfrm>
              <a:off x="4859154" y="3814998"/>
              <a:ext cx="1211187" cy="882917"/>
            </a:xfrm>
            <a:prstGeom prst="rect">
              <a:avLst/>
            </a:prstGeom>
            <a:noFill/>
          </p:spPr>
          <p:txBody>
            <a:bodyPr wrap="none" lIns="74299" tIns="37150" rIns="74299" bIns="37150">
              <a:spAutoFit/>
            </a:bodyPr>
            <a:lstStyle/>
            <a:p>
              <a:pPr algn="r">
                <a:defRPr/>
              </a:pPr>
              <a:r>
                <a:rPr lang="en-US" sz="1750" b="1" kern="0" dirty="0">
                  <a:solidFill>
                    <a:srgbClr val="FFFFFF"/>
                  </a:solidFill>
                </a:rPr>
                <a:t>Medication</a:t>
              </a:r>
            </a:p>
            <a:p>
              <a:pPr algn="r">
                <a:defRPr/>
              </a:pPr>
              <a:r>
                <a:rPr lang="en-US" sz="1750" b="1" kern="0" dirty="0">
                  <a:solidFill>
                    <a:srgbClr val="FFFFFF"/>
                  </a:solidFill>
                </a:rPr>
                <a:t>Assisted</a:t>
              </a:r>
            </a:p>
            <a:p>
              <a:pPr algn="r">
                <a:defRPr/>
              </a:pPr>
              <a:r>
                <a:rPr lang="en-US" sz="1750" b="1" kern="0" dirty="0">
                  <a:solidFill>
                    <a:srgbClr val="FFFFFF"/>
                  </a:solidFill>
                </a:rPr>
                <a:t>Treatment</a:t>
              </a:r>
              <a:endParaRPr lang="id-ID" sz="1750" b="1" kern="0" dirty="0">
                <a:solidFill>
                  <a:srgbClr val="FFFFFF"/>
                </a:solidFill>
              </a:endParaRPr>
            </a:p>
          </p:txBody>
        </p:sp>
        <p:sp>
          <p:nvSpPr>
            <p:cNvPr id="36" name="TextBox 35"/>
            <p:cNvSpPr txBox="1"/>
            <p:nvPr/>
          </p:nvSpPr>
          <p:spPr>
            <a:xfrm>
              <a:off x="3059174" y="4054704"/>
              <a:ext cx="1193555" cy="352015"/>
            </a:xfrm>
            <a:prstGeom prst="rect">
              <a:avLst/>
            </a:prstGeom>
            <a:noFill/>
          </p:spPr>
          <p:txBody>
            <a:bodyPr wrap="none" lIns="74299" tIns="37150" rIns="74299" bIns="37150">
              <a:spAutoFit/>
            </a:bodyPr>
            <a:lstStyle/>
            <a:p>
              <a:pPr algn="r">
                <a:defRPr/>
              </a:pPr>
              <a:r>
                <a:rPr lang="en-US" b="1" kern="0" dirty="0">
                  <a:solidFill>
                    <a:srgbClr val="FFFFFF"/>
                  </a:solidFill>
                </a:rPr>
                <a:t>Counseling</a:t>
              </a:r>
            </a:p>
          </p:txBody>
        </p:sp>
        <p:grpSp>
          <p:nvGrpSpPr>
            <p:cNvPr id="19470" name="Group 36"/>
            <p:cNvGrpSpPr>
              <a:grpSpLocks/>
            </p:cNvGrpSpPr>
            <p:nvPr/>
          </p:nvGrpSpPr>
          <p:grpSpPr bwMode="auto">
            <a:xfrm>
              <a:off x="304798" y="1552866"/>
              <a:ext cx="4419601" cy="1417838"/>
              <a:chOff x="6543254" y="1792915"/>
              <a:chExt cx="3472109" cy="1216927"/>
            </a:xfrm>
          </p:grpSpPr>
          <p:sp>
            <p:nvSpPr>
              <p:cNvPr id="40" name="Freeform 39"/>
              <p:cNvSpPr>
                <a:spLocks/>
              </p:cNvSpPr>
              <p:nvPr/>
            </p:nvSpPr>
            <p:spPr bwMode="auto">
              <a:xfrm rot="5400000" flipH="1">
                <a:off x="8545673" y="2436784"/>
                <a:ext cx="275228" cy="870485"/>
              </a:xfrm>
              <a:custGeom>
                <a:avLst/>
                <a:gdLst>
                  <a:gd name="T0" fmla="*/ 0 w 21600"/>
                  <a:gd name="T1" fmla="*/ 0 h 21600"/>
                  <a:gd name="T2" fmla="*/ 0 w 21600"/>
                  <a:gd name="T3" fmla="*/ 2819400 h 21600"/>
                  <a:gd name="T4" fmla="*/ 1955800 w 21600"/>
                  <a:gd name="T5" fmla="*/ 2819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19252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sz="700" kern="0">
                  <a:solidFill>
                    <a:srgbClr val="FFFFFF"/>
                  </a:solidFill>
                  <a:cs typeface="Open Sans Light"/>
                </a:endParaRPr>
              </a:p>
            </p:txBody>
          </p:sp>
          <p:sp>
            <p:nvSpPr>
              <p:cNvPr id="41" name="TextBox 40"/>
              <p:cNvSpPr txBox="1"/>
              <p:nvPr/>
            </p:nvSpPr>
            <p:spPr>
              <a:xfrm>
                <a:off x="6543240" y="1792915"/>
                <a:ext cx="3471964" cy="1021885"/>
              </a:xfrm>
              <a:prstGeom prst="rect">
                <a:avLst/>
              </a:prstGeom>
              <a:noFill/>
            </p:spPr>
            <p:txBody>
              <a:bodyPr lIns="89162" tIns="44581" rIns="89162" bIns="44581">
                <a:spAutoFit/>
              </a:bodyPr>
              <a:lstStyle/>
              <a:p>
                <a:pPr marL="171450" indent="-171450">
                  <a:lnSpc>
                    <a:spcPct val="110000"/>
                  </a:lnSpc>
                  <a:buFont typeface="Arial" panose="020B0604020202020204" pitchFamily="34" charset="0"/>
                  <a:buChar char="•"/>
                  <a:defRPr/>
                </a:pPr>
                <a:r>
                  <a:rPr lang="en-US" sz="1300" b="1" kern="0" dirty="0">
                    <a:solidFill>
                      <a:srgbClr val="19252F"/>
                    </a:solidFill>
                    <a:ea typeface="Lato Bold" panose="020F0502020204030203" pitchFamily="34" charset="0"/>
                    <a:cs typeface="Lato Bold" panose="020F0502020204030203" pitchFamily="34" charset="0"/>
                  </a:rPr>
                  <a:t>Group-based peer support – </a:t>
                </a:r>
                <a:r>
                  <a:rPr lang="en-US" sz="1300" kern="0" dirty="0">
                    <a:solidFill>
                      <a:srgbClr val="19252F"/>
                    </a:solidFill>
                    <a:ea typeface="Lato Bold" panose="020F0502020204030203" pitchFamily="34" charset="0"/>
                    <a:cs typeface="Lato Bold" panose="020F0502020204030203" pitchFamily="34" charset="0"/>
                  </a:rPr>
                  <a:t>Treatment philosophies vary!</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Narcotics Anonymous (NA) /AA</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SMART Recovery – Non 12-step</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Faith-centered</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Recovery housing</a:t>
                </a:r>
              </a:p>
            </p:txBody>
          </p:sp>
        </p:grpSp>
        <p:sp>
          <p:nvSpPr>
            <p:cNvPr id="38" name="Freeform 12"/>
            <p:cNvSpPr>
              <a:spLocks/>
            </p:cNvSpPr>
            <p:nvPr/>
          </p:nvSpPr>
          <p:spPr bwMode="auto">
            <a:xfrm rot="5400000" flipV="1">
              <a:off x="6520375" y="3855487"/>
              <a:ext cx="357179" cy="1111204"/>
            </a:xfrm>
            <a:custGeom>
              <a:avLst/>
              <a:gdLst>
                <a:gd name="T0" fmla="*/ 0 w 21600"/>
                <a:gd name="T1" fmla="*/ 0 h 21600"/>
                <a:gd name="T2" fmla="*/ 0 w 21600"/>
                <a:gd name="T3" fmla="*/ 2819400 h 21600"/>
                <a:gd name="T4" fmla="*/ 1955800 w 21600"/>
                <a:gd name="T5" fmla="*/ 28194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lnTo>
                    <a:pt x="0" y="21600"/>
                  </a:lnTo>
                  <a:lnTo>
                    <a:pt x="21600" y="21600"/>
                  </a:lnTo>
                </a:path>
              </a:pathLst>
            </a:custGeom>
            <a:noFill/>
            <a:ln w="25400" cap="flat">
              <a:solidFill>
                <a:srgbClr val="19252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sz="700" kern="0">
                <a:solidFill>
                  <a:srgbClr val="FFFFFF"/>
                </a:solidFill>
                <a:cs typeface="Open Sans Light"/>
              </a:endParaRPr>
            </a:p>
          </p:txBody>
        </p:sp>
      </p:grpSp>
      <p:sp>
        <p:nvSpPr>
          <p:cNvPr id="39" name="TextBox 38"/>
          <p:cNvSpPr txBox="1"/>
          <p:nvPr/>
        </p:nvSpPr>
        <p:spPr>
          <a:xfrm>
            <a:off x="1682750" y="657226"/>
            <a:ext cx="8826500" cy="563563"/>
          </a:xfrm>
          <a:prstGeom prst="rect">
            <a:avLst/>
          </a:prstGeom>
          <a:noFill/>
        </p:spPr>
        <p:txBody>
          <a:bodyPr lIns="89162" tIns="44581" rIns="89162" bIns="44581">
            <a:spAutoFit/>
          </a:bodyPr>
          <a:lstStyle/>
          <a:p>
            <a:pPr algn="ctr">
              <a:lnSpc>
                <a:spcPct val="110000"/>
              </a:lnSpc>
              <a:defRPr/>
            </a:pPr>
            <a:r>
              <a:rPr lang="en-US" sz="1400" b="1" kern="0" dirty="0">
                <a:solidFill>
                  <a:srgbClr val="19252F"/>
                </a:solidFill>
                <a:ea typeface="Lato Bold" panose="020F0502020204030203" pitchFamily="34" charset="0"/>
                <a:cs typeface="Lato Bold" panose="020F0502020204030203" pitchFamily="34" charset="0"/>
              </a:rPr>
              <a:t>Addiction is a complex but treatable disease </a:t>
            </a:r>
            <a:r>
              <a:rPr lang="en-US" sz="1400" kern="0" dirty="0">
                <a:solidFill>
                  <a:srgbClr val="19252F"/>
                </a:solidFill>
                <a:ea typeface="Lato Regular" panose="020F0502020204030203" pitchFamily="34" charset="0"/>
                <a:cs typeface="Lato Regular" panose="020F0502020204030203" pitchFamily="34" charset="0"/>
              </a:rPr>
              <a:t>that affects brain function and behavior. Treatment needs to be readily available and attend to the multiple needs of the individual. </a:t>
            </a:r>
            <a:r>
              <a:rPr lang="en-US" sz="1400" u="sng" kern="0" dirty="0">
                <a:solidFill>
                  <a:srgbClr val="19252F"/>
                </a:solidFill>
                <a:ea typeface="Lato Bold" panose="020F0502020204030203" pitchFamily="34" charset="0"/>
                <a:cs typeface="Lato Bold" panose="020F0502020204030203" pitchFamily="34" charset="0"/>
              </a:rPr>
              <a:t>No single treatment is appropriate for everyone</a:t>
            </a:r>
            <a:r>
              <a:rPr lang="en-US" sz="1400" kern="0" dirty="0">
                <a:solidFill>
                  <a:srgbClr val="19252F"/>
                </a:solidFill>
                <a:ea typeface="Lato Regular" panose="020F0502020204030203" pitchFamily="34" charset="0"/>
                <a:cs typeface="Lato Regular" panose="020F0502020204030203" pitchFamily="34" charset="0"/>
              </a:rPr>
              <a:t>.</a:t>
            </a:r>
          </a:p>
        </p:txBody>
      </p:sp>
      <p:sp>
        <p:nvSpPr>
          <p:cNvPr id="62" name="TextBox 61"/>
          <p:cNvSpPr txBox="1"/>
          <p:nvPr/>
        </p:nvSpPr>
        <p:spPr>
          <a:xfrm>
            <a:off x="6705601" y="1547814"/>
            <a:ext cx="3851275" cy="1190625"/>
          </a:xfrm>
          <a:prstGeom prst="rect">
            <a:avLst/>
          </a:prstGeom>
          <a:noFill/>
        </p:spPr>
        <p:txBody>
          <a:bodyPr lIns="89162" tIns="44581" rIns="89162" bIns="44581">
            <a:spAutoFit/>
          </a:bodyPr>
          <a:lstStyle/>
          <a:p>
            <a:pPr marL="171450" indent="-171450">
              <a:lnSpc>
                <a:spcPct val="110000"/>
              </a:lnSpc>
              <a:buFont typeface="Arial" panose="020B0604020202020204" pitchFamily="34" charset="0"/>
              <a:buChar char="•"/>
              <a:defRPr/>
            </a:pPr>
            <a:r>
              <a:rPr lang="en-US" sz="1300" b="1" kern="0" dirty="0">
                <a:solidFill>
                  <a:srgbClr val="19252F"/>
                </a:solidFill>
                <a:ea typeface="Lato Bold" panose="020F0502020204030203" pitchFamily="34" charset="0"/>
                <a:cs typeface="Lato Bold" panose="020F0502020204030203" pitchFamily="34" charset="0"/>
              </a:rPr>
              <a:t>Individual-based peer support</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School supported </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Re-entry programs </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Program supported – Human Service Agencies</a:t>
            </a:r>
          </a:p>
          <a:p>
            <a:pPr marL="404813" lvl="1" indent="-171450">
              <a:lnSpc>
                <a:spcPct val="110000"/>
              </a:lnSpc>
              <a:buFont typeface="Arial" panose="020B0604020202020204" pitchFamily="34" charset="0"/>
              <a:buChar char="•"/>
              <a:defRPr/>
            </a:pPr>
            <a:r>
              <a:rPr lang="en-US" sz="1300" kern="0" dirty="0">
                <a:solidFill>
                  <a:srgbClr val="19252F"/>
                </a:solidFill>
                <a:ea typeface="Lato Bold" panose="020F0502020204030203" pitchFamily="34" charset="0"/>
                <a:cs typeface="Lato Bold" panose="020F0502020204030203" pitchFamily="34" charset="0"/>
              </a:rPr>
              <a:t>Peer to peer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are the different Levels of Care?</a:t>
            </a:r>
          </a:p>
        </p:txBody>
      </p:sp>
      <p:sp>
        <p:nvSpPr>
          <p:cNvPr id="5" name="Content Placeholder 4"/>
          <p:cNvSpPr>
            <a:spLocks noGrp="1"/>
          </p:cNvSpPr>
          <p:nvPr>
            <p:ph idx="1"/>
          </p:nvPr>
        </p:nvSpPr>
        <p:spPr>
          <a:xfrm>
            <a:off x="1915427" y="1845734"/>
            <a:ext cx="4957011" cy="4023360"/>
          </a:xfrm>
        </p:spPr>
        <p:txBody>
          <a:bodyPr>
            <a:normAutofit lnSpcReduction="10000"/>
          </a:bodyPr>
          <a:lstStyle/>
          <a:p>
            <a:pPr marL="0" indent="0">
              <a:buNone/>
            </a:pPr>
            <a:r>
              <a:rPr lang="en-US" dirty="0"/>
              <a:t>	</a:t>
            </a:r>
          </a:p>
          <a:p>
            <a:pPr>
              <a:buFont typeface="Wingdings" panose="05000000000000000000" pitchFamily="2" charset="2"/>
              <a:buChar char="v"/>
            </a:pPr>
            <a:r>
              <a:rPr lang="en-US" sz="2400" dirty="0"/>
              <a:t> Detox </a:t>
            </a:r>
          </a:p>
          <a:p>
            <a:pPr>
              <a:buFont typeface="Wingdings" panose="05000000000000000000" pitchFamily="2" charset="2"/>
              <a:buChar char="v"/>
            </a:pPr>
            <a:r>
              <a:rPr lang="en-US" dirty="0"/>
              <a:t>Youth Detoxification &amp; Stabilization</a:t>
            </a:r>
            <a:r>
              <a:rPr lang="en-US" sz="2400" dirty="0"/>
              <a:t> </a:t>
            </a:r>
          </a:p>
          <a:p>
            <a:pPr>
              <a:buFont typeface="Wingdings" panose="05000000000000000000" pitchFamily="2" charset="2"/>
              <a:buChar char="v"/>
            </a:pPr>
            <a:r>
              <a:rPr lang="en-US" sz="2400" dirty="0"/>
              <a:t> Residential Treatment (RTC)</a:t>
            </a:r>
          </a:p>
          <a:p>
            <a:pPr>
              <a:buFont typeface="Wingdings" panose="05000000000000000000" pitchFamily="2" charset="2"/>
              <a:buChar char="v"/>
            </a:pPr>
            <a:r>
              <a:rPr lang="en-US" sz="2400" dirty="0"/>
              <a:t> Partial Hospitalization Program (PHP)</a:t>
            </a:r>
          </a:p>
          <a:p>
            <a:pPr>
              <a:buFont typeface="Wingdings" panose="05000000000000000000" pitchFamily="2" charset="2"/>
              <a:buChar char="v"/>
            </a:pPr>
            <a:r>
              <a:rPr lang="en-US" sz="2400" dirty="0"/>
              <a:t> Intensive Outpatient Program (IOP)</a:t>
            </a:r>
          </a:p>
          <a:p>
            <a:pPr>
              <a:buFont typeface="Wingdings" panose="05000000000000000000" pitchFamily="2" charset="2"/>
              <a:buChar char="v"/>
            </a:pPr>
            <a:r>
              <a:rPr lang="en-US" sz="2400" dirty="0"/>
              <a:t> </a:t>
            </a:r>
            <a:r>
              <a:rPr lang="en-US" sz="2400" i="1" dirty="0"/>
              <a:t>Outpatient Care</a:t>
            </a:r>
          </a:p>
        </p:txBody>
      </p:sp>
      <p:sp>
        <p:nvSpPr>
          <p:cNvPr id="2" name="Footer Placeholder 1"/>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Promises Behavioral Health</a:t>
            </a:r>
          </a:p>
        </p:txBody>
      </p:sp>
      <p:sp>
        <p:nvSpPr>
          <p:cNvPr id="6" name="Slide Number Placeholder 5"/>
          <p:cNvSpPr>
            <a:spLocks noGrp="1"/>
          </p:cNvSpPr>
          <p:nvPr>
            <p:ph type="sldNum" sz="quarter" idx="12"/>
          </p:nvPr>
        </p:nvSpPr>
        <p:spPr/>
        <p:txBody>
          <a:bodyPr/>
          <a:lstStyle/>
          <a:p>
            <a:fld id="{4D3ABE1E-C3E2-4E88-B7D0-F295EBC8B6A7}" type="slidenum">
              <a:rPr lang="en-US" smtClean="0"/>
              <a:t>67</a:t>
            </a:fld>
            <a:endParaRPr lang="en-US"/>
          </a:p>
        </p:txBody>
      </p:sp>
      <p:pic>
        <p:nvPicPr>
          <p:cNvPr id="3" name="Picture 2"/>
          <p:cNvPicPr>
            <a:picLocks noChangeAspect="1"/>
          </p:cNvPicPr>
          <p:nvPr/>
        </p:nvPicPr>
        <p:blipFill>
          <a:blip r:embed="rId3"/>
          <a:stretch>
            <a:fillRect/>
          </a:stretch>
        </p:blipFill>
        <p:spPr>
          <a:xfrm>
            <a:off x="7040078" y="2291260"/>
            <a:ext cx="3919320" cy="3132308"/>
          </a:xfrm>
          <a:prstGeom prst="rect">
            <a:avLst/>
          </a:prstGeom>
        </p:spPr>
      </p:pic>
    </p:spTree>
    <p:extLst>
      <p:ext uri="{BB962C8B-B14F-4D97-AF65-F5344CB8AC3E}">
        <p14:creationId xmlns:p14="http://schemas.microsoft.com/office/powerpoint/2010/main" val="73884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 calcmode="lin" valueType="num">
                                      <p:cBhvr additive="base">
                                        <p:cTn id="4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grayscl/>
            <a:extLst>
              <a:ext uri="{28A0092B-C50C-407E-A947-70E740481C1C}">
                <a14:useLocalDpi xmlns:a14="http://schemas.microsoft.com/office/drawing/2010/main" val="0"/>
              </a:ext>
            </a:extLst>
          </a:blip>
          <a:srcRect t="6877" b="10012"/>
          <a:stretch/>
        </p:blipFill>
        <p:spPr>
          <a:xfrm>
            <a:off x="381000" y="329067"/>
            <a:ext cx="11430000" cy="6083990"/>
          </a:xfrm>
          <a:prstGeom prst="rect">
            <a:avLst/>
          </a:prstGeom>
        </p:spPr>
      </p:pic>
      <p:sp>
        <p:nvSpPr>
          <p:cNvPr id="7" name="Footer Placeholder 3">
            <a:extLst>
              <a:ext uri="{FF2B5EF4-FFF2-40B4-BE49-F238E27FC236}">
                <a16:creationId xmlns:a16="http://schemas.microsoft.com/office/drawing/2014/main" id="{FF8A473C-329A-437E-8325-453D78153C31}"/>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Copyright, Overdose Lifeline. Inc.</a:t>
            </a:r>
          </a:p>
        </p:txBody>
      </p:sp>
      <p:pic>
        <p:nvPicPr>
          <p:cNvPr id="9" name="Picture 8" descr="A picture containing room, drawing&#10;&#10;Description automatically generated">
            <a:extLst>
              <a:ext uri="{FF2B5EF4-FFF2-40B4-BE49-F238E27FC236}">
                <a16:creationId xmlns:a16="http://schemas.microsoft.com/office/drawing/2014/main" id="{EA0659B7-5519-47F5-B3B5-41AA2150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93" y="444943"/>
            <a:ext cx="779183" cy="773989"/>
          </a:xfrm>
          <a:prstGeom prst="rect">
            <a:avLst/>
          </a:prstGeom>
        </p:spPr>
      </p:pic>
      <p:sp>
        <p:nvSpPr>
          <p:cNvPr id="10" name="Title 3">
            <a:extLst>
              <a:ext uri="{FF2B5EF4-FFF2-40B4-BE49-F238E27FC236}">
                <a16:creationId xmlns:a16="http://schemas.microsoft.com/office/drawing/2014/main" id="{0DB2E79A-417D-441C-B16D-E46076A83164}"/>
              </a:ext>
            </a:extLst>
          </p:cNvPr>
          <p:cNvSpPr txBox="1">
            <a:spLocks/>
          </p:cNvSpPr>
          <p:nvPr/>
        </p:nvSpPr>
        <p:spPr>
          <a:xfrm>
            <a:off x="0" y="3840480"/>
            <a:ext cx="6096000" cy="1889760"/>
          </a:xfrm>
          <a:prstGeom prst="rect">
            <a:avLst/>
          </a:prstGeom>
          <a:solidFill>
            <a:srgbClr val="4495D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chemeClr val="bg1"/>
                </a:solidFill>
              </a:rPr>
              <a:t> </a:t>
            </a:r>
            <a:r>
              <a:rPr lang="en-US" dirty="0">
                <a:solidFill>
                  <a:srgbClr val="232F3F"/>
                </a:solidFill>
              </a:rPr>
              <a:t>section 05</a:t>
            </a:r>
            <a:br>
              <a:rPr lang="en-US" dirty="0">
                <a:solidFill>
                  <a:schemeClr val="bg1"/>
                </a:solidFill>
              </a:rPr>
            </a:br>
            <a:r>
              <a:rPr lang="en-US" dirty="0">
                <a:solidFill>
                  <a:schemeClr val="bg1"/>
                </a:solidFill>
              </a:rPr>
              <a:t> </a:t>
            </a:r>
            <a:r>
              <a:rPr lang="en-US" sz="3600" dirty="0">
                <a:solidFill>
                  <a:schemeClr val="bg2"/>
                </a:solidFill>
                <a:latin typeface="+mn-lt"/>
              </a:rPr>
              <a:t>Return to Use or Setback</a:t>
            </a:r>
            <a:endParaRPr lang="en-US" dirty="0">
              <a:solidFill>
                <a:schemeClr val="bg1"/>
              </a:solidFill>
            </a:endParaRPr>
          </a:p>
        </p:txBody>
      </p:sp>
    </p:spTree>
    <p:extLst>
      <p:ext uri="{BB962C8B-B14F-4D97-AF65-F5344CB8AC3E}">
        <p14:creationId xmlns:p14="http://schemas.microsoft.com/office/powerpoint/2010/main" val="318836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FA6FFD-3FD3-361B-1AE4-CB402E5CEA6A}"/>
              </a:ext>
            </a:extLst>
          </p:cNvPr>
          <p:cNvSpPr>
            <a:spLocks noGrp="1"/>
          </p:cNvSpPr>
          <p:nvPr>
            <p:ph type="title"/>
          </p:nvPr>
        </p:nvSpPr>
        <p:spPr>
          <a:xfrm>
            <a:off x="838200" y="365125"/>
            <a:ext cx="11353799" cy="1325563"/>
          </a:xfrm>
        </p:spPr>
        <p:txBody>
          <a:bodyPr>
            <a:normAutofit/>
          </a:bodyPr>
          <a:lstStyle/>
          <a:p>
            <a:r>
              <a:rPr lang="en-US" sz="3600" dirty="0"/>
              <a:t>SUD Involves Cycles of Setback &amp; Remission</a:t>
            </a:r>
          </a:p>
        </p:txBody>
      </p:sp>
      <p:sp>
        <p:nvSpPr>
          <p:cNvPr id="6" name="Date Placeholder 5">
            <a:extLst>
              <a:ext uri="{FF2B5EF4-FFF2-40B4-BE49-F238E27FC236}">
                <a16:creationId xmlns:a16="http://schemas.microsoft.com/office/drawing/2014/main" id="{EA9CEB9E-AD32-8DE4-ACF9-5E9FBD63CFAB}"/>
              </a:ext>
            </a:extLst>
          </p:cNvPr>
          <p:cNvSpPr>
            <a:spLocks noGrp="1"/>
          </p:cNvSpPr>
          <p:nvPr>
            <p:ph type="dt" sz="half" idx="10"/>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OverdoseLifeline.org</a:t>
            </a:r>
          </a:p>
        </p:txBody>
      </p:sp>
      <p:sp>
        <p:nvSpPr>
          <p:cNvPr id="3" name="Content Placeholder 2">
            <a:extLst>
              <a:ext uri="{FF2B5EF4-FFF2-40B4-BE49-F238E27FC236}">
                <a16:creationId xmlns:a16="http://schemas.microsoft.com/office/drawing/2014/main" id="{0A704D70-B349-475B-B2B9-AAA2814AEE07}"/>
              </a:ext>
            </a:extLst>
          </p:cNvPr>
          <p:cNvSpPr>
            <a:spLocks noGrp="1"/>
          </p:cNvSpPr>
          <p:nvPr>
            <p:ph idx="4294967295"/>
          </p:nvPr>
        </p:nvSpPr>
        <p:spPr>
          <a:xfrm>
            <a:off x="1844675" y="4375150"/>
            <a:ext cx="10347325" cy="1422400"/>
          </a:xfrm>
          <a:solidFill>
            <a:srgbClr val="232F3F"/>
          </a:solidFill>
          <a:effectLst>
            <a:outerShdw blurRad="50800" dist="38100" dir="5400000" algn="t" rotWithShape="0">
              <a:prstClr val="black">
                <a:alpha val="40000"/>
              </a:prstClr>
            </a:outerShdw>
          </a:effectLst>
        </p:spPr>
        <p:txBody>
          <a:bodyPr lIns="274320" tIns="91440" rIns="274320" bIns="91440" anchor="ctr" anchorCtr="0">
            <a:noAutofit/>
          </a:bodyPr>
          <a:lstStyle/>
          <a:p>
            <a:pPr marL="0" indent="0">
              <a:buNone/>
            </a:pPr>
            <a:r>
              <a:rPr lang="en-US" sz="3600" dirty="0">
                <a:solidFill>
                  <a:srgbClr val="F5F5F5"/>
                </a:solidFill>
                <a:latin typeface="Arial" panose="020B0604020202020204" pitchFamily="34" charset="0"/>
                <a:cs typeface="Arial" panose="020B0604020202020204" pitchFamily="34" charset="0"/>
              </a:rPr>
              <a:t>A setback (</a:t>
            </a:r>
            <a:r>
              <a:rPr lang="en-US" sz="3600" strike="sngStrike" dirty="0">
                <a:solidFill>
                  <a:srgbClr val="F5F5F5"/>
                </a:solidFill>
                <a:latin typeface="Arial" panose="020B0604020202020204" pitchFamily="34" charset="0"/>
                <a:cs typeface="Arial" panose="020B0604020202020204" pitchFamily="34" charset="0"/>
              </a:rPr>
              <a:t>relapse</a:t>
            </a:r>
            <a:r>
              <a:rPr lang="en-US" sz="3600" dirty="0">
                <a:solidFill>
                  <a:srgbClr val="F5F5F5"/>
                </a:solidFill>
                <a:latin typeface="Arial" panose="020B0604020202020204" pitchFamily="34" charset="0"/>
                <a:cs typeface="Arial" panose="020B0604020202020204" pitchFamily="34" charset="0"/>
              </a:rPr>
              <a:t>) means a deterioration in someone’s state of health after an improvement.</a:t>
            </a:r>
          </a:p>
        </p:txBody>
      </p:sp>
      <p:sp>
        <p:nvSpPr>
          <p:cNvPr id="2" name="TextBox 1">
            <a:extLst>
              <a:ext uri="{FF2B5EF4-FFF2-40B4-BE49-F238E27FC236}">
                <a16:creationId xmlns:a16="http://schemas.microsoft.com/office/drawing/2014/main" id="{50801B0E-C95B-47F8-AA6F-DED779166224}"/>
              </a:ext>
            </a:extLst>
          </p:cNvPr>
          <p:cNvSpPr txBox="1"/>
          <p:nvPr/>
        </p:nvSpPr>
        <p:spPr>
          <a:xfrm>
            <a:off x="8621323" y="6412383"/>
            <a:ext cx="27462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ndara" panose="020E0502030303020204"/>
                <a:ea typeface="+mn-ea"/>
                <a:cs typeface="+mn-cs"/>
              </a:rPr>
              <a:t>Source: National Institute on Drug Abuse</a:t>
            </a:r>
          </a:p>
        </p:txBody>
      </p:sp>
      <p:grpSp>
        <p:nvGrpSpPr>
          <p:cNvPr id="14" name="Group 13">
            <a:extLst>
              <a:ext uri="{FF2B5EF4-FFF2-40B4-BE49-F238E27FC236}">
                <a16:creationId xmlns:a16="http://schemas.microsoft.com/office/drawing/2014/main" id="{F15DA914-E414-204B-D460-1F6C1F9DEC2F}"/>
              </a:ext>
            </a:extLst>
          </p:cNvPr>
          <p:cNvGrpSpPr/>
          <p:nvPr/>
        </p:nvGrpSpPr>
        <p:grpSpPr>
          <a:xfrm>
            <a:off x="510972" y="4517978"/>
            <a:ext cx="1018690" cy="935421"/>
            <a:chOff x="838200" y="1249653"/>
            <a:chExt cx="1022131" cy="977671"/>
          </a:xfrm>
          <a:solidFill>
            <a:schemeClr val="bg1"/>
          </a:solidFill>
          <a:effectLst/>
        </p:grpSpPr>
        <p:sp>
          <p:nvSpPr>
            <p:cNvPr id="13" name="Rectangle: Rounded Corners 12">
              <a:extLst>
                <a:ext uri="{FF2B5EF4-FFF2-40B4-BE49-F238E27FC236}">
                  <a16:creationId xmlns:a16="http://schemas.microsoft.com/office/drawing/2014/main" id="{4C19C4B0-84DC-3A46-7F70-F187CC14B7B9}"/>
                </a:ext>
              </a:extLst>
            </p:cNvPr>
            <p:cNvSpPr/>
            <p:nvPr/>
          </p:nvSpPr>
          <p:spPr>
            <a:xfrm>
              <a:off x="838200" y="1249653"/>
              <a:ext cx="1022131" cy="977671"/>
            </a:xfrm>
            <a:prstGeom prst="roundRect">
              <a:avLst>
                <a:gd name="adj" fmla="val 3261"/>
              </a:avLst>
            </a:prstGeom>
            <a:grpFill/>
            <a:ln w="22225">
              <a:solidFill>
                <a:srgbClr val="232F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2C2EF4C-07D7-8834-0E85-196ED396B5D4}"/>
                </a:ext>
              </a:extLst>
            </p:cNvPr>
            <p:cNvGrpSpPr/>
            <p:nvPr/>
          </p:nvGrpSpPr>
          <p:grpSpPr>
            <a:xfrm>
              <a:off x="915618" y="1249653"/>
              <a:ext cx="863663" cy="890669"/>
              <a:chOff x="915618" y="1285171"/>
              <a:chExt cx="863663" cy="860679"/>
            </a:xfrm>
            <a:grpFill/>
          </p:grpSpPr>
          <p:pic>
            <p:nvPicPr>
              <p:cNvPr id="10" name="Graphic 9" descr="Warning with solid fill">
                <a:extLst>
                  <a:ext uri="{FF2B5EF4-FFF2-40B4-BE49-F238E27FC236}">
                    <a16:creationId xmlns:a16="http://schemas.microsoft.com/office/drawing/2014/main" id="{F0423D7C-1691-E1AD-841D-5ACC19DEA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151" y="1285171"/>
                <a:ext cx="674595" cy="610755"/>
              </a:xfrm>
              <a:prstGeom prst="rect">
                <a:avLst/>
              </a:prstGeom>
              <a:effectLst/>
            </p:spPr>
          </p:pic>
          <p:sp>
            <p:nvSpPr>
              <p:cNvPr id="11" name="TextBox 10">
                <a:extLst>
                  <a:ext uri="{FF2B5EF4-FFF2-40B4-BE49-F238E27FC236}">
                    <a16:creationId xmlns:a16="http://schemas.microsoft.com/office/drawing/2014/main" id="{FD07470E-C668-CB7B-860E-0F3429F51DFF}"/>
                  </a:ext>
                </a:extLst>
              </p:cNvPr>
              <p:cNvSpPr txBox="1"/>
              <p:nvPr/>
            </p:nvSpPr>
            <p:spPr>
              <a:xfrm>
                <a:off x="915618" y="1818149"/>
                <a:ext cx="863663" cy="327701"/>
              </a:xfrm>
              <a:prstGeom prst="rect">
                <a:avLst/>
              </a:prstGeom>
              <a:grpFill/>
              <a:ln>
                <a:no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80" normalizeH="0" baseline="0" noProof="0" dirty="0">
                    <a:ln>
                      <a:noFill/>
                    </a:ln>
                    <a:solidFill>
                      <a:srgbClr val="232F3F"/>
                    </a:solidFill>
                    <a:effectLst/>
                    <a:uLnTx/>
                    <a:uFillTx/>
                    <a:latin typeface="Arial" panose="020B0604020202020204" pitchFamily="34" charset="0"/>
                    <a:ea typeface="+mn-ea"/>
                    <a:cs typeface="Arial" panose="020B0604020202020204" pitchFamily="34" charset="0"/>
                  </a:rPr>
                  <a:t>Alert</a:t>
                </a:r>
              </a:p>
            </p:txBody>
          </p:sp>
        </p:grpSp>
      </p:grpSp>
      <p:sp>
        <p:nvSpPr>
          <p:cNvPr id="4" name="Content Placeholder 2">
            <a:extLst>
              <a:ext uri="{FF2B5EF4-FFF2-40B4-BE49-F238E27FC236}">
                <a16:creationId xmlns:a16="http://schemas.microsoft.com/office/drawing/2014/main" id="{DA23EECC-3927-1AAB-BE57-8A7B98A87720}"/>
              </a:ext>
            </a:extLst>
          </p:cNvPr>
          <p:cNvSpPr txBox="1">
            <a:spLocks/>
          </p:cNvSpPr>
          <p:nvPr/>
        </p:nvSpPr>
        <p:spPr>
          <a:xfrm>
            <a:off x="1020317" y="1892308"/>
            <a:ext cx="10347271" cy="1423910"/>
          </a:xfrm>
          <a:prstGeom prst="rect">
            <a:avLst/>
          </a:prstGeom>
          <a:solidFill>
            <a:srgbClr val="232F3F"/>
          </a:solidFill>
          <a:effectLst>
            <a:outerShdw blurRad="50800" dist="38100" dir="5400000" algn="t" rotWithShape="0">
              <a:prstClr val="black">
                <a:alpha val="40000"/>
              </a:prstClr>
            </a:outerShdw>
          </a:effectLst>
        </p:spPr>
        <p:txBody>
          <a:bodyPr vert="horz" lIns="274320" tIns="91440" rIns="274320" bIns="9144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5F5F5"/>
                </a:solidFill>
                <a:effectLst/>
                <a:uLnTx/>
                <a:uFillTx/>
                <a:latin typeface="Arial" panose="020B0604020202020204" pitchFamily="34" charset="0"/>
                <a:ea typeface="+mn-ea"/>
                <a:cs typeface="Arial" panose="020B0604020202020204" pitchFamily="34" charset="0"/>
              </a:rPr>
              <a:t>SUD is progressive and can result in disability or premature death.</a:t>
            </a:r>
          </a:p>
        </p:txBody>
      </p:sp>
    </p:spTree>
    <p:custDataLst>
      <p:tags r:id="rId1"/>
    </p:custDataLst>
    <p:extLst>
      <p:ext uri="{BB962C8B-B14F-4D97-AF65-F5344CB8AC3E}">
        <p14:creationId xmlns:p14="http://schemas.microsoft.com/office/powerpoint/2010/main" val="122043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50"/>
                                        <p:tgtEl>
                                          <p:spTgt spid="3">
                                            <p:bg/>
                                          </p:spTgt>
                                        </p:tgtEl>
                                      </p:cBhvr>
                                    </p:animEffect>
                                    <p:anim calcmode="lin" valueType="num">
                                      <p:cBhvr>
                                        <p:cTn id="8" dur="750" fill="hold"/>
                                        <p:tgtEl>
                                          <p:spTgt spid="3">
                                            <p:bg/>
                                          </p:spTgt>
                                        </p:tgtEl>
                                        <p:attrNameLst>
                                          <p:attrName>ppt_x</p:attrName>
                                        </p:attrNameLst>
                                      </p:cBhvr>
                                      <p:tavLst>
                                        <p:tav tm="0">
                                          <p:val>
                                            <p:strVal val="#ppt_x"/>
                                          </p:val>
                                        </p:tav>
                                        <p:tav tm="100000">
                                          <p:val>
                                            <p:strVal val="#ppt_x"/>
                                          </p:val>
                                        </p:tav>
                                      </p:tavLst>
                                    </p:anim>
                                    <p:anim calcmode="lin" valueType="num">
                                      <p:cBhvr>
                                        <p:cTn id="9" dur="75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50"/>
                                        <p:tgtEl>
                                          <p:spTgt spid="3">
                                            <p:txEl>
                                              <p:pRg st="0" end="0"/>
                                            </p:txEl>
                                          </p:spTgt>
                                        </p:tgtEl>
                                      </p:cBhvr>
                                    </p:animEffect>
                                    <p:anim calcmode="lin" valueType="num">
                                      <p:cBhvr>
                                        <p:cTn id="13"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712" name="Rectangle 72711">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706" name="Rectangle 2">
            <a:extLst>
              <a:ext uri="{FF2B5EF4-FFF2-40B4-BE49-F238E27FC236}">
                <a16:creationId xmlns:a16="http://schemas.microsoft.com/office/drawing/2014/main" id="{54FD6AA3-D4D4-A82F-9C0F-948DF9C2298A}"/>
              </a:ext>
            </a:extLst>
          </p:cNvPr>
          <p:cNvSpPr>
            <a:spLocks noGrp="1" noChangeArrowheads="1"/>
          </p:cNvSpPr>
          <p:nvPr>
            <p:ph type="title"/>
          </p:nvPr>
        </p:nvSpPr>
        <p:spPr>
          <a:xfrm>
            <a:off x="640081" y="791570"/>
            <a:ext cx="4018839" cy="5262390"/>
          </a:xfrm>
        </p:spPr>
        <p:txBody>
          <a:bodyPr anchor="ctr">
            <a:normAutofit/>
          </a:bodyPr>
          <a:lstStyle/>
          <a:p>
            <a:pPr algn="r"/>
            <a:r>
              <a:rPr lang="en-US" altLang="en-US" sz="5400">
                <a:solidFill>
                  <a:schemeClr val="bg2"/>
                </a:solidFill>
              </a:rPr>
              <a:t>Setting The Stage</a:t>
            </a:r>
          </a:p>
        </p:txBody>
      </p:sp>
      <p:sp>
        <p:nvSpPr>
          <p:cNvPr id="72714" name="Rectangle 72713">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707" name="Rectangle 3">
            <a:extLst>
              <a:ext uri="{FF2B5EF4-FFF2-40B4-BE49-F238E27FC236}">
                <a16:creationId xmlns:a16="http://schemas.microsoft.com/office/drawing/2014/main" id="{A53FD21D-8A18-93C4-106B-D494D0A354A1}"/>
              </a:ext>
            </a:extLst>
          </p:cNvPr>
          <p:cNvSpPr>
            <a:spLocks noGrp="1" noChangeArrowheads="1"/>
          </p:cNvSpPr>
          <p:nvPr>
            <p:ph idx="1"/>
          </p:nvPr>
        </p:nvSpPr>
        <p:spPr>
          <a:xfrm>
            <a:off x="6176720" y="791570"/>
            <a:ext cx="4892308" cy="5262390"/>
          </a:xfrm>
        </p:spPr>
        <p:txBody>
          <a:bodyPr anchor="ctr">
            <a:normAutofit/>
          </a:bodyPr>
          <a:lstStyle/>
          <a:p>
            <a:r>
              <a:rPr lang="en-US" altLang="en-US" sz="1800"/>
              <a:t>Adolescents, because of the immaturity of impulse control and judgment, are especially prone to experimentation with drug &amp; alcohol use.</a:t>
            </a:r>
          </a:p>
          <a:p>
            <a:r>
              <a:rPr lang="en-US" altLang="en-US" sz="1800"/>
              <a:t>Novelty seeking, poor parental supervision, and peer involvement further reinforce the use .</a:t>
            </a:r>
          </a:p>
          <a:p>
            <a:r>
              <a:rPr lang="en-US" altLang="en-US" sz="1800"/>
              <a:t>Adolescent autonomy and freedom offer opportunities for use</a:t>
            </a:r>
          </a:p>
          <a:p>
            <a:r>
              <a:rPr lang="en-US" altLang="en-US" sz="1800"/>
              <a:t>Teens with ADHD, Conduct Disorder, Trauma history , and school failure are especially at risk</a:t>
            </a:r>
          </a:p>
          <a:p>
            <a:r>
              <a:rPr lang="en-US" altLang="en-US" sz="1800"/>
              <a:t>Situations with limited opportunity, easy access to drugs, and routine family and community use amplify the use</a:t>
            </a:r>
          </a:p>
          <a:p>
            <a:endParaRPr lang="en-US" altLang="en-US" sz="1800"/>
          </a:p>
          <a:p>
            <a:endParaRPr lang="en-US" altLang="en-US" sz="1800"/>
          </a:p>
          <a:p>
            <a:endParaRPr lang="en-US" altLang="en-US" sz="1800"/>
          </a:p>
          <a:p>
            <a:endParaRPr lang="en-US" altLang="en-US" sz="1800"/>
          </a:p>
          <a:p>
            <a:endParaRPr lang="en-US"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E0CD9909-BCFE-4E60-8384-AD4923B2D03C}"/>
              </a:ext>
            </a:extLst>
          </p:cNvPr>
          <p:cNvGrpSpPr/>
          <p:nvPr/>
        </p:nvGrpSpPr>
        <p:grpSpPr>
          <a:xfrm>
            <a:off x="1860099" y="1139868"/>
            <a:ext cx="7963962" cy="4919929"/>
            <a:chOff x="2236766" y="2408117"/>
            <a:chExt cx="6633918" cy="4193925"/>
          </a:xfrm>
        </p:grpSpPr>
        <p:sp>
          <p:nvSpPr>
            <p:cNvPr id="62" name="TextBox 61">
              <a:extLst>
                <a:ext uri="{FF2B5EF4-FFF2-40B4-BE49-F238E27FC236}">
                  <a16:creationId xmlns:a16="http://schemas.microsoft.com/office/drawing/2014/main" id="{C5D2512D-CB07-4058-BD2C-3B9F17EDB387}"/>
                </a:ext>
              </a:extLst>
            </p:cNvPr>
            <p:cNvSpPr txBox="1"/>
            <p:nvPr/>
          </p:nvSpPr>
          <p:spPr>
            <a:xfrm>
              <a:off x="2236766" y="2408117"/>
              <a:ext cx="769127" cy="411824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lumMod val="75000"/>
                      <a:lumOff val="25000"/>
                    </a:schemeClr>
                  </a:solidFill>
                  <a:effectLst/>
                  <a:uLnTx/>
                  <a:uFillTx/>
                  <a:ea typeface="+mn-ea"/>
                  <a:cs typeface="+mn-cs"/>
                </a:rPr>
                <a:t>Percentage of patients who experience a setback</a:t>
              </a:r>
            </a:p>
          </p:txBody>
        </p:sp>
        <p:grpSp>
          <p:nvGrpSpPr>
            <p:cNvPr id="69" name="Group 68">
              <a:extLst>
                <a:ext uri="{FF2B5EF4-FFF2-40B4-BE49-F238E27FC236}">
                  <a16:creationId xmlns:a16="http://schemas.microsoft.com/office/drawing/2014/main" id="{ADDE0C5B-A5A8-4472-BBC6-8956E4D1ED76}"/>
                </a:ext>
              </a:extLst>
            </p:cNvPr>
            <p:cNvGrpSpPr/>
            <p:nvPr/>
          </p:nvGrpSpPr>
          <p:grpSpPr>
            <a:xfrm>
              <a:off x="3179954" y="2408117"/>
              <a:ext cx="5690730" cy="4193925"/>
              <a:chOff x="3179954" y="2408117"/>
              <a:chExt cx="5690730" cy="4193925"/>
            </a:xfrm>
          </p:grpSpPr>
          <p:grpSp>
            <p:nvGrpSpPr>
              <p:cNvPr id="68" name="Group 67">
                <a:extLst>
                  <a:ext uri="{FF2B5EF4-FFF2-40B4-BE49-F238E27FC236}">
                    <a16:creationId xmlns:a16="http://schemas.microsoft.com/office/drawing/2014/main" id="{9A49E725-1765-45BE-B940-45927B04D691}"/>
                  </a:ext>
                </a:extLst>
              </p:cNvPr>
              <p:cNvGrpSpPr/>
              <p:nvPr/>
            </p:nvGrpSpPr>
            <p:grpSpPr>
              <a:xfrm>
                <a:off x="3321314" y="3120569"/>
                <a:ext cx="5549370" cy="3481473"/>
                <a:chOff x="2991589" y="2739566"/>
                <a:chExt cx="5549370" cy="3481473"/>
              </a:xfrm>
            </p:grpSpPr>
            <p:grpSp>
              <p:nvGrpSpPr>
                <p:cNvPr id="6" name="Group 5">
                  <a:extLst>
                    <a:ext uri="{FF2B5EF4-FFF2-40B4-BE49-F238E27FC236}">
                      <a16:creationId xmlns:a16="http://schemas.microsoft.com/office/drawing/2014/main" id="{432A47CE-C049-4DE6-BAB6-B0B7AF9441C7}"/>
                    </a:ext>
                  </a:extLst>
                </p:cNvPr>
                <p:cNvGrpSpPr/>
                <p:nvPr/>
              </p:nvGrpSpPr>
              <p:grpSpPr>
                <a:xfrm>
                  <a:off x="2991589" y="2739566"/>
                  <a:ext cx="5549370" cy="3481473"/>
                  <a:chOff x="1078709" y="2285535"/>
                  <a:chExt cx="3940664" cy="3443949"/>
                </a:xfrm>
              </p:grpSpPr>
              <p:grpSp>
                <p:nvGrpSpPr>
                  <p:cNvPr id="7" name="Group 6">
                    <a:extLst>
                      <a:ext uri="{FF2B5EF4-FFF2-40B4-BE49-F238E27FC236}">
                        <a16:creationId xmlns:a16="http://schemas.microsoft.com/office/drawing/2014/main" id="{EF57CBA4-DED8-4045-8350-5C9258172845}"/>
                      </a:ext>
                    </a:extLst>
                  </p:cNvPr>
                  <p:cNvGrpSpPr/>
                  <p:nvPr/>
                </p:nvGrpSpPr>
                <p:grpSpPr>
                  <a:xfrm>
                    <a:off x="1078709" y="2287382"/>
                    <a:ext cx="917108" cy="3442102"/>
                    <a:chOff x="1078709" y="2352697"/>
                    <a:chExt cx="917108" cy="3442102"/>
                  </a:xfrm>
                </p:grpSpPr>
                <p:grpSp>
                  <p:nvGrpSpPr>
                    <p:cNvPr id="52" name="Group 51">
                      <a:extLst>
                        <a:ext uri="{FF2B5EF4-FFF2-40B4-BE49-F238E27FC236}">
                          <a16:creationId xmlns:a16="http://schemas.microsoft.com/office/drawing/2014/main" id="{5F3E3FCF-E2CE-4127-A69E-EAC857A718A7}"/>
                        </a:ext>
                      </a:extLst>
                    </p:cNvPr>
                    <p:cNvGrpSpPr/>
                    <p:nvPr/>
                  </p:nvGrpSpPr>
                  <p:grpSpPr>
                    <a:xfrm>
                      <a:off x="1152566" y="3331070"/>
                      <a:ext cx="771996" cy="2463729"/>
                      <a:chOff x="1127867" y="3331070"/>
                      <a:chExt cx="771996" cy="2463729"/>
                    </a:xfrm>
                  </p:grpSpPr>
                  <p:sp>
                    <p:nvSpPr>
                      <p:cNvPr id="56" name="Rectangle 5">
                        <a:extLst>
                          <a:ext uri="{FF2B5EF4-FFF2-40B4-BE49-F238E27FC236}">
                            <a16:creationId xmlns:a16="http://schemas.microsoft.com/office/drawing/2014/main" id="{063E32EE-1130-4578-ACA4-412D4CFD3BE5}"/>
                          </a:ext>
                        </a:extLst>
                      </p:cNvPr>
                      <p:cNvSpPr/>
                      <p:nvPr/>
                    </p:nvSpPr>
                    <p:spPr>
                      <a:xfrm>
                        <a:off x="1129948" y="5317261"/>
                        <a:ext cx="769915"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573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Rectangle 5">
                        <a:extLst>
                          <a:ext uri="{FF2B5EF4-FFF2-40B4-BE49-F238E27FC236}">
                            <a16:creationId xmlns:a16="http://schemas.microsoft.com/office/drawing/2014/main" id="{F5EDA05C-9FFD-410C-8ABF-4BD3851B2AFE}"/>
                          </a:ext>
                        </a:extLst>
                      </p:cNvPr>
                      <p:cNvSpPr/>
                      <p:nvPr/>
                    </p:nvSpPr>
                    <p:spPr>
                      <a:xfrm>
                        <a:off x="1129428" y="4823959"/>
                        <a:ext cx="769915"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573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Rectangle 5">
                        <a:extLst>
                          <a:ext uri="{FF2B5EF4-FFF2-40B4-BE49-F238E27FC236}">
                            <a16:creationId xmlns:a16="http://schemas.microsoft.com/office/drawing/2014/main" id="{F285AEEB-E133-4345-B421-1F5674C77990}"/>
                          </a:ext>
                        </a:extLst>
                      </p:cNvPr>
                      <p:cNvSpPr/>
                      <p:nvPr/>
                    </p:nvSpPr>
                    <p:spPr>
                      <a:xfrm>
                        <a:off x="1128908" y="4326329"/>
                        <a:ext cx="769915"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573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Rectangle 5">
                        <a:extLst>
                          <a:ext uri="{FF2B5EF4-FFF2-40B4-BE49-F238E27FC236}">
                            <a16:creationId xmlns:a16="http://schemas.microsoft.com/office/drawing/2014/main" id="{52DD7D77-9746-4F43-B2E5-A43813E634F5}"/>
                          </a:ext>
                        </a:extLst>
                      </p:cNvPr>
                      <p:cNvSpPr/>
                      <p:nvPr/>
                    </p:nvSpPr>
                    <p:spPr>
                      <a:xfrm>
                        <a:off x="1128387" y="3828700"/>
                        <a:ext cx="769915"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ectangle 5">
                        <a:extLst>
                          <a:ext uri="{FF2B5EF4-FFF2-40B4-BE49-F238E27FC236}">
                            <a16:creationId xmlns:a16="http://schemas.microsoft.com/office/drawing/2014/main" id="{C47CEC8C-D084-4071-A11B-C4CEDA7911EA}"/>
                          </a:ext>
                        </a:extLst>
                      </p:cNvPr>
                      <p:cNvSpPr/>
                      <p:nvPr/>
                    </p:nvSpPr>
                    <p:spPr>
                      <a:xfrm>
                        <a:off x="1127867" y="3331070"/>
                        <a:ext cx="769915"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3" name="Group 128">
                      <a:extLst>
                        <a:ext uri="{FF2B5EF4-FFF2-40B4-BE49-F238E27FC236}">
                          <a16:creationId xmlns:a16="http://schemas.microsoft.com/office/drawing/2014/main" id="{D194BEE6-70FA-4991-9DE9-C3096EF3C67C}"/>
                        </a:ext>
                      </a:extLst>
                    </p:cNvPr>
                    <p:cNvGrpSpPr/>
                    <p:nvPr/>
                  </p:nvGrpSpPr>
                  <p:grpSpPr>
                    <a:xfrm>
                      <a:off x="1078709" y="2352697"/>
                      <a:ext cx="917108" cy="614463"/>
                      <a:chOff x="1278671" y="2186244"/>
                      <a:chExt cx="1083156" cy="725714"/>
                    </a:xfrm>
                  </p:grpSpPr>
                  <p:sp>
                    <p:nvSpPr>
                      <p:cNvPr id="54" name="Rectangular Callout 113">
                        <a:extLst>
                          <a:ext uri="{FF2B5EF4-FFF2-40B4-BE49-F238E27FC236}">
                            <a16:creationId xmlns:a16="http://schemas.microsoft.com/office/drawing/2014/main" id="{F413941A-818D-48A4-ACDE-1385AAF9AEC8}"/>
                          </a:ext>
                        </a:extLst>
                      </p:cNvPr>
                      <p:cNvSpPr/>
                      <p:nvPr/>
                    </p:nvSpPr>
                    <p:spPr>
                      <a:xfrm>
                        <a:off x="1278671" y="2186244"/>
                        <a:ext cx="1083156" cy="725714"/>
                      </a:xfrm>
                      <a:prstGeom prst="wedgeRectCallout">
                        <a:avLst>
                          <a:gd name="adj1" fmla="val -21419"/>
                          <a:gd name="adj2" fmla="val 75625"/>
                        </a:avLst>
                      </a:prstGeom>
                      <a:solidFill>
                        <a:srgbClr val="057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55" name="TextBox 54">
                        <a:extLst>
                          <a:ext uri="{FF2B5EF4-FFF2-40B4-BE49-F238E27FC236}">
                            <a16:creationId xmlns:a16="http://schemas.microsoft.com/office/drawing/2014/main" id="{C7BBEB26-109A-4702-8B52-1B7A69C52199}"/>
                          </a:ext>
                        </a:extLst>
                      </p:cNvPr>
                      <p:cNvSpPr txBox="1"/>
                      <p:nvPr/>
                    </p:nvSpPr>
                    <p:spPr>
                      <a:xfrm>
                        <a:off x="1369066" y="2265216"/>
                        <a:ext cx="902366" cy="5452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panose="020E0502030303020204"/>
                            <a:ea typeface="+mn-ea"/>
                            <a:cs typeface="Arial" panose="020B0604020202020204" pitchFamily="34" charset="0"/>
                          </a:rPr>
                          <a:t>40-60%</a:t>
                        </a:r>
                      </a:p>
                    </p:txBody>
                  </p:sp>
                </p:grpSp>
              </p:grpSp>
              <p:grpSp>
                <p:nvGrpSpPr>
                  <p:cNvPr id="8" name="Group 7">
                    <a:extLst>
                      <a:ext uri="{FF2B5EF4-FFF2-40B4-BE49-F238E27FC236}">
                        <a16:creationId xmlns:a16="http://schemas.microsoft.com/office/drawing/2014/main" id="{240D2A02-AD80-4D7C-8278-75F44C3D4777}"/>
                      </a:ext>
                    </a:extLst>
                  </p:cNvPr>
                  <p:cNvGrpSpPr/>
                  <p:nvPr/>
                </p:nvGrpSpPr>
                <p:grpSpPr>
                  <a:xfrm>
                    <a:off x="2591006" y="2285535"/>
                    <a:ext cx="917109" cy="3443949"/>
                    <a:chOff x="2612480" y="2350850"/>
                    <a:chExt cx="917109" cy="3443949"/>
                  </a:xfrm>
                </p:grpSpPr>
                <p:grpSp>
                  <p:nvGrpSpPr>
                    <p:cNvPr id="42" name="Group 41">
                      <a:extLst>
                        <a:ext uri="{FF2B5EF4-FFF2-40B4-BE49-F238E27FC236}">
                          <a16:creationId xmlns:a16="http://schemas.microsoft.com/office/drawing/2014/main" id="{39676BB7-E726-4198-B309-B74F43B975BB}"/>
                        </a:ext>
                      </a:extLst>
                    </p:cNvPr>
                    <p:cNvGrpSpPr/>
                    <p:nvPr/>
                  </p:nvGrpSpPr>
                  <p:grpSpPr>
                    <a:xfrm>
                      <a:off x="2686077" y="3331068"/>
                      <a:ext cx="771995" cy="2463731"/>
                      <a:chOff x="2641254" y="3331068"/>
                      <a:chExt cx="771995" cy="2463731"/>
                    </a:xfrm>
                  </p:grpSpPr>
                  <p:sp>
                    <p:nvSpPr>
                      <p:cNvPr id="46" name="Rectangle 5">
                        <a:extLst>
                          <a:ext uri="{FF2B5EF4-FFF2-40B4-BE49-F238E27FC236}">
                            <a16:creationId xmlns:a16="http://schemas.microsoft.com/office/drawing/2014/main" id="{7C8DB0AE-62AD-47ED-92B5-74DEDA9A1C45}"/>
                          </a:ext>
                        </a:extLst>
                      </p:cNvPr>
                      <p:cNvSpPr/>
                      <p:nvPr/>
                    </p:nvSpPr>
                    <p:spPr>
                      <a:xfrm>
                        <a:off x="2643333" y="5317261"/>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68F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Rectangle 5">
                        <a:extLst>
                          <a:ext uri="{FF2B5EF4-FFF2-40B4-BE49-F238E27FC236}">
                            <a16:creationId xmlns:a16="http://schemas.microsoft.com/office/drawing/2014/main" id="{19C9C026-F10A-48A3-98DB-30E9D010C46C}"/>
                          </a:ext>
                        </a:extLst>
                      </p:cNvPr>
                      <p:cNvSpPr/>
                      <p:nvPr/>
                    </p:nvSpPr>
                    <p:spPr>
                      <a:xfrm>
                        <a:off x="2642813" y="4823962"/>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68F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5">
                        <a:extLst>
                          <a:ext uri="{FF2B5EF4-FFF2-40B4-BE49-F238E27FC236}">
                            <a16:creationId xmlns:a16="http://schemas.microsoft.com/office/drawing/2014/main" id="{0B4A9F70-3D34-465C-8AC4-1DB04F4EB615}"/>
                          </a:ext>
                        </a:extLst>
                      </p:cNvPr>
                      <p:cNvSpPr/>
                      <p:nvPr/>
                    </p:nvSpPr>
                    <p:spPr>
                      <a:xfrm>
                        <a:off x="2642295" y="4326327"/>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68F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Rectangle 5">
                        <a:extLst>
                          <a:ext uri="{FF2B5EF4-FFF2-40B4-BE49-F238E27FC236}">
                            <a16:creationId xmlns:a16="http://schemas.microsoft.com/office/drawing/2014/main" id="{3F1B4DD6-986E-4A9E-A752-E803D516C6BA}"/>
                          </a:ext>
                        </a:extLst>
                      </p:cNvPr>
                      <p:cNvSpPr/>
                      <p:nvPr/>
                    </p:nvSpPr>
                    <p:spPr>
                      <a:xfrm>
                        <a:off x="2641774" y="3828700"/>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Rectangle 5">
                        <a:extLst>
                          <a:ext uri="{FF2B5EF4-FFF2-40B4-BE49-F238E27FC236}">
                            <a16:creationId xmlns:a16="http://schemas.microsoft.com/office/drawing/2014/main" id="{A6A09EE9-9027-4576-8B91-04568C77DA39}"/>
                          </a:ext>
                        </a:extLst>
                      </p:cNvPr>
                      <p:cNvSpPr/>
                      <p:nvPr/>
                    </p:nvSpPr>
                    <p:spPr>
                      <a:xfrm>
                        <a:off x="2641254" y="3331068"/>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3" name="Group 129">
                      <a:extLst>
                        <a:ext uri="{FF2B5EF4-FFF2-40B4-BE49-F238E27FC236}">
                          <a16:creationId xmlns:a16="http://schemas.microsoft.com/office/drawing/2014/main" id="{9CABD19A-3A70-4E9D-95A8-CCE8DBF68160}"/>
                        </a:ext>
                      </a:extLst>
                    </p:cNvPr>
                    <p:cNvGrpSpPr/>
                    <p:nvPr/>
                  </p:nvGrpSpPr>
                  <p:grpSpPr>
                    <a:xfrm>
                      <a:off x="2612480" y="2350850"/>
                      <a:ext cx="917109" cy="614463"/>
                      <a:chOff x="2692693" y="2184062"/>
                      <a:chExt cx="1083156" cy="725714"/>
                    </a:xfrm>
                  </p:grpSpPr>
                  <p:sp>
                    <p:nvSpPr>
                      <p:cNvPr id="44" name="Rectangular Callout 115">
                        <a:extLst>
                          <a:ext uri="{FF2B5EF4-FFF2-40B4-BE49-F238E27FC236}">
                            <a16:creationId xmlns:a16="http://schemas.microsoft.com/office/drawing/2014/main" id="{5CFAD6BD-C7B1-43AE-A8CA-652AA445CE18}"/>
                          </a:ext>
                        </a:extLst>
                      </p:cNvPr>
                      <p:cNvSpPr/>
                      <p:nvPr/>
                    </p:nvSpPr>
                    <p:spPr>
                      <a:xfrm>
                        <a:off x="2692693" y="2184062"/>
                        <a:ext cx="1083156" cy="725714"/>
                      </a:xfrm>
                      <a:prstGeom prst="wedgeRectCallout">
                        <a:avLst>
                          <a:gd name="adj1" fmla="val -21419"/>
                          <a:gd name="adj2" fmla="val 75625"/>
                        </a:avLst>
                      </a:prstGeom>
                      <a:solidFill>
                        <a:srgbClr val="068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45" name="TextBox 44">
                        <a:extLst>
                          <a:ext uri="{FF2B5EF4-FFF2-40B4-BE49-F238E27FC236}">
                            <a16:creationId xmlns:a16="http://schemas.microsoft.com/office/drawing/2014/main" id="{9BE998F6-4B05-41D6-9B9B-675672F68CF0}"/>
                          </a:ext>
                        </a:extLst>
                      </p:cNvPr>
                      <p:cNvSpPr txBox="1"/>
                      <p:nvPr/>
                    </p:nvSpPr>
                    <p:spPr>
                      <a:xfrm>
                        <a:off x="2808073" y="2274294"/>
                        <a:ext cx="880855" cy="5452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panose="020E0502030303020204"/>
                            <a:ea typeface="+mn-ea"/>
                            <a:cs typeface="Arial" panose="020B0604020202020204" pitchFamily="34" charset="0"/>
                          </a:rPr>
                          <a:t>50-70%</a:t>
                        </a:r>
                      </a:p>
                    </p:txBody>
                  </p:sp>
                </p:grpSp>
              </p:grpSp>
              <p:grpSp>
                <p:nvGrpSpPr>
                  <p:cNvPr id="9" name="Group 8">
                    <a:extLst>
                      <a:ext uri="{FF2B5EF4-FFF2-40B4-BE49-F238E27FC236}">
                        <a16:creationId xmlns:a16="http://schemas.microsoft.com/office/drawing/2014/main" id="{C326FBB3-782B-4320-B69B-CD8CF8D8E495}"/>
                      </a:ext>
                    </a:extLst>
                  </p:cNvPr>
                  <p:cNvGrpSpPr/>
                  <p:nvPr/>
                </p:nvGrpSpPr>
                <p:grpSpPr>
                  <a:xfrm>
                    <a:off x="4102264" y="2286176"/>
                    <a:ext cx="917109" cy="3443308"/>
                    <a:chOff x="4153397" y="2351491"/>
                    <a:chExt cx="917109" cy="3443308"/>
                  </a:xfrm>
                </p:grpSpPr>
                <p:grpSp>
                  <p:nvGrpSpPr>
                    <p:cNvPr id="32" name="Group 31">
                      <a:extLst>
                        <a:ext uri="{FF2B5EF4-FFF2-40B4-BE49-F238E27FC236}">
                          <a16:creationId xmlns:a16="http://schemas.microsoft.com/office/drawing/2014/main" id="{CD66341D-577C-4599-B757-3CC91EB083B3}"/>
                        </a:ext>
                      </a:extLst>
                    </p:cNvPr>
                    <p:cNvGrpSpPr/>
                    <p:nvPr/>
                  </p:nvGrpSpPr>
                  <p:grpSpPr>
                    <a:xfrm>
                      <a:off x="4227771" y="3331070"/>
                      <a:ext cx="771996" cy="2463729"/>
                      <a:chOff x="4156647" y="3331070"/>
                      <a:chExt cx="771996" cy="2463729"/>
                    </a:xfrm>
                  </p:grpSpPr>
                  <p:sp>
                    <p:nvSpPr>
                      <p:cNvPr id="36" name="Rectangle 5">
                        <a:extLst>
                          <a:ext uri="{FF2B5EF4-FFF2-40B4-BE49-F238E27FC236}">
                            <a16:creationId xmlns:a16="http://schemas.microsoft.com/office/drawing/2014/main" id="{E6B7969F-D406-4241-A755-0AEBFF5ADEF0}"/>
                          </a:ext>
                        </a:extLst>
                      </p:cNvPr>
                      <p:cNvSpPr/>
                      <p:nvPr/>
                    </p:nvSpPr>
                    <p:spPr>
                      <a:xfrm>
                        <a:off x="4158727" y="5317261"/>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232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ectangle 5">
                        <a:extLst>
                          <a:ext uri="{FF2B5EF4-FFF2-40B4-BE49-F238E27FC236}">
                            <a16:creationId xmlns:a16="http://schemas.microsoft.com/office/drawing/2014/main" id="{6E5E1755-64BA-4770-98C0-02A2B7086E77}"/>
                          </a:ext>
                        </a:extLst>
                      </p:cNvPr>
                      <p:cNvSpPr/>
                      <p:nvPr/>
                    </p:nvSpPr>
                    <p:spPr>
                      <a:xfrm>
                        <a:off x="4158207" y="4823959"/>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232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Rectangle 5">
                        <a:extLst>
                          <a:ext uri="{FF2B5EF4-FFF2-40B4-BE49-F238E27FC236}">
                            <a16:creationId xmlns:a16="http://schemas.microsoft.com/office/drawing/2014/main" id="{52C5CDC5-5A71-421C-AF19-7B9FDE3A7572}"/>
                          </a:ext>
                        </a:extLst>
                      </p:cNvPr>
                      <p:cNvSpPr/>
                      <p:nvPr/>
                    </p:nvSpPr>
                    <p:spPr>
                      <a:xfrm>
                        <a:off x="4157687" y="4326329"/>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232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5">
                        <a:extLst>
                          <a:ext uri="{FF2B5EF4-FFF2-40B4-BE49-F238E27FC236}">
                            <a16:creationId xmlns:a16="http://schemas.microsoft.com/office/drawing/2014/main" id="{00D4DEE2-2167-4745-A441-DC66BA384386}"/>
                          </a:ext>
                        </a:extLst>
                      </p:cNvPr>
                      <p:cNvSpPr/>
                      <p:nvPr/>
                    </p:nvSpPr>
                    <p:spPr>
                      <a:xfrm>
                        <a:off x="4157167" y="3828700"/>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Rectangle 5">
                        <a:extLst>
                          <a:ext uri="{FF2B5EF4-FFF2-40B4-BE49-F238E27FC236}">
                            <a16:creationId xmlns:a16="http://schemas.microsoft.com/office/drawing/2014/main" id="{B471A004-2108-448D-9694-3A93379FFD2A}"/>
                          </a:ext>
                        </a:extLst>
                      </p:cNvPr>
                      <p:cNvSpPr/>
                      <p:nvPr/>
                    </p:nvSpPr>
                    <p:spPr>
                      <a:xfrm>
                        <a:off x="4156647" y="3331070"/>
                        <a:ext cx="769916" cy="477538"/>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3" name="Group 130">
                      <a:extLst>
                        <a:ext uri="{FF2B5EF4-FFF2-40B4-BE49-F238E27FC236}">
                          <a16:creationId xmlns:a16="http://schemas.microsoft.com/office/drawing/2014/main" id="{CAB3A3F0-ECE5-4C4A-B774-0CADA03C2B06}"/>
                        </a:ext>
                      </a:extLst>
                    </p:cNvPr>
                    <p:cNvGrpSpPr/>
                    <p:nvPr/>
                  </p:nvGrpSpPr>
                  <p:grpSpPr>
                    <a:xfrm>
                      <a:off x="4153397" y="2351491"/>
                      <a:ext cx="917109" cy="614463"/>
                      <a:chOff x="4085797" y="2184820"/>
                      <a:chExt cx="1083156" cy="725714"/>
                    </a:xfrm>
                  </p:grpSpPr>
                  <p:sp>
                    <p:nvSpPr>
                      <p:cNvPr id="34" name="Rectangular Callout 116">
                        <a:extLst>
                          <a:ext uri="{FF2B5EF4-FFF2-40B4-BE49-F238E27FC236}">
                            <a16:creationId xmlns:a16="http://schemas.microsoft.com/office/drawing/2014/main" id="{825266E4-5DD3-43EE-8527-C12BE83406BE}"/>
                          </a:ext>
                        </a:extLst>
                      </p:cNvPr>
                      <p:cNvSpPr/>
                      <p:nvPr/>
                    </p:nvSpPr>
                    <p:spPr>
                      <a:xfrm>
                        <a:off x="4085797" y="2184820"/>
                        <a:ext cx="1083156" cy="725714"/>
                      </a:xfrm>
                      <a:prstGeom prst="wedgeRectCallout">
                        <a:avLst>
                          <a:gd name="adj1" fmla="val -21419"/>
                          <a:gd name="adj2" fmla="val 75625"/>
                        </a:avLst>
                      </a:prstGeom>
                      <a:solidFill>
                        <a:srgbClr val="232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35" name="TextBox 34">
                        <a:extLst>
                          <a:ext uri="{FF2B5EF4-FFF2-40B4-BE49-F238E27FC236}">
                            <a16:creationId xmlns:a16="http://schemas.microsoft.com/office/drawing/2014/main" id="{EE490D4B-F2BC-4C5A-A92F-36ABE4A177B6}"/>
                          </a:ext>
                        </a:extLst>
                      </p:cNvPr>
                      <p:cNvSpPr txBox="1"/>
                      <p:nvPr/>
                    </p:nvSpPr>
                    <p:spPr>
                      <a:xfrm>
                        <a:off x="4173026" y="2249584"/>
                        <a:ext cx="880855" cy="5452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panose="020E0502030303020204"/>
                            <a:ea typeface="+mn-ea"/>
                            <a:cs typeface="Arial" panose="020B0604020202020204" pitchFamily="34" charset="0"/>
                          </a:rPr>
                          <a:t>50-70%</a:t>
                        </a:r>
                      </a:p>
                    </p:txBody>
                  </p:sp>
                </p:grpSp>
              </p:grpSp>
            </p:grpSp>
            <p:sp>
              <p:nvSpPr>
                <p:cNvPr id="63" name="Rectangle 5">
                  <a:extLst>
                    <a:ext uri="{FF2B5EF4-FFF2-40B4-BE49-F238E27FC236}">
                      <a16:creationId xmlns:a16="http://schemas.microsoft.com/office/drawing/2014/main" id="{028F6105-C3BA-4875-A253-27FA600E47B3}"/>
                    </a:ext>
                  </a:extLst>
                </p:cNvPr>
                <p:cNvSpPr/>
                <p:nvPr/>
              </p:nvSpPr>
              <p:spPr>
                <a:xfrm>
                  <a:off x="5224894" y="4442725"/>
                  <a:ext cx="1084221" cy="269640"/>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068F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Rectangle 5">
                  <a:extLst>
                    <a:ext uri="{FF2B5EF4-FFF2-40B4-BE49-F238E27FC236}">
                      <a16:creationId xmlns:a16="http://schemas.microsoft.com/office/drawing/2014/main" id="{C3E36CEE-3C2A-4FDF-8960-4F0C4117781F}"/>
                    </a:ext>
                  </a:extLst>
                </p:cNvPr>
                <p:cNvSpPr/>
                <p:nvPr/>
              </p:nvSpPr>
              <p:spPr>
                <a:xfrm>
                  <a:off x="7353097" y="4442725"/>
                  <a:ext cx="1084221" cy="269640"/>
                </a:xfrm>
                <a:custGeom>
                  <a:avLst/>
                  <a:gdLst>
                    <a:gd name="connsiteX0" fmla="*/ 0 w 1314450"/>
                    <a:gd name="connsiteY0" fmla="*/ 0 h 421481"/>
                    <a:gd name="connsiteX1" fmla="*/ 1314450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4450"/>
                    <a:gd name="connsiteY0" fmla="*/ 0 h 421481"/>
                    <a:gd name="connsiteX1" fmla="*/ 1309688 w 1314450"/>
                    <a:gd name="connsiteY1" fmla="*/ 0 h 421481"/>
                    <a:gd name="connsiteX2" fmla="*/ 1314450 w 1314450"/>
                    <a:gd name="connsiteY2" fmla="*/ 421481 h 421481"/>
                    <a:gd name="connsiteX3" fmla="*/ 0 w 1314450"/>
                    <a:gd name="connsiteY3" fmla="*/ 421481 h 421481"/>
                    <a:gd name="connsiteX4" fmla="*/ 0 w 1314450"/>
                    <a:gd name="connsiteY4" fmla="*/ 0 h 421481"/>
                    <a:gd name="connsiteX0" fmla="*/ 0 w 1310146"/>
                    <a:gd name="connsiteY0" fmla="*/ 0 h 450056"/>
                    <a:gd name="connsiteX1" fmla="*/ 1309688 w 1310146"/>
                    <a:gd name="connsiteY1" fmla="*/ 0 h 450056"/>
                    <a:gd name="connsiteX2" fmla="*/ 1309688 w 1310146"/>
                    <a:gd name="connsiteY2" fmla="*/ 450056 h 450056"/>
                    <a:gd name="connsiteX3" fmla="*/ 0 w 1310146"/>
                    <a:gd name="connsiteY3" fmla="*/ 421481 h 450056"/>
                    <a:gd name="connsiteX4" fmla="*/ 0 w 1310146"/>
                    <a:gd name="connsiteY4" fmla="*/ 0 h 450056"/>
                    <a:gd name="connsiteX0" fmla="*/ 0 w 1314450"/>
                    <a:gd name="connsiteY0" fmla="*/ 0 h 450056"/>
                    <a:gd name="connsiteX1" fmla="*/ 1309688 w 1314450"/>
                    <a:gd name="connsiteY1" fmla="*/ 0 h 450056"/>
                    <a:gd name="connsiteX2" fmla="*/ 1314450 w 1314450"/>
                    <a:gd name="connsiteY2" fmla="*/ 450056 h 450056"/>
                    <a:gd name="connsiteX3" fmla="*/ 0 w 1314450"/>
                    <a:gd name="connsiteY3" fmla="*/ 421481 h 450056"/>
                    <a:gd name="connsiteX4" fmla="*/ 0 w 1314450"/>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0 w 1312069"/>
                    <a:gd name="connsiteY3" fmla="*/ 421481 h 450056"/>
                    <a:gd name="connsiteX4" fmla="*/ 0 w 1312069"/>
                    <a:gd name="connsiteY4" fmla="*/ 0 h 450056"/>
                    <a:gd name="connsiteX0" fmla="*/ 0 w 1312069"/>
                    <a:gd name="connsiteY0" fmla="*/ 0 h 450056"/>
                    <a:gd name="connsiteX1" fmla="*/ 1309688 w 1312069"/>
                    <a:gd name="connsiteY1" fmla="*/ 0 h 450056"/>
                    <a:gd name="connsiteX2" fmla="*/ 1312069 w 1312069"/>
                    <a:gd name="connsiteY2" fmla="*/ 450056 h 450056"/>
                    <a:gd name="connsiteX3" fmla="*/ 2381 w 1312069"/>
                    <a:gd name="connsiteY3" fmla="*/ 447675 h 450056"/>
                    <a:gd name="connsiteX4" fmla="*/ 0 w 1312069"/>
                    <a:gd name="connsiteY4" fmla="*/ 0 h 450056"/>
                    <a:gd name="connsiteX0" fmla="*/ 0 w 1312069"/>
                    <a:gd name="connsiteY0" fmla="*/ 0 h 452437"/>
                    <a:gd name="connsiteX1" fmla="*/ 1309688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12069"/>
                    <a:gd name="connsiteY0" fmla="*/ 0 h 452437"/>
                    <a:gd name="connsiteX1" fmla="*/ 1307307 w 1312069"/>
                    <a:gd name="connsiteY1" fmla="*/ 0 h 452437"/>
                    <a:gd name="connsiteX2" fmla="*/ 1312069 w 1312069"/>
                    <a:gd name="connsiteY2" fmla="*/ 450056 h 452437"/>
                    <a:gd name="connsiteX3" fmla="*/ 2381 w 1312069"/>
                    <a:gd name="connsiteY3" fmla="*/ 452437 h 452437"/>
                    <a:gd name="connsiteX4" fmla="*/ 0 w 1312069"/>
                    <a:gd name="connsiteY4" fmla="*/ 0 h 452437"/>
                    <a:gd name="connsiteX0" fmla="*/ 0 w 1307765"/>
                    <a:gd name="connsiteY0" fmla="*/ 0 h 452437"/>
                    <a:gd name="connsiteX1" fmla="*/ 1307307 w 1307765"/>
                    <a:gd name="connsiteY1" fmla="*/ 0 h 452437"/>
                    <a:gd name="connsiteX2" fmla="*/ 1307307 w 1307765"/>
                    <a:gd name="connsiteY2" fmla="*/ 450056 h 452437"/>
                    <a:gd name="connsiteX3" fmla="*/ 2381 w 1307765"/>
                    <a:gd name="connsiteY3" fmla="*/ 452437 h 452437"/>
                    <a:gd name="connsiteX4" fmla="*/ 0 w 1307765"/>
                    <a:gd name="connsiteY4" fmla="*/ 0 h 452437"/>
                    <a:gd name="connsiteX0" fmla="*/ 0 w 1309688"/>
                    <a:gd name="connsiteY0" fmla="*/ 0 h 452437"/>
                    <a:gd name="connsiteX1" fmla="*/ 1307307 w 1309688"/>
                    <a:gd name="connsiteY1" fmla="*/ 0 h 452437"/>
                    <a:gd name="connsiteX2" fmla="*/ 1309688 w 1309688"/>
                    <a:gd name="connsiteY2" fmla="*/ 450056 h 452437"/>
                    <a:gd name="connsiteX3" fmla="*/ 2381 w 1309688"/>
                    <a:gd name="connsiteY3" fmla="*/ 452437 h 452437"/>
                    <a:gd name="connsiteX4" fmla="*/ 0 w 1309688"/>
                    <a:gd name="connsiteY4" fmla="*/ 0 h 452437"/>
                    <a:gd name="connsiteX0" fmla="*/ 0 w 1310146"/>
                    <a:gd name="connsiteY0" fmla="*/ 0 h 452437"/>
                    <a:gd name="connsiteX1" fmla="*/ 1309688 w 1310146"/>
                    <a:gd name="connsiteY1" fmla="*/ 0 h 452437"/>
                    <a:gd name="connsiteX2" fmla="*/ 1309688 w 1310146"/>
                    <a:gd name="connsiteY2" fmla="*/ 450056 h 452437"/>
                    <a:gd name="connsiteX3" fmla="*/ 2381 w 1310146"/>
                    <a:gd name="connsiteY3" fmla="*/ 452437 h 452437"/>
                    <a:gd name="connsiteX4" fmla="*/ 0 w 1310146"/>
                    <a:gd name="connsiteY4" fmla="*/ 0 h 452437"/>
                    <a:gd name="connsiteX0" fmla="*/ 0 w 1316831"/>
                    <a:gd name="connsiteY0" fmla="*/ 0 h 452437"/>
                    <a:gd name="connsiteX1" fmla="*/ 1309688 w 1316831"/>
                    <a:gd name="connsiteY1" fmla="*/ 0 h 452437"/>
                    <a:gd name="connsiteX2" fmla="*/ 1316831 w 1316831"/>
                    <a:gd name="connsiteY2" fmla="*/ 450056 h 452437"/>
                    <a:gd name="connsiteX3" fmla="*/ 2381 w 1316831"/>
                    <a:gd name="connsiteY3" fmla="*/ 452437 h 452437"/>
                    <a:gd name="connsiteX4" fmla="*/ 0 w 1316831"/>
                    <a:gd name="connsiteY4" fmla="*/ 0 h 452437"/>
                    <a:gd name="connsiteX0" fmla="*/ 0 w 1312069"/>
                    <a:gd name="connsiteY0" fmla="*/ 0 h 452437"/>
                    <a:gd name="connsiteX1" fmla="*/ 1309688 w 1312069"/>
                    <a:gd name="connsiteY1" fmla="*/ 0 h 452437"/>
                    <a:gd name="connsiteX2" fmla="*/ 1312069 w 1312069"/>
                    <a:gd name="connsiteY2" fmla="*/ 447675 h 452437"/>
                    <a:gd name="connsiteX3" fmla="*/ 2381 w 1312069"/>
                    <a:gd name="connsiteY3" fmla="*/ 452437 h 452437"/>
                    <a:gd name="connsiteX4" fmla="*/ 0 w 1312069"/>
                    <a:gd name="connsiteY4" fmla="*/ 0 h 452437"/>
                    <a:gd name="connsiteX0" fmla="*/ 0 w 1312069"/>
                    <a:gd name="connsiteY0" fmla="*/ 0 h 452437"/>
                    <a:gd name="connsiteX1" fmla="*/ 1309688 w 1312069"/>
                    <a:gd name="connsiteY1" fmla="*/ 0 h 452437"/>
                    <a:gd name="connsiteX2" fmla="*/ 1312069 w 1312069"/>
                    <a:gd name="connsiteY2" fmla="*/ 450632 h 452437"/>
                    <a:gd name="connsiteX3" fmla="*/ 2381 w 1312069"/>
                    <a:gd name="connsiteY3" fmla="*/ 452437 h 452437"/>
                    <a:gd name="connsiteX4" fmla="*/ 0 w 1312069"/>
                    <a:gd name="connsiteY4" fmla="*/ 0 h 45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69" h="452437">
                      <a:moveTo>
                        <a:pt x="0" y="0"/>
                      </a:moveTo>
                      <a:lnTo>
                        <a:pt x="1309688" y="0"/>
                      </a:lnTo>
                      <a:cubicBezTo>
                        <a:pt x="1311275" y="140494"/>
                        <a:pt x="1310482" y="310138"/>
                        <a:pt x="1312069" y="450632"/>
                      </a:cubicBezTo>
                      <a:lnTo>
                        <a:pt x="2381" y="452437"/>
                      </a:lnTo>
                      <a:cubicBezTo>
                        <a:pt x="1587" y="303212"/>
                        <a:pt x="794" y="149225"/>
                        <a:pt x="0" y="0"/>
                      </a:cubicBezTo>
                      <a:close/>
                    </a:path>
                  </a:pathLst>
                </a:custGeom>
                <a:solidFill>
                  <a:srgbClr val="232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5" name="TextBox 64">
                <a:extLst>
                  <a:ext uri="{FF2B5EF4-FFF2-40B4-BE49-F238E27FC236}">
                    <a16:creationId xmlns:a16="http://schemas.microsoft.com/office/drawing/2014/main" id="{18AB2D6E-7597-4DC5-A99D-5ADB91332A3B}"/>
                  </a:ext>
                </a:extLst>
              </p:cNvPr>
              <p:cNvSpPr txBox="1"/>
              <p:nvPr/>
            </p:nvSpPr>
            <p:spPr>
              <a:xfrm>
                <a:off x="7562583" y="2673973"/>
                <a:ext cx="1291502" cy="39354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lumMod val="75000"/>
                        <a:lumOff val="25000"/>
                      </a:schemeClr>
                    </a:solidFill>
                    <a:effectLst/>
                    <a:uLnTx/>
                    <a:uFillTx/>
                    <a:ea typeface="+mn-ea"/>
                    <a:cs typeface="+mn-cs"/>
                  </a:rPr>
                  <a:t>Asthma</a:t>
                </a:r>
              </a:p>
            </p:txBody>
          </p:sp>
          <p:sp>
            <p:nvSpPr>
              <p:cNvPr id="66" name="TextBox 65">
                <a:extLst>
                  <a:ext uri="{FF2B5EF4-FFF2-40B4-BE49-F238E27FC236}">
                    <a16:creationId xmlns:a16="http://schemas.microsoft.com/office/drawing/2014/main" id="{F54BD90E-746E-4BFC-B303-D84A92586781}"/>
                  </a:ext>
                </a:extLst>
              </p:cNvPr>
              <p:cNvSpPr txBox="1"/>
              <p:nvPr/>
            </p:nvSpPr>
            <p:spPr>
              <a:xfrm>
                <a:off x="5326586" y="2644010"/>
                <a:ext cx="1574219" cy="39354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lumMod val="75000"/>
                        <a:lumOff val="25000"/>
                      </a:schemeClr>
                    </a:solidFill>
                    <a:effectLst/>
                    <a:uLnTx/>
                    <a:uFillTx/>
                    <a:ea typeface="+mn-ea"/>
                    <a:cs typeface="+mn-cs"/>
                  </a:rPr>
                  <a:t>Hypertension</a:t>
                </a:r>
              </a:p>
            </p:txBody>
          </p:sp>
          <p:sp>
            <p:nvSpPr>
              <p:cNvPr id="67" name="TextBox 66">
                <a:extLst>
                  <a:ext uri="{FF2B5EF4-FFF2-40B4-BE49-F238E27FC236}">
                    <a16:creationId xmlns:a16="http://schemas.microsoft.com/office/drawing/2014/main" id="{8C29F5F1-A0CC-4E25-BDD5-EB954E33999E}"/>
                  </a:ext>
                </a:extLst>
              </p:cNvPr>
              <p:cNvSpPr txBox="1"/>
              <p:nvPr/>
            </p:nvSpPr>
            <p:spPr>
              <a:xfrm>
                <a:off x="3179954" y="2408117"/>
                <a:ext cx="1574219" cy="70837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lumMod val="75000"/>
                        <a:lumOff val="25000"/>
                      </a:schemeClr>
                    </a:solidFill>
                    <a:effectLst/>
                    <a:uLnTx/>
                    <a:uFillTx/>
                    <a:ea typeface="+mn-ea"/>
                    <a:cs typeface="+mn-cs"/>
                  </a:rPr>
                  <a:t>Substance Use Disorder</a:t>
                </a:r>
              </a:p>
            </p:txBody>
          </p:sp>
        </p:grpSp>
      </p:grpSp>
      <p:sp>
        <p:nvSpPr>
          <p:cNvPr id="51" name="TextBox 50">
            <a:extLst>
              <a:ext uri="{FF2B5EF4-FFF2-40B4-BE49-F238E27FC236}">
                <a16:creationId xmlns:a16="http://schemas.microsoft.com/office/drawing/2014/main" id="{E9F4423D-0F54-4F9B-82D4-7A306575BA7F}"/>
              </a:ext>
            </a:extLst>
          </p:cNvPr>
          <p:cNvSpPr txBox="1"/>
          <p:nvPr/>
        </p:nvSpPr>
        <p:spPr>
          <a:xfrm rot="5400000">
            <a:off x="5672743" y="-3466068"/>
            <a:ext cx="615553" cy="8240840"/>
          </a:xfrm>
          <a:prstGeom prst="rect">
            <a:avLst/>
          </a:prstGeom>
          <a:solidFill>
            <a:srgbClr val="0573C1"/>
          </a:solidFill>
          <a:ln w="57150">
            <a:noFill/>
          </a:ln>
          <a:effectLst>
            <a:outerShdw blurRad="50800" dist="38100" dir="5400000" algn="t" rotWithShape="0">
              <a:prstClr val="black">
                <a:alpha val="40000"/>
              </a:prstClr>
            </a:outerShdw>
          </a:effectLst>
        </p:spPr>
        <p:txBody>
          <a:bodyPr vert="vert270"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5F5F5"/>
                </a:solidFill>
                <a:effectLst/>
                <a:uLnTx/>
                <a:uFillTx/>
                <a:ea typeface="+mn-ea"/>
                <a:cs typeface="+mn-cs"/>
              </a:rPr>
              <a:t>Comparison of Setback Rates Between Chronic Illnesses</a:t>
            </a:r>
          </a:p>
        </p:txBody>
      </p:sp>
      <p:sp>
        <p:nvSpPr>
          <p:cNvPr id="61" name="TextBox 60">
            <a:extLst>
              <a:ext uri="{FF2B5EF4-FFF2-40B4-BE49-F238E27FC236}">
                <a16:creationId xmlns:a16="http://schemas.microsoft.com/office/drawing/2014/main" id="{AA21D3C4-D59B-4D04-B007-C35B2F225AA6}"/>
              </a:ext>
            </a:extLst>
          </p:cNvPr>
          <p:cNvSpPr txBox="1"/>
          <p:nvPr/>
        </p:nvSpPr>
        <p:spPr>
          <a:xfrm>
            <a:off x="9186371" y="6432104"/>
            <a:ext cx="238719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ndara" panose="020E0502030303020204"/>
                <a:ea typeface="+mn-ea"/>
                <a:cs typeface="+mn-cs"/>
              </a:rPr>
              <a:t>Source: National Institute on Drug Abuse</a:t>
            </a:r>
          </a:p>
        </p:txBody>
      </p:sp>
      <p:sp>
        <p:nvSpPr>
          <p:cNvPr id="3" name="Footer Placeholder 2">
            <a:extLst>
              <a:ext uri="{FF2B5EF4-FFF2-40B4-BE49-F238E27FC236}">
                <a16:creationId xmlns:a16="http://schemas.microsoft.com/office/drawing/2014/main" id="{B86A7EBF-D749-BC81-CC4C-290652EFB2F4}"/>
              </a:ext>
            </a:extLst>
          </p:cNvPr>
          <p:cNvSpPr>
            <a:spLocks noGrp="1"/>
          </p:cNvSpPr>
          <p:nvPr>
            <p:ph type="ftr" sz="quarter" idx="11"/>
          </p:nvPr>
        </p:nvSpPr>
        <p:spPr/>
        <p:txBody>
          <a:bodyPr/>
          <a:lstStyle/>
          <a:p>
            <a:pPr algn="l"/>
            <a:r>
              <a:rPr lang="en-US"/>
              <a:t>Copyright, Overdose Lifeline. Inc.</a:t>
            </a:r>
            <a:endParaRPr lang="en-US" dirty="0"/>
          </a:p>
        </p:txBody>
      </p:sp>
    </p:spTree>
    <p:extLst>
      <p:ext uri="{BB962C8B-B14F-4D97-AF65-F5344CB8AC3E}">
        <p14:creationId xmlns:p14="http://schemas.microsoft.com/office/powerpoint/2010/main" val="46233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04D70-B349-475B-B2B9-AAA2814AEE07}"/>
              </a:ext>
            </a:extLst>
          </p:cNvPr>
          <p:cNvSpPr>
            <a:spLocks noGrp="1"/>
          </p:cNvSpPr>
          <p:nvPr>
            <p:ph idx="1"/>
          </p:nvPr>
        </p:nvSpPr>
        <p:spPr>
          <a:xfrm>
            <a:off x="905009" y="466438"/>
            <a:ext cx="10894255" cy="574583"/>
          </a:xfrm>
        </p:spPr>
        <p:txBody>
          <a:bodyPr>
            <a:normAutofit/>
          </a:bodyPr>
          <a:lstStyle/>
          <a:p>
            <a:pPr marL="0" indent="0">
              <a:buNone/>
            </a:pPr>
            <a:r>
              <a:rPr lang="en-US" dirty="0">
                <a:solidFill>
                  <a:srgbClr val="232F3F"/>
                </a:solidFill>
                <a:latin typeface="Arial" panose="020B0604020202020204" pitchFamily="34" charset="0"/>
                <a:cs typeface="Arial" panose="020B0604020202020204" pitchFamily="34" charset="0"/>
              </a:rPr>
              <a:t>What does a setback look like? </a:t>
            </a:r>
          </a:p>
        </p:txBody>
      </p:sp>
      <p:sp>
        <p:nvSpPr>
          <p:cNvPr id="2" name="Date Placeholder 1">
            <a:extLst>
              <a:ext uri="{FF2B5EF4-FFF2-40B4-BE49-F238E27FC236}">
                <a16:creationId xmlns:a16="http://schemas.microsoft.com/office/drawing/2014/main" id="{9AEAD383-244B-7074-0BE6-E1BAFB163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OverdoseLifeline.org</a:t>
            </a:r>
          </a:p>
        </p:txBody>
      </p:sp>
      <p:sp>
        <p:nvSpPr>
          <p:cNvPr id="4" name="Footer Placeholder 3">
            <a:extLst>
              <a:ext uri="{FF2B5EF4-FFF2-40B4-BE49-F238E27FC236}">
                <a16:creationId xmlns:a16="http://schemas.microsoft.com/office/drawing/2014/main" id="{646B8AAD-C82E-45FE-AFF7-70FD8DCDBCE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Copyright Overdose Lifeline, Inc.</a:t>
            </a:r>
          </a:p>
        </p:txBody>
      </p:sp>
      <p:grpSp>
        <p:nvGrpSpPr>
          <p:cNvPr id="27" name="Group 26">
            <a:extLst>
              <a:ext uri="{FF2B5EF4-FFF2-40B4-BE49-F238E27FC236}">
                <a16:creationId xmlns:a16="http://schemas.microsoft.com/office/drawing/2014/main" id="{FB322CE1-C28E-48FC-ADE8-F29BAEAE4566}"/>
              </a:ext>
            </a:extLst>
          </p:cNvPr>
          <p:cNvGrpSpPr/>
          <p:nvPr/>
        </p:nvGrpSpPr>
        <p:grpSpPr>
          <a:xfrm>
            <a:off x="888100" y="3402554"/>
            <a:ext cx="10911163" cy="1200329"/>
            <a:chOff x="2044159" y="1289969"/>
            <a:chExt cx="6277984" cy="1126088"/>
          </a:xfrm>
        </p:grpSpPr>
        <p:grpSp>
          <p:nvGrpSpPr>
            <p:cNvPr id="28" name="Group 27">
              <a:extLst>
                <a:ext uri="{FF2B5EF4-FFF2-40B4-BE49-F238E27FC236}">
                  <a16:creationId xmlns:a16="http://schemas.microsoft.com/office/drawing/2014/main" id="{8458EAFA-F543-4E05-A050-BB5D2A0C7935}"/>
                </a:ext>
              </a:extLst>
            </p:cNvPr>
            <p:cNvGrpSpPr/>
            <p:nvPr/>
          </p:nvGrpSpPr>
          <p:grpSpPr>
            <a:xfrm>
              <a:off x="2044159" y="1314779"/>
              <a:ext cx="6157220" cy="1046799"/>
              <a:chOff x="2044159" y="1314779"/>
              <a:chExt cx="6157220" cy="1046799"/>
            </a:xfrm>
          </p:grpSpPr>
          <p:sp>
            <p:nvSpPr>
              <p:cNvPr id="31" name="Rectangle: Top Corners Rounded 3">
                <a:extLst>
                  <a:ext uri="{FF2B5EF4-FFF2-40B4-BE49-F238E27FC236}">
                    <a16:creationId xmlns:a16="http://schemas.microsoft.com/office/drawing/2014/main" id="{94B8FEC2-CFFF-4AAF-8EF1-A7D65847CCAF}"/>
                  </a:ext>
                </a:extLst>
              </p:cNvPr>
              <p:cNvSpPr/>
              <p:nvPr/>
            </p:nvSpPr>
            <p:spPr>
              <a:xfrm rot="5400000" flipH="1">
                <a:off x="4869402" y="-970400"/>
                <a:ext cx="1046798" cy="5617157"/>
              </a:xfrm>
              <a:prstGeom prst="round2SameRect">
                <a:avLst>
                  <a:gd name="adj1" fmla="val 50000"/>
                  <a:gd name="adj2" fmla="val 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rapezoid 31">
                <a:extLst>
                  <a:ext uri="{FF2B5EF4-FFF2-40B4-BE49-F238E27FC236}">
                    <a16:creationId xmlns:a16="http://schemas.microsoft.com/office/drawing/2014/main" id="{2E8D5CFE-7F29-4CC3-9A5B-20431B5CF15F}"/>
                  </a:ext>
                </a:extLst>
              </p:cNvPr>
              <p:cNvSpPr/>
              <p:nvPr/>
            </p:nvSpPr>
            <p:spPr>
              <a:xfrm rot="5400000">
                <a:off x="2351891" y="1757141"/>
                <a:ext cx="834390" cy="369723"/>
              </a:xfrm>
              <a:prstGeom prst="trapezoid">
                <a:avLst>
                  <a:gd name="adj" fmla="val 27516"/>
                </a:avLst>
              </a:prstGeom>
              <a:solidFill>
                <a:srgbClr val="3288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Top Corners Rounded 1">
                <a:extLst>
                  <a:ext uri="{FF2B5EF4-FFF2-40B4-BE49-F238E27FC236}">
                    <a16:creationId xmlns:a16="http://schemas.microsoft.com/office/drawing/2014/main" id="{A217AD06-884A-412F-9A7A-32E7F40B03B4}"/>
                  </a:ext>
                </a:extLst>
              </p:cNvPr>
              <p:cNvSpPr/>
              <p:nvPr/>
            </p:nvSpPr>
            <p:spPr>
              <a:xfrm rot="16200000">
                <a:off x="2081858" y="1277080"/>
                <a:ext cx="834390" cy="909788"/>
              </a:xfrm>
              <a:prstGeom prst="round2SameRect">
                <a:avLst>
                  <a:gd name="adj1" fmla="val 50000"/>
                  <a:gd name="adj2" fmla="val 0"/>
                </a:avLst>
              </a:prstGeom>
              <a:solidFill>
                <a:srgbClr val="4495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Freeform: Shape 8">
              <a:extLst>
                <a:ext uri="{FF2B5EF4-FFF2-40B4-BE49-F238E27FC236}">
                  <a16:creationId xmlns:a16="http://schemas.microsoft.com/office/drawing/2014/main" id="{4BAC8FDA-E194-4C71-8EE7-9589C6E69FC8}"/>
                </a:ext>
              </a:extLst>
            </p:cNvPr>
            <p:cNvSpPr/>
            <p:nvPr/>
          </p:nvSpPr>
          <p:spPr>
            <a:xfrm>
              <a:off x="2372545" y="1488151"/>
              <a:ext cx="474320" cy="487648"/>
            </a:xfrm>
            <a:custGeom>
              <a:avLst/>
              <a:gdLst>
                <a:gd name="connsiteX0" fmla="*/ 637290 w 748678"/>
                <a:gd name="connsiteY0" fmla="*/ 0 h 569985"/>
                <a:gd name="connsiteX1" fmla="*/ 653344 w 748678"/>
                <a:gd name="connsiteY1" fmla="*/ 6651 h 569985"/>
                <a:gd name="connsiteX2" fmla="*/ 742030 w 748678"/>
                <a:gd name="connsiteY2" fmla="*/ 95359 h 569985"/>
                <a:gd name="connsiteX3" fmla="*/ 742026 w 748678"/>
                <a:gd name="connsiteY3" fmla="*/ 127470 h 569985"/>
                <a:gd name="connsiteX4" fmla="*/ 309979 w 748678"/>
                <a:gd name="connsiteY4" fmla="*/ 559407 h 569985"/>
                <a:gd name="connsiteX5" fmla="*/ 277868 w 748678"/>
                <a:gd name="connsiteY5" fmla="*/ 565705 h 569985"/>
                <a:gd name="connsiteX6" fmla="*/ 6418 w 748678"/>
                <a:gd name="connsiteY6" fmla="*/ 279492 h 569985"/>
                <a:gd name="connsiteX7" fmla="*/ 6884 w 748678"/>
                <a:gd name="connsiteY7" fmla="*/ 247385 h 569985"/>
                <a:gd name="connsiteX8" fmla="*/ 96858 w 748678"/>
                <a:gd name="connsiteY8" fmla="*/ 159984 h 569985"/>
                <a:gd name="connsiteX9" fmla="*/ 128965 w 748678"/>
                <a:gd name="connsiteY9" fmla="*/ 160451 h 569985"/>
                <a:gd name="connsiteX10" fmla="*/ 295701 w 748678"/>
                <a:gd name="connsiteY10" fmla="*/ 332098 h 569985"/>
                <a:gd name="connsiteX11" fmla="*/ 621234 w 748678"/>
                <a:gd name="connsiteY11" fmla="*/ 6647 h 569985"/>
                <a:gd name="connsiteX12" fmla="*/ 637290 w 748678"/>
                <a:gd name="connsiteY12" fmla="*/ 0 h 5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678" h="569985">
                  <a:moveTo>
                    <a:pt x="637290" y="0"/>
                  </a:moveTo>
                  <a:cubicBezTo>
                    <a:pt x="643100" y="0"/>
                    <a:pt x="648912" y="2217"/>
                    <a:pt x="653344" y="6651"/>
                  </a:cubicBezTo>
                  <a:lnTo>
                    <a:pt x="742030" y="95359"/>
                  </a:lnTo>
                  <a:cubicBezTo>
                    <a:pt x="750896" y="104227"/>
                    <a:pt x="750894" y="118604"/>
                    <a:pt x="742026" y="127470"/>
                  </a:cubicBezTo>
                  <a:lnTo>
                    <a:pt x="309979" y="559407"/>
                  </a:lnTo>
                  <a:cubicBezTo>
                    <a:pt x="301111" y="568273"/>
                    <a:pt x="293037" y="574573"/>
                    <a:pt x="277868" y="565705"/>
                  </a:cubicBezTo>
                  <a:lnTo>
                    <a:pt x="6418" y="279492"/>
                  </a:lnTo>
                  <a:cubicBezTo>
                    <a:pt x="-2320" y="270497"/>
                    <a:pt x="-2110" y="256122"/>
                    <a:pt x="6884" y="247385"/>
                  </a:cubicBezTo>
                  <a:cubicBezTo>
                    <a:pt x="36875" y="218252"/>
                    <a:pt x="66867" y="189118"/>
                    <a:pt x="96858" y="159984"/>
                  </a:cubicBezTo>
                  <a:cubicBezTo>
                    <a:pt x="105852" y="151248"/>
                    <a:pt x="120227" y="151456"/>
                    <a:pt x="128965" y="160451"/>
                  </a:cubicBezTo>
                  <a:lnTo>
                    <a:pt x="295701" y="332098"/>
                  </a:lnTo>
                  <a:lnTo>
                    <a:pt x="621234" y="6647"/>
                  </a:lnTo>
                  <a:cubicBezTo>
                    <a:pt x="625668" y="2214"/>
                    <a:pt x="631479" y="-1"/>
                    <a:pt x="6372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99C26CA-BEA6-4D21-919B-302D237649B8}"/>
                </a:ext>
              </a:extLst>
            </p:cNvPr>
            <p:cNvSpPr txBox="1"/>
            <p:nvPr/>
          </p:nvSpPr>
          <p:spPr>
            <a:xfrm>
              <a:off x="3040734" y="1289969"/>
              <a:ext cx="5281409" cy="1126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2F3F"/>
                  </a:solidFill>
                  <a:effectLst/>
                  <a:uLnTx/>
                  <a:uFillTx/>
                  <a:latin typeface="Arial" panose="020B0604020202020204" pitchFamily="34" charset="0"/>
                  <a:ea typeface="+mn-ea"/>
                  <a:cs typeface="Arial" panose="020B0604020202020204" pitchFamily="34" charset="0"/>
                </a:rPr>
                <a:t>No. The chronic nature means that lapsing back to previous disordered behaviors, including use after a period of abstinence,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2F3F"/>
                  </a:solidFill>
                  <a:effectLst/>
                  <a:uLnTx/>
                  <a:uFillTx/>
                  <a:latin typeface="Arial" panose="020B0604020202020204" pitchFamily="34" charset="0"/>
                  <a:ea typeface="+mn-ea"/>
                  <a:cs typeface="Arial" panose="020B0604020202020204" pitchFamily="34" charset="0"/>
                </a:rPr>
                <a:t>is not only possible but expected.</a:t>
              </a:r>
            </a:p>
          </p:txBody>
        </p:sp>
      </p:grpSp>
      <p:sp>
        <p:nvSpPr>
          <p:cNvPr id="34" name="Content Placeholder 2">
            <a:extLst>
              <a:ext uri="{FF2B5EF4-FFF2-40B4-BE49-F238E27FC236}">
                <a16:creationId xmlns:a16="http://schemas.microsoft.com/office/drawing/2014/main" id="{C2FF8ED8-0F76-4B12-A6C9-FA5BD2A18436}"/>
              </a:ext>
            </a:extLst>
          </p:cNvPr>
          <p:cNvSpPr txBox="1">
            <a:spLocks/>
          </p:cNvSpPr>
          <p:nvPr/>
        </p:nvSpPr>
        <p:spPr>
          <a:xfrm>
            <a:off x="888102" y="2811989"/>
            <a:ext cx="10894255" cy="617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Does a setback mean that treatment has failed? </a:t>
            </a:r>
          </a:p>
        </p:txBody>
      </p:sp>
      <p:sp>
        <p:nvSpPr>
          <p:cNvPr id="35" name="Content Placeholder 2">
            <a:extLst>
              <a:ext uri="{FF2B5EF4-FFF2-40B4-BE49-F238E27FC236}">
                <a16:creationId xmlns:a16="http://schemas.microsoft.com/office/drawing/2014/main" id="{5AD4015D-5EB8-4AEC-BECF-08A47360C05A}"/>
              </a:ext>
            </a:extLst>
          </p:cNvPr>
          <p:cNvSpPr txBox="1">
            <a:spLocks/>
          </p:cNvSpPr>
          <p:nvPr/>
        </p:nvSpPr>
        <p:spPr>
          <a:xfrm>
            <a:off x="905009" y="4846001"/>
            <a:ext cx="10473561" cy="1093051"/>
          </a:xfrm>
          <a:prstGeom prst="rect">
            <a:avLst/>
          </a:prstGeom>
          <a:solidFill>
            <a:srgbClr val="232F3F"/>
          </a:solidFill>
          <a:effectLst>
            <a:outerShdw blurRad="50800" dist="38100" dir="5400000" algn="t" rotWithShape="0">
              <a:prstClr val="black">
                <a:alpha val="40000"/>
              </a:prstClr>
            </a:outerShdw>
          </a:effectLst>
        </p:spPr>
        <p:txBody>
          <a:bodyPr vert="horz" lIns="182880" tIns="91440" rIns="91440" bIns="9144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5F5F5"/>
                </a:solidFill>
                <a:effectLst/>
                <a:uLnTx/>
                <a:uFillTx/>
                <a:latin typeface="Arial" panose="020B0604020202020204" pitchFamily="34" charset="0"/>
                <a:ea typeface="+mn-ea"/>
                <a:cs typeface="Arial" panose="020B0604020202020204" pitchFamily="34" charset="0"/>
              </a:rPr>
              <a:t>Treatment needs to be reinstated or adjusted or other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5F5F5"/>
                </a:solidFill>
                <a:effectLst/>
                <a:uLnTx/>
                <a:uFillTx/>
                <a:latin typeface="Arial" panose="020B0604020202020204" pitchFamily="34" charset="0"/>
                <a:ea typeface="+mn-ea"/>
                <a:cs typeface="Arial" panose="020B0604020202020204" pitchFamily="34" charset="0"/>
              </a:rPr>
              <a:t>treatment should be explored</a:t>
            </a:r>
            <a:r>
              <a:rPr kumimoji="0" lang="en-US" sz="2800" b="1" i="0" u="none" strike="noStrike" kern="1200" cap="none" spc="0" normalizeH="0" baseline="0" noProof="0" dirty="0">
                <a:ln>
                  <a:noFill/>
                </a:ln>
                <a:solidFill>
                  <a:srgbClr val="F5F5F5"/>
                </a:solidFill>
                <a:effectLst/>
                <a:uLnTx/>
                <a:uFillTx/>
                <a:latin typeface="Calibri" panose="020F0502020204030204"/>
                <a:ea typeface="+mn-ea"/>
                <a:cs typeface="+mn-cs"/>
              </a:rPr>
              <a:t>.</a:t>
            </a:r>
          </a:p>
        </p:txBody>
      </p:sp>
      <p:grpSp>
        <p:nvGrpSpPr>
          <p:cNvPr id="37" name="Group 36">
            <a:extLst>
              <a:ext uri="{FF2B5EF4-FFF2-40B4-BE49-F238E27FC236}">
                <a16:creationId xmlns:a16="http://schemas.microsoft.com/office/drawing/2014/main" id="{816AA14C-B0DD-49D5-AE23-A5AB8D8CAC14}"/>
              </a:ext>
            </a:extLst>
          </p:cNvPr>
          <p:cNvGrpSpPr/>
          <p:nvPr/>
        </p:nvGrpSpPr>
        <p:grpSpPr>
          <a:xfrm>
            <a:off x="888103" y="1280213"/>
            <a:ext cx="10701273" cy="1195454"/>
            <a:chOff x="903107" y="1829948"/>
            <a:chExt cx="10894255" cy="1195454"/>
          </a:xfrm>
        </p:grpSpPr>
        <p:grpSp>
          <p:nvGrpSpPr>
            <p:cNvPr id="6" name="Group 5">
              <a:extLst>
                <a:ext uri="{FF2B5EF4-FFF2-40B4-BE49-F238E27FC236}">
                  <a16:creationId xmlns:a16="http://schemas.microsoft.com/office/drawing/2014/main" id="{FA0276B7-329C-469D-84EE-3E199698AF8E}"/>
                </a:ext>
              </a:extLst>
            </p:cNvPr>
            <p:cNvGrpSpPr/>
            <p:nvPr/>
          </p:nvGrpSpPr>
          <p:grpSpPr>
            <a:xfrm>
              <a:off x="903107" y="1829948"/>
              <a:ext cx="10894255" cy="1195454"/>
              <a:chOff x="2044159" y="1314779"/>
              <a:chExt cx="6157220" cy="1046798"/>
            </a:xfrm>
          </p:grpSpPr>
          <p:grpSp>
            <p:nvGrpSpPr>
              <p:cNvPr id="7" name="Group 6">
                <a:extLst>
                  <a:ext uri="{FF2B5EF4-FFF2-40B4-BE49-F238E27FC236}">
                    <a16:creationId xmlns:a16="http://schemas.microsoft.com/office/drawing/2014/main" id="{41F60592-B7B8-4ADF-98E7-F5B025CAC941}"/>
                  </a:ext>
                </a:extLst>
              </p:cNvPr>
              <p:cNvGrpSpPr/>
              <p:nvPr/>
            </p:nvGrpSpPr>
            <p:grpSpPr>
              <a:xfrm>
                <a:off x="2044159" y="1314779"/>
                <a:ext cx="6157220" cy="1046798"/>
                <a:chOff x="2044159" y="1314779"/>
                <a:chExt cx="6157220" cy="1046798"/>
              </a:xfrm>
            </p:grpSpPr>
            <p:sp>
              <p:nvSpPr>
                <p:cNvPr id="10" name="Rectangle: Top Corners Rounded 3">
                  <a:extLst>
                    <a:ext uri="{FF2B5EF4-FFF2-40B4-BE49-F238E27FC236}">
                      <a16:creationId xmlns:a16="http://schemas.microsoft.com/office/drawing/2014/main" id="{99ECFA36-0556-48B1-ABC5-EEA0D262F4AD}"/>
                    </a:ext>
                  </a:extLst>
                </p:cNvPr>
                <p:cNvSpPr/>
                <p:nvPr/>
              </p:nvSpPr>
              <p:spPr>
                <a:xfrm rot="5400000" flipH="1">
                  <a:off x="4974415" y="-865387"/>
                  <a:ext cx="836771" cy="5617157"/>
                </a:xfrm>
                <a:prstGeom prst="round2SameRect">
                  <a:avLst>
                    <a:gd name="adj1" fmla="val 50000"/>
                    <a:gd name="adj2" fmla="val 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11" name="Trapezoid 10">
                  <a:extLst>
                    <a:ext uri="{FF2B5EF4-FFF2-40B4-BE49-F238E27FC236}">
                      <a16:creationId xmlns:a16="http://schemas.microsoft.com/office/drawing/2014/main" id="{FD7CEC9F-E1E8-4FEE-9E27-1C22C261863B}"/>
                    </a:ext>
                  </a:extLst>
                </p:cNvPr>
                <p:cNvSpPr/>
                <p:nvPr/>
              </p:nvSpPr>
              <p:spPr>
                <a:xfrm rot="5400000">
                  <a:off x="2351891" y="1757141"/>
                  <a:ext cx="834390" cy="369723"/>
                </a:xfrm>
                <a:prstGeom prst="trapezoid">
                  <a:avLst>
                    <a:gd name="adj" fmla="val 27516"/>
                  </a:avLst>
                </a:prstGeom>
                <a:solidFill>
                  <a:srgbClr val="3288C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12" name="Rectangle: Top Corners Rounded 1">
                  <a:extLst>
                    <a:ext uri="{FF2B5EF4-FFF2-40B4-BE49-F238E27FC236}">
                      <a16:creationId xmlns:a16="http://schemas.microsoft.com/office/drawing/2014/main" id="{EF965ACF-C496-4A21-B0E1-9AA3C975D1F3}"/>
                    </a:ext>
                  </a:extLst>
                </p:cNvPr>
                <p:cNvSpPr/>
                <p:nvPr/>
              </p:nvSpPr>
              <p:spPr>
                <a:xfrm rot="16200000">
                  <a:off x="2081858" y="1277080"/>
                  <a:ext cx="834390" cy="909788"/>
                </a:xfrm>
                <a:prstGeom prst="round2SameRect">
                  <a:avLst>
                    <a:gd name="adj1" fmla="val 50000"/>
                    <a:gd name="adj2" fmla="val 0"/>
                  </a:avLst>
                </a:prstGeom>
                <a:solidFill>
                  <a:srgbClr val="4495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ndara" panose="020E0502030303020204"/>
                    <a:ea typeface="+mn-ea"/>
                    <a:cs typeface="+mn-cs"/>
                  </a:endParaRPr>
                </a:p>
              </p:txBody>
            </p:sp>
          </p:grpSp>
          <p:sp>
            <p:nvSpPr>
              <p:cNvPr id="9" name="TextBox 8">
                <a:extLst>
                  <a:ext uri="{FF2B5EF4-FFF2-40B4-BE49-F238E27FC236}">
                    <a16:creationId xmlns:a16="http://schemas.microsoft.com/office/drawing/2014/main" id="{87143AD1-7A3C-4DBC-83C9-F6F85A6CD296}"/>
                  </a:ext>
                </a:extLst>
              </p:cNvPr>
              <p:cNvSpPr txBox="1"/>
              <p:nvPr/>
            </p:nvSpPr>
            <p:spPr>
              <a:xfrm>
                <a:off x="3040733" y="1544302"/>
                <a:ext cx="5142837" cy="727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2F3F"/>
                    </a:solidFill>
                    <a:effectLst/>
                    <a:uLnTx/>
                    <a:uFillTx/>
                    <a:latin typeface="Arial" panose="020B0604020202020204" pitchFamily="34" charset="0"/>
                    <a:ea typeface="+mn-ea"/>
                    <a:cs typeface="Arial" panose="020B0604020202020204" pitchFamily="34" charset="0"/>
                  </a:rPr>
                  <a:t>It can mean a setback in health, thoughts, activities, as well as a return to use.</a:t>
                </a:r>
              </a:p>
            </p:txBody>
          </p:sp>
        </p:grpSp>
        <p:sp>
          <p:nvSpPr>
            <p:cNvPr id="36" name="Freeform: Shape 8">
              <a:extLst>
                <a:ext uri="{FF2B5EF4-FFF2-40B4-BE49-F238E27FC236}">
                  <a16:creationId xmlns:a16="http://schemas.microsoft.com/office/drawing/2014/main" id="{9F676679-9EF0-4B94-AC8A-59008E1B720A}"/>
                </a:ext>
              </a:extLst>
            </p:cNvPr>
            <p:cNvSpPr/>
            <p:nvPr/>
          </p:nvSpPr>
          <p:spPr>
            <a:xfrm>
              <a:off x="1422937" y="2073851"/>
              <a:ext cx="807727" cy="519798"/>
            </a:xfrm>
            <a:custGeom>
              <a:avLst/>
              <a:gdLst>
                <a:gd name="connsiteX0" fmla="*/ 637290 w 748678"/>
                <a:gd name="connsiteY0" fmla="*/ 0 h 569985"/>
                <a:gd name="connsiteX1" fmla="*/ 653344 w 748678"/>
                <a:gd name="connsiteY1" fmla="*/ 6651 h 569985"/>
                <a:gd name="connsiteX2" fmla="*/ 742030 w 748678"/>
                <a:gd name="connsiteY2" fmla="*/ 95359 h 569985"/>
                <a:gd name="connsiteX3" fmla="*/ 742026 w 748678"/>
                <a:gd name="connsiteY3" fmla="*/ 127470 h 569985"/>
                <a:gd name="connsiteX4" fmla="*/ 309979 w 748678"/>
                <a:gd name="connsiteY4" fmla="*/ 559407 h 569985"/>
                <a:gd name="connsiteX5" fmla="*/ 277868 w 748678"/>
                <a:gd name="connsiteY5" fmla="*/ 565705 h 569985"/>
                <a:gd name="connsiteX6" fmla="*/ 6418 w 748678"/>
                <a:gd name="connsiteY6" fmla="*/ 279492 h 569985"/>
                <a:gd name="connsiteX7" fmla="*/ 6884 w 748678"/>
                <a:gd name="connsiteY7" fmla="*/ 247385 h 569985"/>
                <a:gd name="connsiteX8" fmla="*/ 96858 w 748678"/>
                <a:gd name="connsiteY8" fmla="*/ 159984 h 569985"/>
                <a:gd name="connsiteX9" fmla="*/ 128965 w 748678"/>
                <a:gd name="connsiteY9" fmla="*/ 160451 h 569985"/>
                <a:gd name="connsiteX10" fmla="*/ 295701 w 748678"/>
                <a:gd name="connsiteY10" fmla="*/ 332098 h 569985"/>
                <a:gd name="connsiteX11" fmla="*/ 621234 w 748678"/>
                <a:gd name="connsiteY11" fmla="*/ 6647 h 569985"/>
                <a:gd name="connsiteX12" fmla="*/ 637290 w 748678"/>
                <a:gd name="connsiteY12" fmla="*/ 0 h 5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678" h="569985">
                  <a:moveTo>
                    <a:pt x="637290" y="0"/>
                  </a:moveTo>
                  <a:cubicBezTo>
                    <a:pt x="643100" y="0"/>
                    <a:pt x="648912" y="2217"/>
                    <a:pt x="653344" y="6651"/>
                  </a:cubicBezTo>
                  <a:lnTo>
                    <a:pt x="742030" y="95359"/>
                  </a:lnTo>
                  <a:cubicBezTo>
                    <a:pt x="750896" y="104227"/>
                    <a:pt x="750894" y="118604"/>
                    <a:pt x="742026" y="127470"/>
                  </a:cubicBezTo>
                  <a:lnTo>
                    <a:pt x="309979" y="559407"/>
                  </a:lnTo>
                  <a:cubicBezTo>
                    <a:pt x="301111" y="568273"/>
                    <a:pt x="293037" y="574573"/>
                    <a:pt x="277868" y="565705"/>
                  </a:cubicBezTo>
                  <a:lnTo>
                    <a:pt x="6418" y="279492"/>
                  </a:lnTo>
                  <a:cubicBezTo>
                    <a:pt x="-2320" y="270497"/>
                    <a:pt x="-2110" y="256122"/>
                    <a:pt x="6884" y="247385"/>
                  </a:cubicBezTo>
                  <a:cubicBezTo>
                    <a:pt x="36875" y="218252"/>
                    <a:pt x="66867" y="189118"/>
                    <a:pt x="96858" y="159984"/>
                  </a:cubicBezTo>
                  <a:cubicBezTo>
                    <a:pt x="105852" y="151248"/>
                    <a:pt x="120227" y="151456"/>
                    <a:pt x="128965" y="160451"/>
                  </a:cubicBezTo>
                  <a:lnTo>
                    <a:pt x="295701" y="332098"/>
                  </a:lnTo>
                  <a:lnTo>
                    <a:pt x="621234" y="6647"/>
                  </a:lnTo>
                  <a:cubicBezTo>
                    <a:pt x="625668" y="2214"/>
                    <a:pt x="631479" y="-1"/>
                    <a:pt x="6372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grpSp>
      <p:sp>
        <p:nvSpPr>
          <p:cNvPr id="21" name="TextBox 20">
            <a:extLst>
              <a:ext uri="{FF2B5EF4-FFF2-40B4-BE49-F238E27FC236}">
                <a16:creationId xmlns:a16="http://schemas.microsoft.com/office/drawing/2014/main" id="{C94BA55F-9B4F-4EDB-BF0A-F25E9EECB85B}"/>
              </a:ext>
            </a:extLst>
          </p:cNvPr>
          <p:cNvSpPr txBox="1"/>
          <p:nvPr/>
        </p:nvSpPr>
        <p:spPr>
          <a:xfrm>
            <a:off x="8632305" y="6356350"/>
            <a:ext cx="27462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ndara" panose="020E0502030303020204"/>
                <a:ea typeface="+mn-ea"/>
                <a:cs typeface="+mn-cs"/>
              </a:rPr>
              <a:t>Source: National Institute on Drug Abuse</a:t>
            </a:r>
          </a:p>
        </p:txBody>
      </p:sp>
    </p:spTree>
    <p:custDataLst>
      <p:tags r:id="rId1"/>
    </p:custDataLst>
    <p:extLst>
      <p:ext uri="{BB962C8B-B14F-4D97-AF65-F5344CB8AC3E}">
        <p14:creationId xmlns:p14="http://schemas.microsoft.com/office/powerpoint/2010/main" val="29325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par>
                                <p:cTn id="13" presetID="10" presetClass="entr" presetSubtype="0" fill="hold" nodeType="with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grayscl/>
            <a:extLst>
              <a:ext uri="{28A0092B-C50C-407E-A947-70E740481C1C}">
                <a14:useLocalDpi xmlns:a14="http://schemas.microsoft.com/office/drawing/2010/main" val="0"/>
              </a:ext>
            </a:extLst>
          </a:blip>
          <a:srcRect t="6877" b="10012"/>
          <a:stretch/>
        </p:blipFill>
        <p:spPr>
          <a:xfrm>
            <a:off x="381000" y="329067"/>
            <a:ext cx="11430000" cy="6083990"/>
          </a:xfrm>
          <a:prstGeom prst="rect">
            <a:avLst/>
          </a:prstGeom>
        </p:spPr>
      </p:pic>
      <p:sp>
        <p:nvSpPr>
          <p:cNvPr id="7" name="Footer Placeholder 3">
            <a:extLst>
              <a:ext uri="{FF2B5EF4-FFF2-40B4-BE49-F238E27FC236}">
                <a16:creationId xmlns:a16="http://schemas.microsoft.com/office/drawing/2014/main" id="{FF8A473C-329A-437E-8325-453D78153C31}"/>
              </a:ext>
            </a:extLst>
          </p:cNvPr>
          <p:cNvSpPr txBox="1">
            <a:spLocks/>
          </p:cNvSpPr>
          <p:nvPr/>
        </p:nvSpPr>
        <p:spPr>
          <a:xfrm>
            <a:off x="4960530" y="6482333"/>
            <a:ext cx="2270939" cy="40824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Copyright, Overdose Lifeline. Inc.</a:t>
            </a:r>
          </a:p>
        </p:txBody>
      </p:sp>
      <p:pic>
        <p:nvPicPr>
          <p:cNvPr id="9" name="Picture 8" descr="A picture containing room, drawing&#10;&#10;Description automatically generated">
            <a:extLst>
              <a:ext uri="{FF2B5EF4-FFF2-40B4-BE49-F238E27FC236}">
                <a16:creationId xmlns:a16="http://schemas.microsoft.com/office/drawing/2014/main" id="{84603531-3C98-4769-A5FF-300D9BBEF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44943"/>
            <a:ext cx="779183" cy="773989"/>
          </a:xfrm>
          <a:prstGeom prst="rect">
            <a:avLst/>
          </a:prstGeom>
        </p:spPr>
      </p:pic>
      <p:sp>
        <p:nvSpPr>
          <p:cNvPr id="10" name="Title 3">
            <a:extLst>
              <a:ext uri="{FF2B5EF4-FFF2-40B4-BE49-F238E27FC236}">
                <a16:creationId xmlns:a16="http://schemas.microsoft.com/office/drawing/2014/main" id="{98119BC2-2631-4792-9D5A-BB00EA99E924}"/>
              </a:ext>
            </a:extLst>
          </p:cNvPr>
          <p:cNvSpPr txBox="1">
            <a:spLocks/>
          </p:cNvSpPr>
          <p:nvPr/>
        </p:nvSpPr>
        <p:spPr>
          <a:xfrm>
            <a:off x="0" y="3840480"/>
            <a:ext cx="6096000" cy="1889760"/>
          </a:xfrm>
          <a:prstGeom prst="rect">
            <a:avLst/>
          </a:prstGeom>
          <a:solidFill>
            <a:srgbClr val="4495D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spc="5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l"/>
            <a:r>
              <a:rPr lang="en-US" dirty="0">
                <a:solidFill>
                  <a:schemeClr val="bg1"/>
                </a:solidFill>
              </a:rPr>
              <a:t> </a:t>
            </a:r>
            <a:r>
              <a:rPr lang="en-US" dirty="0">
                <a:solidFill>
                  <a:srgbClr val="232F3F"/>
                </a:solidFill>
              </a:rPr>
              <a:t>section 06</a:t>
            </a:r>
            <a:br>
              <a:rPr lang="en-US" dirty="0">
                <a:solidFill>
                  <a:schemeClr val="bg1"/>
                </a:solidFill>
              </a:rPr>
            </a:br>
            <a:r>
              <a:rPr lang="en-US" dirty="0">
                <a:solidFill>
                  <a:schemeClr val="bg1"/>
                </a:solidFill>
              </a:rPr>
              <a:t> </a:t>
            </a:r>
            <a:r>
              <a:rPr lang="en-US" sz="3600" dirty="0">
                <a:solidFill>
                  <a:schemeClr val="bg2"/>
                </a:solidFill>
                <a:latin typeface="+mn-lt"/>
              </a:rPr>
              <a:t>Neuroplasticity</a:t>
            </a:r>
            <a:endParaRPr lang="en-US" dirty="0">
              <a:solidFill>
                <a:schemeClr val="bg1"/>
              </a:solidFill>
            </a:endParaRPr>
          </a:p>
        </p:txBody>
      </p:sp>
    </p:spTree>
    <p:extLst>
      <p:ext uri="{BB962C8B-B14F-4D97-AF65-F5344CB8AC3E}">
        <p14:creationId xmlns:p14="http://schemas.microsoft.com/office/powerpoint/2010/main" val="52049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913D51E-8B1A-4187-9B3A-017FF6096EC3}"/>
              </a:ext>
            </a:extLst>
          </p:cNvPr>
          <p:cNvSpPr>
            <a:spLocks noGrp="1"/>
          </p:cNvSpPr>
          <p:nvPr>
            <p:ph idx="1"/>
          </p:nvPr>
        </p:nvSpPr>
        <p:spPr>
          <a:xfrm>
            <a:off x="1020317" y="2661217"/>
            <a:ext cx="10151366" cy="1535565"/>
          </a:xfrm>
          <a:solidFill>
            <a:srgbClr val="0573C1"/>
          </a:solidFill>
          <a:effectLst>
            <a:outerShdw blurRad="50800" dist="38100" dir="5400000" algn="t" rotWithShape="0">
              <a:prstClr val="black">
                <a:alpha val="40000"/>
              </a:prstClr>
            </a:outerShdw>
          </a:effectLst>
        </p:spPr>
        <p:txBody>
          <a:bodyPr lIns="274320" tIns="91440" rIns="274320" bIns="182880" anchor="ctr" anchorCtr="0">
            <a:noAutofit/>
          </a:bodyPr>
          <a:lstStyle/>
          <a:p>
            <a:pPr marL="0" indent="0">
              <a:buNone/>
            </a:pPr>
            <a:r>
              <a:rPr lang="en-US" sz="4400" b="1" dirty="0">
                <a:solidFill>
                  <a:srgbClr val="F5F5F5"/>
                </a:solidFill>
                <a:latin typeface="Arial" panose="020B0604020202020204" pitchFamily="34" charset="0"/>
                <a:cs typeface="Arial" panose="020B0604020202020204" pitchFamily="34" charset="0"/>
              </a:rPr>
              <a:t>Neuroplasticity </a:t>
            </a:r>
          </a:p>
          <a:p>
            <a:pPr marL="0" indent="0">
              <a:buNone/>
            </a:pPr>
            <a:r>
              <a:rPr lang="en-US" sz="3600" b="1" dirty="0">
                <a:solidFill>
                  <a:srgbClr val="F5F5F5"/>
                </a:solidFill>
              </a:rPr>
              <a:t>(The Brain’s Ability to Change / Reset)</a:t>
            </a:r>
          </a:p>
        </p:txBody>
      </p:sp>
      <p:sp>
        <p:nvSpPr>
          <p:cNvPr id="12" name="Footer Placeholder 11">
            <a:extLst>
              <a:ext uri="{FF2B5EF4-FFF2-40B4-BE49-F238E27FC236}">
                <a16:creationId xmlns:a16="http://schemas.microsoft.com/office/drawing/2014/main" id="{C781FB69-7C61-432C-A6FA-960524609B05}"/>
              </a:ext>
            </a:extLst>
          </p:cNvPr>
          <p:cNvSpPr>
            <a:spLocks noGrp="1"/>
          </p:cNvSpPr>
          <p:nvPr>
            <p:ph type="ftr" sz="quarter" idx="11"/>
          </p:nvPr>
        </p:nvSpPr>
        <p:spPr>
          <a:xfrm>
            <a:off x="4191000" y="6356349"/>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280108128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4F5D-22F3-4139-B4C2-620B8752172F}"/>
              </a:ext>
            </a:extLst>
          </p:cNvPr>
          <p:cNvSpPr>
            <a:spLocks noGrp="1"/>
          </p:cNvSpPr>
          <p:nvPr>
            <p:ph type="title"/>
          </p:nvPr>
        </p:nvSpPr>
        <p:spPr/>
        <p:txBody>
          <a:bodyPr/>
          <a:lstStyle/>
          <a:p>
            <a:r>
              <a:rPr lang="en-US" dirty="0">
                <a:solidFill>
                  <a:srgbClr val="232F3F"/>
                </a:solidFill>
              </a:rPr>
              <a:t>Medical Definition of Neuroplasticity</a:t>
            </a:r>
          </a:p>
        </p:txBody>
      </p:sp>
      <p:sp>
        <p:nvSpPr>
          <p:cNvPr id="3" name="Content Placeholder 2">
            <a:extLst>
              <a:ext uri="{FF2B5EF4-FFF2-40B4-BE49-F238E27FC236}">
                <a16:creationId xmlns:a16="http://schemas.microsoft.com/office/drawing/2014/main" id="{4804F252-A265-444C-A536-6C6F4E61D0A0}"/>
              </a:ext>
            </a:extLst>
          </p:cNvPr>
          <p:cNvSpPr>
            <a:spLocks noGrp="1"/>
          </p:cNvSpPr>
          <p:nvPr>
            <p:ph idx="1"/>
          </p:nvPr>
        </p:nvSpPr>
        <p:spPr>
          <a:xfrm>
            <a:off x="935421" y="1541846"/>
            <a:ext cx="9879724" cy="2238703"/>
          </a:xfrm>
        </p:spPr>
        <p:txBody>
          <a:bodyPr>
            <a:normAutofit/>
          </a:bodyPr>
          <a:lstStyle/>
          <a:p>
            <a:pPr marL="0" indent="0">
              <a:buNone/>
            </a:pPr>
            <a:r>
              <a:rPr lang="en-US" dirty="0"/>
              <a:t>The brain's ability to </a:t>
            </a:r>
            <a:r>
              <a:rPr lang="en-US" u="sng" dirty="0"/>
              <a:t>reorganize itself</a:t>
            </a:r>
            <a:r>
              <a:rPr lang="en-US" dirty="0"/>
              <a:t> in both </a:t>
            </a:r>
            <a:r>
              <a:rPr lang="en-US" b="1" dirty="0">
                <a:solidFill>
                  <a:srgbClr val="0573C1"/>
                </a:solidFill>
              </a:rPr>
              <a:t>structure and how it functions </a:t>
            </a:r>
            <a:r>
              <a:rPr lang="en-US" dirty="0"/>
              <a:t>by </a:t>
            </a:r>
            <a:r>
              <a:rPr lang="en-US" u="sng" dirty="0"/>
              <a:t>forming new neural connections</a:t>
            </a:r>
            <a:r>
              <a:rPr lang="en-US" dirty="0"/>
              <a:t> throughout life. </a:t>
            </a:r>
          </a:p>
          <a:p>
            <a:pPr marL="0" indent="0">
              <a:buNone/>
            </a:pPr>
            <a:r>
              <a:rPr lang="en-US" dirty="0"/>
              <a:t>Neuroplasticity allows the neurons in the brain to compensate for injury and disease and to adjust their activities in response to new situations or to changes in their environment.</a:t>
            </a:r>
          </a:p>
        </p:txBody>
      </p:sp>
      <p:sp>
        <p:nvSpPr>
          <p:cNvPr id="4" name="Footer Placeholder 3">
            <a:extLst>
              <a:ext uri="{FF2B5EF4-FFF2-40B4-BE49-F238E27FC236}">
                <a16:creationId xmlns:a16="http://schemas.microsoft.com/office/drawing/2014/main" id="{68A8DF4B-61D6-4BBA-93E4-70143098FD78}"/>
              </a:ext>
            </a:extLst>
          </p:cNvPr>
          <p:cNvSpPr>
            <a:spLocks noGrp="1"/>
          </p:cNvSpPr>
          <p:nvPr>
            <p:ph type="ftr" sz="quarter" idx="11"/>
          </p:nvPr>
        </p:nvSpPr>
        <p:spPr/>
        <p:txBody>
          <a:bodyPr/>
          <a:lstStyle/>
          <a:p>
            <a:pPr algn="l"/>
            <a:r>
              <a:rPr lang="en-US"/>
              <a:t>Copyright, Overdose Lifeline. Inc.</a:t>
            </a:r>
            <a:endParaRPr lang="en-US" dirty="0"/>
          </a:p>
        </p:txBody>
      </p:sp>
      <p:sp>
        <p:nvSpPr>
          <p:cNvPr id="5" name="Rectangle: Rounded Corners 4">
            <a:extLst>
              <a:ext uri="{FF2B5EF4-FFF2-40B4-BE49-F238E27FC236}">
                <a16:creationId xmlns:a16="http://schemas.microsoft.com/office/drawing/2014/main" id="{50DBBE56-501C-44BA-9C06-7AA3716E8137}"/>
              </a:ext>
            </a:extLst>
          </p:cNvPr>
          <p:cNvSpPr/>
          <p:nvPr/>
        </p:nvSpPr>
        <p:spPr>
          <a:xfrm>
            <a:off x="935421" y="3962400"/>
            <a:ext cx="9879724" cy="1776249"/>
          </a:xfrm>
          <a:prstGeom prst="roundRect">
            <a:avLst>
              <a:gd name="adj" fmla="val 5869"/>
            </a:avLst>
          </a:prstGeom>
          <a:solidFill>
            <a:srgbClr val="057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chemeClr val="bg1"/>
                </a:solidFill>
                <a:effectLst/>
              </a:rPr>
              <a:t>For example, if one hemisphere of the brain is damaged, the intact hemisphere may take over some of its functions. </a:t>
            </a:r>
            <a:endParaRPr lang="en-US" sz="3200" dirty="0">
              <a:solidFill>
                <a:schemeClr val="bg1"/>
              </a:solidFill>
            </a:endParaRPr>
          </a:p>
        </p:txBody>
      </p:sp>
    </p:spTree>
    <p:extLst>
      <p:ext uri="{BB962C8B-B14F-4D97-AF65-F5344CB8AC3E}">
        <p14:creationId xmlns:p14="http://schemas.microsoft.com/office/powerpoint/2010/main" val="227203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D4ED-5C72-4391-904B-5425BD6F4AD8}"/>
              </a:ext>
            </a:extLst>
          </p:cNvPr>
          <p:cNvSpPr>
            <a:spLocks noGrp="1"/>
          </p:cNvSpPr>
          <p:nvPr>
            <p:ph type="title"/>
          </p:nvPr>
        </p:nvSpPr>
        <p:spPr/>
        <p:txBody>
          <a:bodyPr/>
          <a:lstStyle/>
          <a:p>
            <a:r>
              <a:rPr lang="en-US" dirty="0">
                <a:solidFill>
                  <a:srgbClr val="232F3F"/>
                </a:solidFill>
              </a:rPr>
              <a:t>Neuroplasticity can result from</a:t>
            </a:r>
          </a:p>
        </p:txBody>
      </p:sp>
      <p:sp>
        <p:nvSpPr>
          <p:cNvPr id="4" name="Footer Placeholder 3">
            <a:extLst>
              <a:ext uri="{FF2B5EF4-FFF2-40B4-BE49-F238E27FC236}">
                <a16:creationId xmlns:a16="http://schemas.microsoft.com/office/drawing/2014/main" id="{F8A81916-4922-40D5-80E5-D6DA01F91EB2}"/>
              </a:ext>
            </a:extLst>
          </p:cNvPr>
          <p:cNvSpPr>
            <a:spLocks noGrp="1"/>
          </p:cNvSpPr>
          <p:nvPr>
            <p:ph type="ftr" sz="quarter" idx="11"/>
          </p:nvPr>
        </p:nvSpPr>
        <p:spPr/>
        <p:txBody>
          <a:bodyPr/>
          <a:lstStyle/>
          <a:p>
            <a:pPr algn="l"/>
            <a:r>
              <a:rPr lang="en-US"/>
              <a:t>Copyright, Overdose Lifeline. Inc.</a:t>
            </a:r>
            <a:endParaRPr lang="en-US" dirty="0"/>
          </a:p>
        </p:txBody>
      </p:sp>
      <p:sp>
        <p:nvSpPr>
          <p:cNvPr id="7" name="TextBox 6">
            <a:extLst>
              <a:ext uri="{FF2B5EF4-FFF2-40B4-BE49-F238E27FC236}">
                <a16:creationId xmlns:a16="http://schemas.microsoft.com/office/drawing/2014/main" id="{338DA8CE-F4BC-44B3-BE59-68925457DB06}"/>
              </a:ext>
            </a:extLst>
          </p:cNvPr>
          <p:cNvSpPr txBox="1"/>
          <p:nvPr/>
        </p:nvSpPr>
        <p:spPr>
          <a:xfrm>
            <a:off x="6348249" y="6356502"/>
            <a:ext cx="5436475" cy="261610"/>
          </a:xfrm>
          <a:prstGeom prst="rect">
            <a:avLst/>
          </a:prstGeom>
          <a:noFill/>
        </p:spPr>
        <p:txBody>
          <a:bodyPr wrap="square">
            <a:spAutoFit/>
          </a:bodyPr>
          <a:lstStyle/>
          <a:p>
            <a:r>
              <a:rPr lang="en-US" sz="1100" i="1" dirty="0">
                <a:solidFill>
                  <a:schemeClr val="bg1">
                    <a:lumMod val="50000"/>
                  </a:schemeClr>
                </a:solidFill>
              </a:rPr>
              <a:t>Source: The National Institute of Clinical Application of Behavioral Medicine (NICABM) </a:t>
            </a:r>
            <a:endParaRPr lang="en-US" sz="1100" dirty="0">
              <a:solidFill>
                <a:schemeClr val="bg1">
                  <a:lumMod val="50000"/>
                </a:schemeClr>
              </a:solidFill>
            </a:endParaRPr>
          </a:p>
        </p:txBody>
      </p:sp>
      <p:grpSp>
        <p:nvGrpSpPr>
          <p:cNvPr id="86" name="Group 85">
            <a:extLst>
              <a:ext uri="{FF2B5EF4-FFF2-40B4-BE49-F238E27FC236}">
                <a16:creationId xmlns:a16="http://schemas.microsoft.com/office/drawing/2014/main" id="{27645FE5-4123-409A-830C-EFACE8040B8B}"/>
              </a:ext>
            </a:extLst>
          </p:cNvPr>
          <p:cNvGrpSpPr/>
          <p:nvPr/>
        </p:nvGrpSpPr>
        <p:grpSpPr>
          <a:xfrm>
            <a:off x="838200" y="1690688"/>
            <a:ext cx="10515600" cy="4433162"/>
            <a:chOff x="838200" y="1725900"/>
            <a:chExt cx="10515600" cy="4433162"/>
          </a:xfrm>
        </p:grpSpPr>
        <p:sp>
          <p:nvSpPr>
            <p:cNvPr id="9" name="Rectangle: Rounded Corners 8">
              <a:extLst>
                <a:ext uri="{FF2B5EF4-FFF2-40B4-BE49-F238E27FC236}">
                  <a16:creationId xmlns:a16="http://schemas.microsoft.com/office/drawing/2014/main" id="{CA8BABCF-29A7-4374-A773-B1DD0E16FB2D}"/>
                </a:ext>
              </a:extLst>
            </p:cNvPr>
            <p:cNvSpPr/>
            <p:nvPr/>
          </p:nvSpPr>
          <p:spPr>
            <a:xfrm>
              <a:off x="838200" y="1725900"/>
              <a:ext cx="10515600" cy="4433162"/>
            </a:xfrm>
            <a:prstGeom prst="roundRect">
              <a:avLst>
                <a:gd name="adj" fmla="val 4490"/>
              </a:avLst>
            </a:prstGeom>
            <a:solidFill>
              <a:srgbClr val="232F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AB08B14D-E86A-4566-9605-EA90E27DAA39}"/>
                </a:ext>
              </a:extLst>
            </p:cNvPr>
            <p:cNvGrpSpPr/>
            <p:nvPr/>
          </p:nvGrpSpPr>
          <p:grpSpPr>
            <a:xfrm>
              <a:off x="1491244" y="2011277"/>
              <a:ext cx="9237061" cy="1885469"/>
              <a:chOff x="1491244" y="2011277"/>
              <a:chExt cx="9237061" cy="1885469"/>
            </a:xfrm>
          </p:grpSpPr>
          <p:grpSp>
            <p:nvGrpSpPr>
              <p:cNvPr id="72" name="Group 71">
                <a:extLst>
                  <a:ext uri="{FF2B5EF4-FFF2-40B4-BE49-F238E27FC236}">
                    <a16:creationId xmlns:a16="http://schemas.microsoft.com/office/drawing/2014/main" id="{7F8102EF-DE5D-4D76-A256-5D9E03F9CE5F}"/>
                  </a:ext>
                </a:extLst>
              </p:cNvPr>
              <p:cNvGrpSpPr/>
              <p:nvPr/>
            </p:nvGrpSpPr>
            <p:grpSpPr>
              <a:xfrm>
                <a:off x="1491244" y="2011277"/>
                <a:ext cx="9062366" cy="1278914"/>
                <a:chOff x="1491244" y="2011277"/>
                <a:chExt cx="9062366" cy="1278914"/>
              </a:xfrm>
            </p:grpSpPr>
            <p:grpSp>
              <p:nvGrpSpPr>
                <p:cNvPr id="53" name="Group 52">
                  <a:extLst>
                    <a:ext uri="{FF2B5EF4-FFF2-40B4-BE49-F238E27FC236}">
                      <a16:creationId xmlns:a16="http://schemas.microsoft.com/office/drawing/2014/main" id="{20D6E745-C0B1-459B-BA4E-FE78D4E330C2}"/>
                    </a:ext>
                  </a:extLst>
                </p:cNvPr>
                <p:cNvGrpSpPr/>
                <p:nvPr/>
              </p:nvGrpSpPr>
              <p:grpSpPr>
                <a:xfrm>
                  <a:off x="7325531" y="2011277"/>
                  <a:ext cx="1250731" cy="1198179"/>
                  <a:chOff x="8148144" y="2433142"/>
                  <a:chExt cx="1250731" cy="1198179"/>
                </a:xfrm>
              </p:grpSpPr>
              <p:sp>
                <p:nvSpPr>
                  <p:cNvPr id="21" name="Oval 20">
                    <a:extLst>
                      <a:ext uri="{FF2B5EF4-FFF2-40B4-BE49-F238E27FC236}">
                        <a16:creationId xmlns:a16="http://schemas.microsoft.com/office/drawing/2014/main" id="{87E87AD6-7341-4699-AA8C-7B8193E4152B}"/>
                      </a:ext>
                    </a:extLst>
                  </p:cNvPr>
                  <p:cNvSpPr/>
                  <p:nvPr/>
                </p:nvSpPr>
                <p:spPr>
                  <a:xfrm>
                    <a:off x="8148144" y="2433142"/>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editation with solid fill">
                    <a:extLst>
                      <a:ext uri="{FF2B5EF4-FFF2-40B4-BE49-F238E27FC236}">
                        <a16:creationId xmlns:a16="http://schemas.microsoft.com/office/drawing/2014/main" id="{2A7DF4DE-0B65-46CD-9428-CB198A9786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5288" y="2511967"/>
                    <a:ext cx="977464" cy="977464"/>
                  </a:xfrm>
                  <a:prstGeom prst="rect">
                    <a:avLst/>
                  </a:prstGeom>
                </p:spPr>
              </p:pic>
            </p:grpSp>
            <p:grpSp>
              <p:nvGrpSpPr>
                <p:cNvPr id="54" name="Group 53">
                  <a:extLst>
                    <a:ext uri="{FF2B5EF4-FFF2-40B4-BE49-F238E27FC236}">
                      <a16:creationId xmlns:a16="http://schemas.microsoft.com/office/drawing/2014/main" id="{FC900001-63D2-4DF5-ACF9-26DB50BA6C4C}"/>
                    </a:ext>
                  </a:extLst>
                </p:cNvPr>
                <p:cNvGrpSpPr/>
                <p:nvPr/>
              </p:nvGrpSpPr>
              <p:grpSpPr>
                <a:xfrm>
                  <a:off x="9302879" y="2011277"/>
                  <a:ext cx="1250731" cy="1198179"/>
                  <a:chOff x="2604599" y="4011106"/>
                  <a:chExt cx="1250731" cy="1198179"/>
                </a:xfrm>
              </p:grpSpPr>
              <p:sp>
                <p:nvSpPr>
                  <p:cNvPr id="23" name="Oval 22">
                    <a:extLst>
                      <a:ext uri="{FF2B5EF4-FFF2-40B4-BE49-F238E27FC236}">
                        <a16:creationId xmlns:a16="http://schemas.microsoft.com/office/drawing/2014/main" id="{40172A3E-762B-4F55-8EA9-0E9D85B49C7A}"/>
                      </a:ext>
                    </a:extLst>
                  </p:cNvPr>
                  <p:cNvSpPr/>
                  <p:nvPr/>
                </p:nvSpPr>
                <p:spPr>
                  <a:xfrm>
                    <a:off x="2604599" y="4011106"/>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miling face outline with solid fill">
                    <a:extLst>
                      <a:ext uri="{FF2B5EF4-FFF2-40B4-BE49-F238E27FC236}">
                        <a16:creationId xmlns:a16="http://schemas.microsoft.com/office/drawing/2014/main" id="{2039F030-9652-4FA0-BA51-DD599CE9D8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5008" y="4108565"/>
                    <a:ext cx="979429" cy="979429"/>
                  </a:xfrm>
                  <a:prstGeom prst="rect">
                    <a:avLst/>
                  </a:prstGeom>
                </p:spPr>
              </p:pic>
            </p:grpSp>
            <p:grpSp>
              <p:nvGrpSpPr>
                <p:cNvPr id="52" name="Group 51">
                  <a:extLst>
                    <a:ext uri="{FF2B5EF4-FFF2-40B4-BE49-F238E27FC236}">
                      <a16:creationId xmlns:a16="http://schemas.microsoft.com/office/drawing/2014/main" id="{83AB68A8-F271-44A5-A60F-8E808BD8589E}"/>
                    </a:ext>
                  </a:extLst>
                </p:cNvPr>
                <p:cNvGrpSpPr/>
                <p:nvPr/>
              </p:nvGrpSpPr>
              <p:grpSpPr>
                <a:xfrm>
                  <a:off x="5397061" y="2037940"/>
                  <a:ext cx="1250731" cy="1198179"/>
                  <a:chOff x="6077606" y="2433142"/>
                  <a:chExt cx="1250731" cy="1198179"/>
                </a:xfrm>
              </p:grpSpPr>
              <p:sp>
                <p:nvSpPr>
                  <p:cNvPr id="19" name="Oval 18">
                    <a:extLst>
                      <a:ext uri="{FF2B5EF4-FFF2-40B4-BE49-F238E27FC236}">
                        <a16:creationId xmlns:a16="http://schemas.microsoft.com/office/drawing/2014/main" id="{E79FFCD0-2826-4D2F-90A2-5C86769E396D}"/>
                      </a:ext>
                    </a:extLst>
                  </p:cNvPr>
                  <p:cNvSpPr/>
                  <p:nvPr/>
                </p:nvSpPr>
                <p:spPr>
                  <a:xfrm>
                    <a:off x="6077606" y="2433142"/>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ocial network with solid fill">
                    <a:extLst>
                      <a:ext uri="{FF2B5EF4-FFF2-40B4-BE49-F238E27FC236}">
                        <a16:creationId xmlns:a16="http://schemas.microsoft.com/office/drawing/2014/main" id="{DA96C62F-2FF9-45B7-B984-8E5A98B7E5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7424" y="2486684"/>
                    <a:ext cx="1091094" cy="1091094"/>
                  </a:xfrm>
                  <a:prstGeom prst="rect">
                    <a:avLst/>
                  </a:prstGeom>
                </p:spPr>
              </p:pic>
            </p:grpSp>
            <p:grpSp>
              <p:nvGrpSpPr>
                <p:cNvPr id="71" name="Group 70">
                  <a:extLst>
                    <a:ext uri="{FF2B5EF4-FFF2-40B4-BE49-F238E27FC236}">
                      <a16:creationId xmlns:a16="http://schemas.microsoft.com/office/drawing/2014/main" id="{B9F4BB27-4C7D-4DCC-9862-30C31536C808}"/>
                    </a:ext>
                  </a:extLst>
                </p:cNvPr>
                <p:cNvGrpSpPr/>
                <p:nvPr/>
              </p:nvGrpSpPr>
              <p:grpSpPr>
                <a:xfrm>
                  <a:off x="1491244" y="2092012"/>
                  <a:ext cx="1250731" cy="1198179"/>
                  <a:chOff x="1359778" y="2293265"/>
                  <a:chExt cx="1250731" cy="1198179"/>
                </a:xfrm>
              </p:grpSpPr>
              <p:sp>
                <p:nvSpPr>
                  <p:cNvPr id="12" name="Oval 11">
                    <a:extLst>
                      <a:ext uri="{FF2B5EF4-FFF2-40B4-BE49-F238E27FC236}">
                        <a16:creationId xmlns:a16="http://schemas.microsoft.com/office/drawing/2014/main" id="{D65DBA66-158D-4982-94FA-7536FCA4D421}"/>
                      </a:ext>
                    </a:extLst>
                  </p:cNvPr>
                  <p:cNvSpPr/>
                  <p:nvPr/>
                </p:nvSpPr>
                <p:spPr>
                  <a:xfrm>
                    <a:off x="1359778" y="2293265"/>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E21210A3-3480-4B2E-BA11-673D8A27E7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4817" y="2442432"/>
                    <a:ext cx="927356" cy="927356"/>
                  </a:xfrm>
                  <a:prstGeom prst="rect">
                    <a:avLst/>
                  </a:prstGeom>
                </p:spPr>
              </p:pic>
            </p:grpSp>
            <p:grpSp>
              <p:nvGrpSpPr>
                <p:cNvPr id="70" name="Group 69">
                  <a:extLst>
                    <a:ext uri="{FF2B5EF4-FFF2-40B4-BE49-F238E27FC236}">
                      <a16:creationId xmlns:a16="http://schemas.microsoft.com/office/drawing/2014/main" id="{F4E8241D-24B8-4F53-B30F-CCC0648728EE}"/>
                    </a:ext>
                  </a:extLst>
                </p:cNvPr>
                <p:cNvGrpSpPr/>
                <p:nvPr/>
              </p:nvGrpSpPr>
              <p:grpSpPr>
                <a:xfrm>
                  <a:off x="3443361" y="2092011"/>
                  <a:ext cx="1250731" cy="1198179"/>
                  <a:chOff x="3132087" y="2313499"/>
                  <a:chExt cx="1250731" cy="1198179"/>
                </a:xfrm>
              </p:grpSpPr>
              <p:sp>
                <p:nvSpPr>
                  <p:cNvPr id="17" name="Oval 16">
                    <a:extLst>
                      <a:ext uri="{FF2B5EF4-FFF2-40B4-BE49-F238E27FC236}">
                        <a16:creationId xmlns:a16="http://schemas.microsoft.com/office/drawing/2014/main" id="{89A73B5A-5282-4201-82BB-1DA3EF1C51A6}"/>
                      </a:ext>
                    </a:extLst>
                  </p:cNvPr>
                  <p:cNvSpPr/>
                  <p:nvPr/>
                </p:nvSpPr>
                <p:spPr>
                  <a:xfrm>
                    <a:off x="3132087" y="2313499"/>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Icon&#10;&#10;Description automatically generated">
                    <a:extLst>
                      <a:ext uri="{FF2B5EF4-FFF2-40B4-BE49-F238E27FC236}">
                        <a16:creationId xmlns:a16="http://schemas.microsoft.com/office/drawing/2014/main" id="{7F611162-256D-40B7-A86B-E1B26A68B4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8860" y="2431075"/>
                    <a:ext cx="997830" cy="997830"/>
                  </a:xfrm>
                  <a:prstGeom prst="rect">
                    <a:avLst/>
                  </a:prstGeom>
                </p:spPr>
              </p:pic>
            </p:grpSp>
          </p:grpSp>
          <p:sp>
            <p:nvSpPr>
              <p:cNvPr id="73" name="TextBox 72">
                <a:extLst>
                  <a:ext uri="{FF2B5EF4-FFF2-40B4-BE49-F238E27FC236}">
                    <a16:creationId xmlns:a16="http://schemas.microsoft.com/office/drawing/2014/main" id="{6E91007D-1322-4E81-BC44-06F84565DF3E}"/>
                  </a:ext>
                </a:extLst>
              </p:cNvPr>
              <p:cNvSpPr txBox="1"/>
              <p:nvPr/>
            </p:nvSpPr>
            <p:spPr>
              <a:xfrm>
                <a:off x="1503392" y="3389637"/>
                <a:ext cx="1260544" cy="369332"/>
              </a:xfrm>
              <a:prstGeom prst="rect">
                <a:avLst/>
              </a:prstGeom>
              <a:noFill/>
            </p:spPr>
            <p:txBody>
              <a:bodyPr wrap="square" rtlCol="0">
                <a:spAutoFit/>
              </a:bodyPr>
              <a:lstStyle/>
              <a:p>
                <a:pPr algn="ctr"/>
                <a:r>
                  <a:rPr lang="en-US" dirty="0">
                    <a:solidFill>
                      <a:srgbClr val="EBEFE6"/>
                    </a:solidFill>
                  </a:rPr>
                  <a:t>TRAUMA</a:t>
                </a:r>
              </a:p>
            </p:txBody>
          </p:sp>
          <p:sp>
            <p:nvSpPr>
              <p:cNvPr id="74" name="TextBox 73">
                <a:extLst>
                  <a:ext uri="{FF2B5EF4-FFF2-40B4-BE49-F238E27FC236}">
                    <a16:creationId xmlns:a16="http://schemas.microsoft.com/office/drawing/2014/main" id="{7A1FC57B-BE52-42CD-9D99-85861A33C4E6}"/>
                  </a:ext>
                </a:extLst>
              </p:cNvPr>
              <p:cNvSpPr txBox="1"/>
              <p:nvPr/>
            </p:nvSpPr>
            <p:spPr>
              <a:xfrm>
                <a:off x="3408328" y="3403738"/>
                <a:ext cx="1260544" cy="369332"/>
              </a:xfrm>
              <a:prstGeom prst="rect">
                <a:avLst/>
              </a:prstGeom>
              <a:noFill/>
            </p:spPr>
            <p:txBody>
              <a:bodyPr wrap="square" rtlCol="0">
                <a:spAutoFit/>
              </a:bodyPr>
              <a:lstStyle/>
              <a:p>
                <a:pPr algn="ctr"/>
                <a:r>
                  <a:rPr lang="en-US" dirty="0">
                    <a:solidFill>
                      <a:srgbClr val="EBEFE6"/>
                    </a:solidFill>
                  </a:rPr>
                  <a:t>STRESS</a:t>
                </a:r>
              </a:p>
            </p:txBody>
          </p:sp>
          <p:sp>
            <p:nvSpPr>
              <p:cNvPr id="77" name="TextBox 76">
                <a:extLst>
                  <a:ext uri="{FF2B5EF4-FFF2-40B4-BE49-F238E27FC236}">
                    <a16:creationId xmlns:a16="http://schemas.microsoft.com/office/drawing/2014/main" id="{A6331699-C5F4-4C2C-B5A0-455A19974C23}"/>
                  </a:ext>
                </a:extLst>
              </p:cNvPr>
              <p:cNvSpPr txBox="1"/>
              <p:nvPr/>
            </p:nvSpPr>
            <p:spPr>
              <a:xfrm>
                <a:off x="7153980" y="3413733"/>
                <a:ext cx="1588363" cy="369332"/>
              </a:xfrm>
              <a:prstGeom prst="rect">
                <a:avLst/>
              </a:prstGeom>
              <a:noFill/>
            </p:spPr>
            <p:txBody>
              <a:bodyPr wrap="square" rtlCol="0">
                <a:spAutoFit/>
              </a:bodyPr>
              <a:lstStyle/>
              <a:p>
                <a:pPr algn="ctr"/>
                <a:r>
                  <a:rPr lang="en-US" dirty="0">
                    <a:solidFill>
                      <a:srgbClr val="EBEFE6"/>
                    </a:solidFill>
                  </a:rPr>
                  <a:t>MEDITATION</a:t>
                </a:r>
              </a:p>
            </p:txBody>
          </p:sp>
          <p:sp>
            <p:nvSpPr>
              <p:cNvPr id="78" name="TextBox 77">
                <a:extLst>
                  <a:ext uri="{FF2B5EF4-FFF2-40B4-BE49-F238E27FC236}">
                    <a16:creationId xmlns:a16="http://schemas.microsoft.com/office/drawing/2014/main" id="{44390743-5DA4-461B-9AA8-F70FD638E5C4}"/>
                  </a:ext>
                </a:extLst>
              </p:cNvPr>
              <p:cNvSpPr txBox="1"/>
              <p:nvPr/>
            </p:nvSpPr>
            <p:spPr>
              <a:xfrm>
                <a:off x="5228244" y="3250415"/>
                <a:ext cx="1588363" cy="646331"/>
              </a:xfrm>
              <a:prstGeom prst="rect">
                <a:avLst/>
              </a:prstGeom>
              <a:noFill/>
            </p:spPr>
            <p:txBody>
              <a:bodyPr wrap="square" rtlCol="0">
                <a:spAutoFit/>
              </a:bodyPr>
              <a:lstStyle/>
              <a:p>
                <a:pPr algn="ctr"/>
                <a:r>
                  <a:rPr lang="en-US" dirty="0">
                    <a:solidFill>
                      <a:srgbClr val="EBEFE6"/>
                    </a:solidFill>
                  </a:rPr>
                  <a:t>SOCIAL INTERACTIONS</a:t>
                </a:r>
              </a:p>
            </p:txBody>
          </p:sp>
          <p:sp>
            <p:nvSpPr>
              <p:cNvPr id="79" name="TextBox 78">
                <a:extLst>
                  <a:ext uri="{FF2B5EF4-FFF2-40B4-BE49-F238E27FC236}">
                    <a16:creationId xmlns:a16="http://schemas.microsoft.com/office/drawing/2014/main" id="{FEF21B97-8E7A-494A-837F-735698C00CF1}"/>
                  </a:ext>
                </a:extLst>
              </p:cNvPr>
              <p:cNvSpPr txBox="1"/>
              <p:nvPr/>
            </p:nvSpPr>
            <p:spPr>
              <a:xfrm>
                <a:off x="9139942" y="3416859"/>
                <a:ext cx="1588363" cy="369332"/>
              </a:xfrm>
              <a:prstGeom prst="rect">
                <a:avLst/>
              </a:prstGeom>
              <a:noFill/>
            </p:spPr>
            <p:txBody>
              <a:bodyPr wrap="square" rtlCol="0">
                <a:spAutoFit/>
              </a:bodyPr>
              <a:lstStyle/>
              <a:p>
                <a:pPr algn="ctr"/>
                <a:r>
                  <a:rPr lang="en-US" dirty="0">
                    <a:solidFill>
                      <a:srgbClr val="EBEFE6"/>
                    </a:solidFill>
                  </a:rPr>
                  <a:t>EMOTIONS</a:t>
                </a:r>
              </a:p>
            </p:txBody>
          </p:sp>
        </p:grpSp>
        <p:grpSp>
          <p:nvGrpSpPr>
            <p:cNvPr id="85" name="Group 84">
              <a:extLst>
                <a:ext uri="{FF2B5EF4-FFF2-40B4-BE49-F238E27FC236}">
                  <a16:creationId xmlns:a16="http://schemas.microsoft.com/office/drawing/2014/main" id="{ADFEA29B-732F-416C-A427-AED971DA2A72}"/>
                </a:ext>
              </a:extLst>
            </p:cNvPr>
            <p:cNvGrpSpPr/>
            <p:nvPr/>
          </p:nvGrpSpPr>
          <p:grpSpPr>
            <a:xfrm>
              <a:off x="1534595" y="4006258"/>
              <a:ext cx="9161580" cy="1942096"/>
              <a:chOff x="1534595" y="4006258"/>
              <a:chExt cx="9161580" cy="1942096"/>
            </a:xfrm>
          </p:grpSpPr>
          <p:grpSp>
            <p:nvGrpSpPr>
              <p:cNvPr id="59" name="Group 58">
                <a:extLst>
                  <a:ext uri="{FF2B5EF4-FFF2-40B4-BE49-F238E27FC236}">
                    <a16:creationId xmlns:a16="http://schemas.microsoft.com/office/drawing/2014/main" id="{6BED96C5-01AE-49EA-9D22-0BEC79A0F706}"/>
                  </a:ext>
                </a:extLst>
              </p:cNvPr>
              <p:cNvGrpSpPr/>
              <p:nvPr/>
            </p:nvGrpSpPr>
            <p:grpSpPr>
              <a:xfrm>
                <a:off x="7325531" y="4014041"/>
                <a:ext cx="1250731" cy="1198179"/>
                <a:chOff x="9125608" y="4047271"/>
                <a:chExt cx="1250731" cy="1198179"/>
              </a:xfrm>
            </p:grpSpPr>
            <p:sp>
              <p:nvSpPr>
                <p:cNvPr id="40" name="Oval 39">
                  <a:extLst>
                    <a:ext uri="{FF2B5EF4-FFF2-40B4-BE49-F238E27FC236}">
                      <a16:creationId xmlns:a16="http://schemas.microsoft.com/office/drawing/2014/main" id="{7ACD9C77-9777-4E03-8411-7047C1537C7C}"/>
                    </a:ext>
                  </a:extLst>
                </p:cNvPr>
                <p:cNvSpPr/>
                <p:nvPr/>
              </p:nvSpPr>
              <p:spPr>
                <a:xfrm>
                  <a:off x="9125608" y="4047271"/>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Run with solid fill">
                  <a:extLst>
                    <a:ext uri="{FF2B5EF4-FFF2-40B4-BE49-F238E27FC236}">
                      <a16:creationId xmlns:a16="http://schemas.microsoft.com/office/drawing/2014/main" id="{60489B27-F3D8-400E-8EB2-29D5EAD5BF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14024" y="4204930"/>
                  <a:ext cx="949481" cy="949481"/>
                </a:xfrm>
                <a:prstGeom prst="rect">
                  <a:avLst/>
                </a:prstGeom>
              </p:spPr>
            </p:pic>
          </p:grpSp>
          <p:grpSp>
            <p:nvGrpSpPr>
              <p:cNvPr id="55" name="Group 54">
                <a:extLst>
                  <a:ext uri="{FF2B5EF4-FFF2-40B4-BE49-F238E27FC236}">
                    <a16:creationId xmlns:a16="http://schemas.microsoft.com/office/drawing/2014/main" id="{2703773E-708E-40E7-8A39-0F0A4BAEA14E}"/>
                  </a:ext>
                </a:extLst>
              </p:cNvPr>
              <p:cNvGrpSpPr/>
              <p:nvPr/>
            </p:nvGrpSpPr>
            <p:grpSpPr>
              <a:xfrm>
                <a:off x="1534595" y="4007126"/>
                <a:ext cx="1250731" cy="1198179"/>
                <a:chOff x="4975337" y="4011106"/>
                <a:chExt cx="1250731" cy="1198179"/>
              </a:xfrm>
            </p:grpSpPr>
            <p:sp>
              <p:nvSpPr>
                <p:cNvPr id="13" name="Oval 12">
                  <a:extLst>
                    <a:ext uri="{FF2B5EF4-FFF2-40B4-BE49-F238E27FC236}">
                      <a16:creationId xmlns:a16="http://schemas.microsoft.com/office/drawing/2014/main" id="{80C22DE1-1E53-4E76-ABA3-078506E58E07}"/>
                    </a:ext>
                  </a:extLst>
                </p:cNvPr>
                <p:cNvSpPr/>
                <p:nvPr/>
              </p:nvSpPr>
              <p:spPr>
                <a:xfrm>
                  <a:off x="4975337" y="4011106"/>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Idea with solid fill">
                  <a:extLst>
                    <a:ext uri="{FF2B5EF4-FFF2-40B4-BE49-F238E27FC236}">
                      <a16:creationId xmlns:a16="http://schemas.microsoft.com/office/drawing/2014/main" id="{7D719618-2D8E-4B67-B0FA-940A14CAED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64529" y="4161204"/>
                  <a:ext cx="914400" cy="914400"/>
                </a:xfrm>
                <a:prstGeom prst="rect">
                  <a:avLst/>
                </a:prstGeom>
              </p:spPr>
            </p:pic>
          </p:grpSp>
          <p:grpSp>
            <p:nvGrpSpPr>
              <p:cNvPr id="60" name="Group 59">
                <a:extLst>
                  <a:ext uri="{FF2B5EF4-FFF2-40B4-BE49-F238E27FC236}">
                    <a16:creationId xmlns:a16="http://schemas.microsoft.com/office/drawing/2014/main" id="{BE5F4F94-C253-43F1-B3AD-B76CC22E6614}"/>
                  </a:ext>
                </a:extLst>
              </p:cNvPr>
              <p:cNvGrpSpPr/>
              <p:nvPr/>
            </p:nvGrpSpPr>
            <p:grpSpPr>
              <a:xfrm>
                <a:off x="9302878" y="4011106"/>
                <a:ext cx="1250731" cy="1198179"/>
                <a:chOff x="9702695" y="3006751"/>
                <a:chExt cx="1250731" cy="1198179"/>
              </a:xfrm>
            </p:grpSpPr>
            <p:sp>
              <p:nvSpPr>
                <p:cNvPr id="48" name="Oval 47">
                  <a:extLst>
                    <a:ext uri="{FF2B5EF4-FFF2-40B4-BE49-F238E27FC236}">
                      <a16:creationId xmlns:a16="http://schemas.microsoft.com/office/drawing/2014/main" id="{5727066E-9FCE-4F6A-8641-1016B4CF6785}"/>
                    </a:ext>
                  </a:extLst>
                </p:cNvPr>
                <p:cNvSpPr/>
                <p:nvPr/>
              </p:nvSpPr>
              <p:spPr>
                <a:xfrm>
                  <a:off x="9702695" y="3006751"/>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Mountain scene with solid fill">
                  <a:extLst>
                    <a:ext uri="{FF2B5EF4-FFF2-40B4-BE49-F238E27FC236}">
                      <a16:creationId xmlns:a16="http://schemas.microsoft.com/office/drawing/2014/main" id="{B9B18C77-7147-431F-B64D-4C1CF3F646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70861" y="3148641"/>
                  <a:ext cx="914400" cy="914400"/>
                </a:xfrm>
                <a:prstGeom prst="rect">
                  <a:avLst/>
                </a:prstGeom>
              </p:spPr>
            </p:pic>
          </p:grpSp>
          <p:grpSp>
            <p:nvGrpSpPr>
              <p:cNvPr id="63" name="Group 62">
                <a:extLst>
                  <a:ext uri="{FF2B5EF4-FFF2-40B4-BE49-F238E27FC236}">
                    <a16:creationId xmlns:a16="http://schemas.microsoft.com/office/drawing/2014/main" id="{A1AB2C6A-C91D-4216-9F4F-61274306A948}"/>
                  </a:ext>
                </a:extLst>
              </p:cNvPr>
              <p:cNvGrpSpPr/>
              <p:nvPr/>
            </p:nvGrpSpPr>
            <p:grpSpPr>
              <a:xfrm>
                <a:off x="3536723" y="4030699"/>
                <a:ext cx="1250731" cy="1198179"/>
                <a:chOff x="3689786" y="4011106"/>
                <a:chExt cx="1250731" cy="1198179"/>
              </a:xfrm>
            </p:grpSpPr>
            <p:sp>
              <p:nvSpPr>
                <p:cNvPr id="56" name="Oval 55">
                  <a:extLst>
                    <a:ext uri="{FF2B5EF4-FFF2-40B4-BE49-F238E27FC236}">
                      <a16:creationId xmlns:a16="http://schemas.microsoft.com/office/drawing/2014/main" id="{05E90530-4A04-4620-91A7-FAC7C34E1959}"/>
                    </a:ext>
                  </a:extLst>
                </p:cNvPr>
                <p:cNvSpPr/>
                <p:nvPr/>
              </p:nvSpPr>
              <p:spPr>
                <a:xfrm>
                  <a:off x="3689786" y="4011106"/>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Target with solid fill">
                  <a:extLst>
                    <a:ext uri="{FF2B5EF4-FFF2-40B4-BE49-F238E27FC236}">
                      <a16:creationId xmlns:a16="http://schemas.microsoft.com/office/drawing/2014/main" id="{5878011D-96F5-4DC2-97AF-5FA0BC4D7DB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14622" y="4124654"/>
                  <a:ext cx="1010271" cy="1010271"/>
                </a:xfrm>
                <a:prstGeom prst="rect">
                  <a:avLst/>
                </a:prstGeom>
              </p:spPr>
            </p:pic>
          </p:grpSp>
          <p:grpSp>
            <p:nvGrpSpPr>
              <p:cNvPr id="80" name="Group 79">
                <a:extLst>
                  <a:ext uri="{FF2B5EF4-FFF2-40B4-BE49-F238E27FC236}">
                    <a16:creationId xmlns:a16="http://schemas.microsoft.com/office/drawing/2014/main" id="{00459FDA-5DCA-44CF-9911-3A3061321DA6}"/>
                  </a:ext>
                </a:extLst>
              </p:cNvPr>
              <p:cNvGrpSpPr/>
              <p:nvPr/>
            </p:nvGrpSpPr>
            <p:grpSpPr>
              <a:xfrm>
                <a:off x="5431127" y="4006258"/>
                <a:ext cx="1250731" cy="1198179"/>
                <a:chOff x="5420714" y="4011105"/>
                <a:chExt cx="1250731" cy="1198179"/>
              </a:xfrm>
            </p:grpSpPr>
            <p:sp>
              <p:nvSpPr>
                <p:cNvPr id="15" name="Oval 14">
                  <a:extLst>
                    <a:ext uri="{FF2B5EF4-FFF2-40B4-BE49-F238E27FC236}">
                      <a16:creationId xmlns:a16="http://schemas.microsoft.com/office/drawing/2014/main" id="{CFADD887-9CAB-472A-8266-E57333700EC4}"/>
                    </a:ext>
                  </a:extLst>
                </p:cNvPr>
                <p:cNvSpPr/>
                <p:nvPr/>
              </p:nvSpPr>
              <p:spPr>
                <a:xfrm>
                  <a:off x="5420714" y="4011105"/>
                  <a:ext cx="1250731" cy="11981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Icon&#10;&#10;Description automatically generated">
                  <a:extLst>
                    <a:ext uri="{FF2B5EF4-FFF2-40B4-BE49-F238E27FC236}">
                      <a16:creationId xmlns:a16="http://schemas.microsoft.com/office/drawing/2014/main" id="{A90797B2-542B-415E-829A-E0AD0A43F5F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66438" y="4072985"/>
                  <a:ext cx="897529" cy="897529"/>
                </a:xfrm>
                <a:prstGeom prst="rect">
                  <a:avLst/>
                </a:prstGeom>
              </p:spPr>
            </p:pic>
          </p:grpSp>
          <p:sp>
            <p:nvSpPr>
              <p:cNvPr id="75" name="TextBox 74">
                <a:extLst>
                  <a:ext uri="{FF2B5EF4-FFF2-40B4-BE49-F238E27FC236}">
                    <a16:creationId xmlns:a16="http://schemas.microsoft.com/office/drawing/2014/main" id="{809F0848-2420-4476-AA40-26279557036B}"/>
                  </a:ext>
                </a:extLst>
              </p:cNvPr>
              <p:cNvSpPr txBox="1"/>
              <p:nvPr/>
            </p:nvSpPr>
            <p:spPr>
              <a:xfrm>
                <a:off x="3347242" y="5287907"/>
                <a:ext cx="1629692" cy="646331"/>
              </a:xfrm>
              <a:prstGeom prst="rect">
                <a:avLst/>
              </a:prstGeom>
              <a:noFill/>
            </p:spPr>
            <p:txBody>
              <a:bodyPr wrap="square" rtlCol="0">
                <a:spAutoFit/>
              </a:bodyPr>
              <a:lstStyle/>
              <a:p>
                <a:pPr algn="ctr"/>
                <a:r>
                  <a:rPr lang="en-US" dirty="0">
                    <a:solidFill>
                      <a:srgbClr val="EBEFE6"/>
                    </a:solidFill>
                  </a:rPr>
                  <a:t>PAYING ATTENTION</a:t>
                </a:r>
              </a:p>
            </p:txBody>
          </p:sp>
          <p:sp>
            <p:nvSpPr>
              <p:cNvPr id="76" name="TextBox 75">
                <a:extLst>
                  <a:ext uri="{FF2B5EF4-FFF2-40B4-BE49-F238E27FC236}">
                    <a16:creationId xmlns:a16="http://schemas.microsoft.com/office/drawing/2014/main" id="{DF21C2C5-1F73-42F4-90E1-720F527D2304}"/>
                  </a:ext>
                </a:extLst>
              </p:cNvPr>
              <p:cNvSpPr txBox="1"/>
              <p:nvPr/>
            </p:nvSpPr>
            <p:spPr>
              <a:xfrm>
                <a:off x="1550715" y="5287907"/>
                <a:ext cx="1260544" cy="369332"/>
              </a:xfrm>
              <a:prstGeom prst="rect">
                <a:avLst/>
              </a:prstGeom>
              <a:noFill/>
            </p:spPr>
            <p:txBody>
              <a:bodyPr wrap="square" rtlCol="0">
                <a:spAutoFit/>
              </a:bodyPr>
              <a:lstStyle/>
              <a:p>
                <a:pPr algn="ctr"/>
                <a:r>
                  <a:rPr lang="en-US" dirty="0">
                    <a:solidFill>
                      <a:srgbClr val="EBEFE6"/>
                    </a:solidFill>
                  </a:rPr>
                  <a:t>LEARNING</a:t>
                </a:r>
              </a:p>
            </p:txBody>
          </p:sp>
          <p:sp>
            <p:nvSpPr>
              <p:cNvPr id="81" name="TextBox 80">
                <a:extLst>
                  <a:ext uri="{FF2B5EF4-FFF2-40B4-BE49-F238E27FC236}">
                    <a16:creationId xmlns:a16="http://schemas.microsoft.com/office/drawing/2014/main" id="{F161F79A-4C32-44C5-9126-547ECD9D00EC}"/>
                  </a:ext>
                </a:extLst>
              </p:cNvPr>
              <p:cNvSpPr txBox="1"/>
              <p:nvPr/>
            </p:nvSpPr>
            <p:spPr>
              <a:xfrm>
                <a:off x="7153980" y="5278840"/>
                <a:ext cx="1588363" cy="369332"/>
              </a:xfrm>
              <a:prstGeom prst="rect">
                <a:avLst/>
              </a:prstGeom>
              <a:noFill/>
            </p:spPr>
            <p:txBody>
              <a:bodyPr wrap="square" rtlCol="0">
                <a:spAutoFit/>
              </a:bodyPr>
              <a:lstStyle/>
              <a:p>
                <a:pPr algn="ctr"/>
                <a:r>
                  <a:rPr lang="en-US" dirty="0">
                    <a:solidFill>
                      <a:srgbClr val="EBEFE6"/>
                    </a:solidFill>
                  </a:rPr>
                  <a:t>EXERCISE</a:t>
                </a:r>
              </a:p>
            </p:txBody>
          </p:sp>
          <p:sp>
            <p:nvSpPr>
              <p:cNvPr id="82" name="TextBox 81">
                <a:extLst>
                  <a:ext uri="{FF2B5EF4-FFF2-40B4-BE49-F238E27FC236}">
                    <a16:creationId xmlns:a16="http://schemas.microsoft.com/office/drawing/2014/main" id="{81F46FD3-40E9-42B3-9C5B-193CBC5D8994}"/>
                  </a:ext>
                </a:extLst>
              </p:cNvPr>
              <p:cNvSpPr txBox="1"/>
              <p:nvPr/>
            </p:nvSpPr>
            <p:spPr>
              <a:xfrm>
                <a:off x="9107812" y="5302023"/>
                <a:ext cx="1588363" cy="646331"/>
              </a:xfrm>
              <a:prstGeom prst="rect">
                <a:avLst/>
              </a:prstGeom>
              <a:noFill/>
            </p:spPr>
            <p:txBody>
              <a:bodyPr wrap="square" rtlCol="0">
                <a:spAutoFit/>
              </a:bodyPr>
              <a:lstStyle/>
              <a:p>
                <a:pPr algn="ctr"/>
                <a:r>
                  <a:rPr lang="en-US" dirty="0">
                    <a:solidFill>
                      <a:srgbClr val="EBEFE6"/>
                    </a:solidFill>
                  </a:rPr>
                  <a:t>NEW EXPERIENCES</a:t>
                </a:r>
              </a:p>
            </p:txBody>
          </p:sp>
          <p:sp>
            <p:nvSpPr>
              <p:cNvPr id="83" name="TextBox 82">
                <a:extLst>
                  <a:ext uri="{FF2B5EF4-FFF2-40B4-BE49-F238E27FC236}">
                    <a16:creationId xmlns:a16="http://schemas.microsoft.com/office/drawing/2014/main" id="{8D85FE15-6E73-48D8-8A07-30B943CD8C0B}"/>
                  </a:ext>
                </a:extLst>
              </p:cNvPr>
              <p:cNvSpPr txBox="1"/>
              <p:nvPr/>
            </p:nvSpPr>
            <p:spPr>
              <a:xfrm>
                <a:off x="5250047" y="5313949"/>
                <a:ext cx="1588363" cy="369332"/>
              </a:xfrm>
              <a:prstGeom prst="rect">
                <a:avLst/>
              </a:prstGeom>
              <a:noFill/>
            </p:spPr>
            <p:txBody>
              <a:bodyPr wrap="square" rtlCol="0">
                <a:spAutoFit/>
              </a:bodyPr>
              <a:lstStyle/>
              <a:p>
                <a:pPr algn="ctr"/>
                <a:r>
                  <a:rPr lang="en-US" dirty="0">
                    <a:solidFill>
                      <a:srgbClr val="EBEFE6"/>
                    </a:solidFill>
                  </a:rPr>
                  <a:t>DIET</a:t>
                </a:r>
              </a:p>
            </p:txBody>
          </p:sp>
        </p:grpSp>
      </p:grpSp>
    </p:spTree>
    <p:extLst>
      <p:ext uri="{BB962C8B-B14F-4D97-AF65-F5344CB8AC3E}">
        <p14:creationId xmlns:p14="http://schemas.microsoft.com/office/powerpoint/2010/main" val="23338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8B41-18A8-45FA-A48C-D582063B8680}"/>
              </a:ext>
            </a:extLst>
          </p:cNvPr>
          <p:cNvSpPr>
            <a:spLocks noGrp="1"/>
          </p:cNvSpPr>
          <p:nvPr>
            <p:ph type="title"/>
          </p:nvPr>
        </p:nvSpPr>
        <p:spPr>
          <a:xfrm>
            <a:off x="663464" y="416526"/>
            <a:ext cx="10515600" cy="1110763"/>
          </a:xfrm>
        </p:spPr>
        <p:txBody>
          <a:bodyPr>
            <a:normAutofit/>
          </a:bodyPr>
          <a:lstStyle/>
          <a:p>
            <a:r>
              <a:rPr lang="en-US" sz="4400" dirty="0">
                <a:solidFill>
                  <a:srgbClr val="232F3F"/>
                </a:solidFill>
              </a:rPr>
              <a:t>KEY Points</a:t>
            </a:r>
          </a:p>
        </p:txBody>
      </p:sp>
      <p:sp>
        <p:nvSpPr>
          <p:cNvPr id="4" name="Footer Placeholder 3">
            <a:extLst>
              <a:ext uri="{FF2B5EF4-FFF2-40B4-BE49-F238E27FC236}">
                <a16:creationId xmlns:a16="http://schemas.microsoft.com/office/drawing/2014/main" id="{73F67A95-9BA0-4D9C-9C32-45B8D319C818}"/>
              </a:ext>
            </a:extLst>
          </p:cNvPr>
          <p:cNvSpPr>
            <a:spLocks noGrp="1"/>
          </p:cNvSpPr>
          <p:nvPr>
            <p:ph type="ftr" sz="quarter" idx="11"/>
          </p:nvPr>
        </p:nvSpPr>
        <p:spPr/>
        <p:txBody>
          <a:bodyPr/>
          <a:lstStyle/>
          <a:p>
            <a:pPr algn="l"/>
            <a:r>
              <a:rPr lang="en-US" dirty="0"/>
              <a:t>Copyright, Overdose Lifeline. Inc.</a:t>
            </a:r>
          </a:p>
        </p:txBody>
      </p:sp>
      <p:grpSp>
        <p:nvGrpSpPr>
          <p:cNvPr id="26" name="Group 25">
            <a:extLst>
              <a:ext uri="{FF2B5EF4-FFF2-40B4-BE49-F238E27FC236}">
                <a16:creationId xmlns:a16="http://schemas.microsoft.com/office/drawing/2014/main" id="{86A8EC96-8D57-4D0F-B8CA-937A9A5C2291}"/>
              </a:ext>
            </a:extLst>
          </p:cNvPr>
          <p:cNvGrpSpPr/>
          <p:nvPr/>
        </p:nvGrpSpPr>
        <p:grpSpPr>
          <a:xfrm>
            <a:off x="663464" y="4495098"/>
            <a:ext cx="10738945" cy="1627351"/>
            <a:chOff x="663464" y="4275040"/>
            <a:chExt cx="10738945" cy="1627351"/>
          </a:xfrm>
        </p:grpSpPr>
        <p:sp>
          <p:nvSpPr>
            <p:cNvPr id="20" name="Rectangle 19">
              <a:extLst>
                <a:ext uri="{FF2B5EF4-FFF2-40B4-BE49-F238E27FC236}">
                  <a16:creationId xmlns:a16="http://schemas.microsoft.com/office/drawing/2014/main" id="{0A4CF34D-0BBE-46C2-B9E2-23A4B1113410}"/>
                </a:ext>
              </a:extLst>
            </p:cNvPr>
            <p:cNvSpPr/>
            <p:nvPr/>
          </p:nvSpPr>
          <p:spPr>
            <a:xfrm>
              <a:off x="829001" y="4424195"/>
              <a:ext cx="10573408" cy="1262879"/>
            </a:xfrm>
            <a:prstGeom prst="rect">
              <a:avLst/>
            </a:prstGeom>
            <a:solidFill>
              <a:srgbClr val="0573C1"/>
            </a:solidFill>
            <a:ln w="44450">
              <a:solidFill>
                <a:srgbClr val="0573C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r>
                <a:rPr lang="en-US" sz="2800" dirty="0"/>
                <a:t>The brain is always learning. It learns whatever is repeated – both helpful and unhelpful thoughts, actions, and habits.</a:t>
              </a:r>
            </a:p>
          </p:txBody>
        </p:sp>
        <p:pic>
          <p:nvPicPr>
            <p:cNvPr id="21" name="Graphic 20" descr="Checkbox Checked with solid fill">
              <a:extLst>
                <a:ext uri="{FF2B5EF4-FFF2-40B4-BE49-F238E27FC236}">
                  <a16:creationId xmlns:a16="http://schemas.microsoft.com/office/drawing/2014/main" id="{531D12B0-4F55-4DBB-BD7C-8BC131E728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464" y="4275040"/>
              <a:ext cx="1459626" cy="1627351"/>
            </a:xfrm>
            <a:prstGeom prst="rect">
              <a:avLst/>
            </a:prstGeom>
          </p:spPr>
        </p:pic>
      </p:grpSp>
      <p:grpSp>
        <p:nvGrpSpPr>
          <p:cNvPr id="25" name="Group 24">
            <a:extLst>
              <a:ext uri="{FF2B5EF4-FFF2-40B4-BE49-F238E27FC236}">
                <a16:creationId xmlns:a16="http://schemas.microsoft.com/office/drawing/2014/main" id="{82DEA7A7-8AF5-46DA-AC17-0746897D4D62}"/>
              </a:ext>
            </a:extLst>
          </p:cNvPr>
          <p:cNvGrpSpPr/>
          <p:nvPr/>
        </p:nvGrpSpPr>
        <p:grpSpPr>
          <a:xfrm>
            <a:off x="663464" y="2856541"/>
            <a:ext cx="10738945" cy="1627351"/>
            <a:chOff x="663464" y="2806338"/>
            <a:chExt cx="10738945" cy="1627351"/>
          </a:xfrm>
        </p:grpSpPr>
        <p:sp>
          <p:nvSpPr>
            <p:cNvPr id="12" name="Rectangle 11">
              <a:extLst>
                <a:ext uri="{FF2B5EF4-FFF2-40B4-BE49-F238E27FC236}">
                  <a16:creationId xmlns:a16="http://schemas.microsoft.com/office/drawing/2014/main" id="{88642C84-2C1B-4F0F-AA55-B34331E9AD23}"/>
                </a:ext>
              </a:extLst>
            </p:cNvPr>
            <p:cNvSpPr/>
            <p:nvPr/>
          </p:nvSpPr>
          <p:spPr>
            <a:xfrm>
              <a:off x="829001" y="2973994"/>
              <a:ext cx="10573408" cy="1263235"/>
            </a:xfrm>
            <a:prstGeom prst="rect">
              <a:avLst/>
            </a:prstGeom>
            <a:solidFill>
              <a:srgbClr val="0573C1"/>
            </a:solidFill>
            <a:ln w="44450">
              <a:solidFill>
                <a:srgbClr val="0573C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r>
                <a:rPr lang="en-US" sz="2800" dirty="0"/>
                <a:t>Neuroplasticity enables one to recover from stroke, injury, and birth abnormalities and in many cases overcome depression, SUD, and other issues.</a:t>
              </a:r>
            </a:p>
          </p:txBody>
        </p:sp>
        <p:pic>
          <p:nvPicPr>
            <p:cNvPr id="22" name="Graphic 21" descr="Checkbox Checked with solid fill">
              <a:extLst>
                <a:ext uri="{FF2B5EF4-FFF2-40B4-BE49-F238E27FC236}">
                  <a16:creationId xmlns:a16="http://schemas.microsoft.com/office/drawing/2014/main" id="{8FEF4C0F-86D6-4580-9EC5-4A98AE107F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464" y="2806338"/>
              <a:ext cx="1459626" cy="1627351"/>
            </a:xfrm>
            <a:prstGeom prst="rect">
              <a:avLst/>
            </a:prstGeom>
          </p:spPr>
        </p:pic>
      </p:grpSp>
      <p:grpSp>
        <p:nvGrpSpPr>
          <p:cNvPr id="24" name="Group 23">
            <a:extLst>
              <a:ext uri="{FF2B5EF4-FFF2-40B4-BE49-F238E27FC236}">
                <a16:creationId xmlns:a16="http://schemas.microsoft.com/office/drawing/2014/main" id="{13A2F394-6694-45EC-B6E0-148F92CAEC94}"/>
              </a:ext>
            </a:extLst>
          </p:cNvPr>
          <p:cNvGrpSpPr/>
          <p:nvPr/>
        </p:nvGrpSpPr>
        <p:grpSpPr>
          <a:xfrm>
            <a:off x="663464" y="1337636"/>
            <a:ext cx="10738945" cy="1627351"/>
            <a:chOff x="663464" y="1337636"/>
            <a:chExt cx="10738945" cy="1627351"/>
          </a:xfrm>
        </p:grpSpPr>
        <p:sp>
          <p:nvSpPr>
            <p:cNvPr id="7" name="Rectangle 6">
              <a:extLst>
                <a:ext uri="{FF2B5EF4-FFF2-40B4-BE49-F238E27FC236}">
                  <a16:creationId xmlns:a16="http://schemas.microsoft.com/office/drawing/2014/main" id="{FFDAAB45-6A88-428C-915D-B12A71D551B2}"/>
                </a:ext>
              </a:extLst>
            </p:cNvPr>
            <p:cNvSpPr/>
            <p:nvPr/>
          </p:nvSpPr>
          <p:spPr>
            <a:xfrm>
              <a:off x="829001" y="1586499"/>
              <a:ext cx="10573408" cy="1129626"/>
            </a:xfrm>
            <a:prstGeom prst="rect">
              <a:avLst/>
            </a:prstGeom>
            <a:solidFill>
              <a:srgbClr val="0573C1"/>
            </a:solidFill>
            <a:ln w="44450">
              <a:solidFill>
                <a:srgbClr val="0573C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r>
                <a:rPr lang="en-US" sz="2800" dirty="0"/>
                <a:t>Neuroplasticity makes our brain resilient. We can learn new ways of being and responding to conflict.</a:t>
              </a:r>
            </a:p>
          </p:txBody>
        </p:sp>
        <p:pic>
          <p:nvPicPr>
            <p:cNvPr id="23" name="Graphic 22" descr="Checkbox Checked with solid fill">
              <a:extLst>
                <a:ext uri="{FF2B5EF4-FFF2-40B4-BE49-F238E27FC236}">
                  <a16:creationId xmlns:a16="http://schemas.microsoft.com/office/drawing/2014/main" id="{B0B92637-F258-4DAE-AF5D-304EF32EC1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464" y="1337636"/>
              <a:ext cx="1459626" cy="1627351"/>
            </a:xfrm>
            <a:prstGeom prst="rect">
              <a:avLst/>
            </a:prstGeom>
          </p:spPr>
        </p:pic>
      </p:grpSp>
      <p:sp>
        <p:nvSpPr>
          <p:cNvPr id="27" name="TextBox 26">
            <a:extLst>
              <a:ext uri="{FF2B5EF4-FFF2-40B4-BE49-F238E27FC236}">
                <a16:creationId xmlns:a16="http://schemas.microsoft.com/office/drawing/2014/main" id="{1A9FDC4E-C48B-4803-A5F4-77A3988CF0E9}"/>
              </a:ext>
            </a:extLst>
          </p:cNvPr>
          <p:cNvSpPr txBox="1"/>
          <p:nvPr/>
        </p:nvSpPr>
        <p:spPr>
          <a:xfrm>
            <a:off x="6348249" y="6356502"/>
            <a:ext cx="5436475" cy="261610"/>
          </a:xfrm>
          <a:prstGeom prst="rect">
            <a:avLst/>
          </a:prstGeom>
          <a:noFill/>
        </p:spPr>
        <p:txBody>
          <a:bodyPr wrap="square">
            <a:spAutoFit/>
          </a:bodyPr>
          <a:lstStyle/>
          <a:p>
            <a:r>
              <a:rPr lang="en-US" sz="1100" i="1" dirty="0">
                <a:solidFill>
                  <a:schemeClr val="bg1">
                    <a:lumMod val="50000"/>
                  </a:schemeClr>
                </a:solidFill>
              </a:rPr>
              <a:t>Source: The National Institute of Clinical Application of Behavioral Medicine (NICABM) </a:t>
            </a:r>
            <a:endParaRPr lang="en-US" sz="1100" dirty="0">
              <a:solidFill>
                <a:schemeClr val="bg1">
                  <a:lumMod val="50000"/>
                </a:schemeClr>
              </a:solidFill>
            </a:endParaRPr>
          </a:p>
        </p:txBody>
      </p:sp>
    </p:spTree>
    <p:extLst>
      <p:ext uri="{BB962C8B-B14F-4D97-AF65-F5344CB8AC3E}">
        <p14:creationId xmlns:p14="http://schemas.microsoft.com/office/powerpoint/2010/main" val="29361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00" y="736818"/>
            <a:ext cx="10458899" cy="1604016"/>
          </a:xfrm>
          <a:noFill/>
        </p:spPr>
        <p:txBody>
          <a:bodyPr>
            <a:noAutofit/>
          </a:bodyPr>
          <a:lstStyle/>
          <a:p>
            <a:pPr marL="0" indent="0">
              <a:lnSpc>
                <a:spcPct val="100000"/>
              </a:lnSpc>
              <a:buNone/>
            </a:pPr>
            <a:r>
              <a:rPr lang="en-US" sz="3200" dirty="0"/>
              <a:t>With SUD, the affected brain has </a:t>
            </a:r>
            <a:r>
              <a:rPr lang="en-US" sz="3200" u="sng" dirty="0"/>
              <a:t>remapped itself</a:t>
            </a:r>
            <a:r>
              <a:rPr lang="en-US" sz="3200" dirty="0"/>
              <a:t> to make feeding the addiction the </a:t>
            </a:r>
            <a:r>
              <a:rPr lang="en-US" sz="3200" b="1" dirty="0">
                <a:solidFill>
                  <a:srgbClr val="0573C1"/>
                </a:solidFill>
              </a:rPr>
              <a:t>most natural </a:t>
            </a:r>
            <a:r>
              <a:rPr lang="en-US" sz="3200" dirty="0"/>
              <a:t>and </a:t>
            </a:r>
            <a:r>
              <a:rPr lang="en-US" sz="3200" b="1" dirty="0">
                <a:solidFill>
                  <a:srgbClr val="0573C1"/>
                </a:solidFill>
              </a:rPr>
              <a:t>most important </a:t>
            </a:r>
            <a:r>
              <a:rPr lang="en-US" sz="3200" dirty="0"/>
              <a:t>course of action. </a:t>
            </a:r>
          </a:p>
        </p:txBody>
      </p:sp>
      <p:sp>
        <p:nvSpPr>
          <p:cNvPr id="2" name="Footer Placeholder 1">
            <a:extLst>
              <a:ext uri="{FF2B5EF4-FFF2-40B4-BE49-F238E27FC236}">
                <a16:creationId xmlns:a16="http://schemas.microsoft.com/office/drawing/2014/main" id="{81A11AA9-A673-45C8-BD7F-49C9250839C5}"/>
              </a:ext>
            </a:extLst>
          </p:cNvPr>
          <p:cNvSpPr>
            <a:spLocks noGrp="1"/>
          </p:cNvSpPr>
          <p:nvPr>
            <p:ph type="ftr" sz="quarter" idx="11"/>
          </p:nvPr>
        </p:nvSpPr>
        <p:spPr>
          <a:xfrm>
            <a:off x="4191000" y="6356349"/>
            <a:ext cx="4114800" cy="365125"/>
          </a:xfrm>
        </p:spPr>
        <p:txBody>
          <a:bodyPr/>
          <a:lstStyle/>
          <a:p>
            <a:r>
              <a:rPr lang="en-US"/>
              <a:t>Copyright, Overdose Lifeline. Inc.</a:t>
            </a:r>
            <a:endParaRPr lang="en-US" dirty="0"/>
          </a:p>
        </p:txBody>
      </p:sp>
      <p:sp>
        <p:nvSpPr>
          <p:cNvPr id="14" name="Rectangle 13">
            <a:extLst>
              <a:ext uri="{FF2B5EF4-FFF2-40B4-BE49-F238E27FC236}">
                <a16:creationId xmlns:a16="http://schemas.microsoft.com/office/drawing/2014/main" id="{E838D3C8-89C9-46B8-A41F-93D05C5F7BD6}"/>
              </a:ext>
            </a:extLst>
          </p:cNvPr>
          <p:cNvSpPr/>
          <p:nvPr/>
        </p:nvSpPr>
        <p:spPr>
          <a:xfrm>
            <a:off x="8575548" y="6415800"/>
            <a:ext cx="2685351" cy="246221"/>
          </a:xfrm>
          <a:prstGeom prst="rect">
            <a:avLst/>
          </a:prstGeom>
        </p:spPr>
        <p:txBody>
          <a:bodyPr wrap="none">
            <a:spAutoFit/>
          </a:bodyPr>
          <a:lstStyle/>
          <a:p>
            <a:r>
              <a:rPr lang="en-US" sz="1000" i="1" dirty="0"/>
              <a:t>Source: National Institute on Drug Abuse (NIDA) </a:t>
            </a:r>
            <a:endParaRPr lang="en-US" sz="1000" dirty="0"/>
          </a:p>
        </p:txBody>
      </p:sp>
      <p:grpSp>
        <p:nvGrpSpPr>
          <p:cNvPr id="15" name="Group 14">
            <a:extLst>
              <a:ext uri="{FF2B5EF4-FFF2-40B4-BE49-F238E27FC236}">
                <a16:creationId xmlns:a16="http://schemas.microsoft.com/office/drawing/2014/main" id="{38FDE721-9A0D-432D-B3B1-5F9BC9F6E970}"/>
              </a:ext>
            </a:extLst>
          </p:cNvPr>
          <p:cNvGrpSpPr/>
          <p:nvPr/>
        </p:nvGrpSpPr>
        <p:grpSpPr>
          <a:xfrm>
            <a:off x="802000" y="2629968"/>
            <a:ext cx="6762074" cy="3123778"/>
            <a:chOff x="1193879" y="3545008"/>
            <a:chExt cx="6354509" cy="2933210"/>
          </a:xfrm>
        </p:grpSpPr>
        <p:grpSp>
          <p:nvGrpSpPr>
            <p:cNvPr id="16" name="Group 15">
              <a:extLst>
                <a:ext uri="{FF2B5EF4-FFF2-40B4-BE49-F238E27FC236}">
                  <a16:creationId xmlns:a16="http://schemas.microsoft.com/office/drawing/2014/main" id="{4116434F-AE2E-4D72-9F53-FC13D6AA3DFF}"/>
                </a:ext>
              </a:extLst>
            </p:cNvPr>
            <p:cNvGrpSpPr/>
            <p:nvPr/>
          </p:nvGrpSpPr>
          <p:grpSpPr>
            <a:xfrm>
              <a:off x="1193879" y="3545008"/>
              <a:ext cx="6354509" cy="2577887"/>
              <a:chOff x="1284622" y="3949325"/>
              <a:chExt cx="6354509" cy="2577887"/>
            </a:xfrm>
          </p:grpSpPr>
          <p:pic>
            <p:nvPicPr>
              <p:cNvPr id="21" name="Picture 20">
                <a:extLst>
                  <a:ext uri="{FF2B5EF4-FFF2-40B4-BE49-F238E27FC236}">
                    <a16:creationId xmlns:a16="http://schemas.microsoft.com/office/drawing/2014/main" id="{0312A858-FD13-4C12-8273-510A8D2F89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1244" y="3950330"/>
                <a:ext cx="2577887" cy="2575875"/>
              </a:xfrm>
              <a:prstGeom prst="rect">
                <a:avLst/>
              </a:prstGeom>
            </p:spPr>
          </p:pic>
          <p:pic>
            <p:nvPicPr>
              <p:cNvPr id="22" name="Picture 21">
                <a:extLst>
                  <a:ext uri="{FF2B5EF4-FFF2-40B4-BE49-F238E27FC236}">
                    <a16:creationId xmlns:a16="http://schemas.microsoft.com/office/drawing/2014/main" id="{07DAA60F-F66C-41C1-9354-1D927E1BAF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4622" y="3949325"/>
                <a:ext cx="2577887" cy="2577887"/>
              </a:xfrm>
              <a:prstGeom prst="rect">
                <a:avLst/>
              </a:prstGeom>
            </p:spPr>
          </p:pic>
        </p:grpSp>
        <p:sp>
          <p:nvSpPr>
            <p:cNvPr id="17" name="Content Placeholder 2">
              <a:extLst>
                <a:ext uri="{FF2B5EF4-FFF2-40B4-BE49-F238E27FC236}">
                  <a16:creationId xmlns:a16="http://schemas.microsoft.com/office/drawing/2014/main" id="{76820C5D-91E4-4BFF-83CC-ABDF8F65B1B5}"/>
                </a:ext>
              </a:extLst>
            </p:cNvPr>
            <p:cNvSpPr txBox="1">
              <a:spLocks/>
            </p:cNvSpPr>
            <p:nvPr/>
          </p:nvSpPr>
          <p:spPr>
            <a:xfrm>
              <a:off x="1508363" y="5891156"/>
              <a:ext cx="1908772" cy="587062"/>
            </a:xfrm>
            <a:prstGeom prst="rect">
              <a:avLst/>
            </a:prstGeom>
            <a:solidFill>
              <a:srgbClr val="F5F5F5"/>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Before</a:t>
              </a:r>
            </a:p>
          </p:txBody>
        </p:sp>
        <p:sp>
          <p:nvSpPr>
            <p:cNvPr id="18" name="Content Placeholder 2">
              <a:extLst>
                <a:ext uri="{FF2B5EF4-FFF2-40B4-BE49-F238E27FC236}">
                  <a16:creationId xmlns:a16="http://schemas.microsoft.com/office/drawing/2014/main" id="{FD3685ED-4897-4070-9DDB-3B6DD6C08BDA}"/>
                </a:ext>
              </a:extLst>
            </p:cNvPr>
            <p:cNvSpPr txBox="1">
              <a:spLocks/>
            </p:cNvSpPr>
            <p:nvPr/>
          </p:nvSpPr>
          <p:spPr>
            <a:xfrm>
              <a:off x="5393641" y="5813915"/>
              <a:ext cx="1908772" cy="587062"/>
            </a:xfrm>
            <a:prstGeom prst="rect">
              <a:avLst/>
            </a:prstGeom>
            <a:solidFill>
              <a:srgbClr val="F5F5F5"/>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After</a:t>
              </a:r>
            </a:p>
          </p:txBody>
        </p:sp>
      </p:grpSp>
    </p:spTree>
    <p:extLst>
      <p:ext uri="{BB962C8B-B14F-4D97-AF65-F5344CB8AC3E}">
        <p14:creationId xmlns:p14="http://schemas.microsoft.com/office/powerpoint/2010/main" val="40230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00" y="466000"/>
            <a:ext cx="9672145" cy="992765"/>
          </a:xfrm>
          <a:noFill/>
          <a:ln w="57150">
            <a:noFill/>
          </a:ln>
        </p:spPr>
        <p:txBody>
          <a:bodyPr>
            <a:noAutofit/>
          </a:bodyPr>
          <a:lstStyle/>
          <a:p>
            <a:r>
              <a:rPr lang="en-US" dirty="0">
                <a:solidFill>
                  <a:srgbClr val="232F3F"/>
                </a:solidFill>
              </a:rPr>
              <a:t>Our brains have the power to change</a:t>
            </a:r>
          </a:p>
        </p:txBody>
      </p:sp>
      <p:sp>
        <p:nvSpPr>
          <p:cNvPr id="58" name="Content Placeholder 2">
            <a:extLst>
              <a:ext uri="{FF2B5EF4-FFF2-40B4-BE49-F238E27FC236}">
                <a16:creationId xmlns:a16="http://schemas.microsoft.com/office/drawing/2014/main" id="{075D5E0A-949A-4D70-B776-C9B9D64D6452}"/>
              </a:ext>
            </a:extLst>
          </p:cNvPr>
          <p:cNvSpPr>
            <a:spLocks noGrp="1"/>
          </p:cNvSpPr>
          <p:nvPr>
            <p:ph idx="1"/>
          </p:nvPr>
        </p:nvSpPr>
        <p:spPr>
          <a:xfrm>
            <a:off x="843315" y="1370728"/>
            <a:ext cx="8876881" cy="992765"/>
          </a:xfrm>
          <a:noFill/>
        </p:spPr>
        <p:txBody>
          <a:bodyPr>
            <a:noAutofit/>
          </a:bodyPr>
          <a:lstStyle/>
          <a:p>
            <a:pPr marL="0" lvl="0" indent="0">
              <a:lnSpc>
                <a:spcPct val="100000"/>
              </a:lnSpc>
              <a:spcBef>
                <a:spcPts val="0"/>
              </a:spcBef>
              <a:buNone/>
              <a:defRPr/>
            </a:pPr>
            <a:r>
              <a:rPr lang="en-US" dirty="0">
                <a:solidFill>
                  <a:srgbClr val="4B4B4B"/>
                </a:solidFill>
              </a:rPr>
              <a:t>With hard work, individualized addiction treatment that addresses the whole individual - recovery is possible.</a:t>
            </a:r>
          </a:p>
        </p:txBody>
      </p:sp>
      <p:sp>
        <p:nvSpPr>
          <p:cNvPr id="3" name="Footer Placeholder 2">
            <a:extLst>
              <a:ext uri="{FF2B5EF4-FFF2-40B4-BE49-F238E27FC236}">
                <a16:creationId xmlns:a16="http://schemas.microsoft.com/office/drawing/2014/main" id="{34F08DF6-FB95-4E9F-B2C8-84CA52767920}"/>
              </a:ext>
            </a:extLst>
          </p:cNvPr>
          <p:cNvSpPr>
            <a:spLocks noGrp="1"/>
          </p:cNvSpPr>
          <p:nvPr>
            <p:ph type="ftr" sz="quarter" idx="11"/>
          </p:nvPr>
        </p:nvSpPr>
        <p:spPr>
          <a:xfrm>
            <a:off x="4191000" y="6356349"/>
            <a:ext cx="4114800" cy="365125"/>
          </a:xfrm>
        </p:spPr>
        <p:txBody>
          <a:bodyPr/>
          <a:lstStyle/>
          <a:p>
            <a:r>
              <a:rPr lang="en-US"/>
              <a:t>Copyright, Overdose Lifeline. Inc.</a:t>
            </a:r>
            <a:endParaRPr lang="en-US" dirty="0"/>
          </a:p>
        </p:txBody>
      </p:sp>
      <p:grpSp>
        <p:nvGrpSpPr>
          <p:cNvPr id="32" name="Group 31">
            <a:extLst>
              <a:ext uri="{FF2B5EF4-FFF2-40B4-BE49-F238E27FC236}">
                <a16:creationId xmlns:a16="http://schemas.microsoft.com/office/drawing/2014/main" id="{42FD33FB-4286-4083-A017-8AD0F542511D}"/>
              </a:ext>
            </a:extLst>
          </p:cNvPr>
          <p:cNvGrpSpPr/>
          <p:nvPr/>
        </p:nvGrpSpPr>
        <p:grpSpPr>
          <a:xfrm>
            <a:off x="802000" y="2629968"/>
            <a:ext cx="6762074" cy="3123778"/>
            <a:chOff x="1193879" y="3545008"/>
            <a:chExt cx="6354509" cy="2933210"/>
          </a:xfrm>
        </p:grpSpPr>
        <p:grpSp>
          <p:nvGrpSpPr>
            <p:cNvPr id="33" name="Group 32">
              <a:extLst>
                <a:ext uri="{FF2B5EF4-FFF2-40B4-BE49-F238E27FC236}">
                  <a16:creationId xmlns:a16="http://schemas.microsoft.com/office/drawing/2014/main" id="{E117CA2C-E100-41A2-841D-F3B1A05C32FC}"/>
                </a:ext>
              </a:extLst>
            </p:cNvPr>
            <p:cNvGrpSpPr/>
            <p:nvPr/>
          </p:nvGrpSpPr>
          <p:grpSpPr>
            <a:xfrm>
              <a:off x="1193879" y="3545008"/>
              <a:ext cx="6354509" cy="2577887"/>
              <a:chOff x="1284622" y="3949325"/>
              <a:chExt cx="6354509" cy="2577887"/>
            </a:xfrm>
          </p:grpSpPr>
          <p:pic>
            <p:nvPicPr>
              <p:cNvPr id="39" name="Picture 38">
                <a:extLst>
                  <a:ext uri="{FF2B5EF4-FFF2-40B4-BE49-F238E27FC236}">
                    <a16:creationId xmlns:a16="http://schemas.microsoft.com/office/drawing/2014/main" id="{86D6398E-92CF-4901-A5BC-872FDBA25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1244" y="3950330"/>
                <a:ext cx="2577887" cy="2575875"/>
              </a:xfrm>
              <a:prstGeom prst="rect">
                <a:avLst/>
              </a:prstGeom>
            </p:spPr>
          </p:pic>
          <p:pic>
            <p:nvPicPr>
              <p:cNvPr id="40" name="Picture 39">
                <a:extLst>
                  <a:ext uri="{FF2B5EF4-FFF2-40B4-BE49-F238E27FC236}">
                    <a16:creationId xmlns:a16="http://schemas.microsoft.com/office/drawing/2014/main" id="{6F545E93-D30D-4D6E-A9FC-401F28C83C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4622" y="3949325"/>
                <a:ext cx="2577887" cy="2577887"/>
              </a:xfrm>
              <a:prstGeom prst="rect">
                <a:avLst/>
              </a:prstGeom>
            </p:spPr>
          </p:pic>
        </p:grpSp>
        <p:sp>
          <p:nvSpPr>
            <p:cNvPr id="34" name="Content Placeholder 2">
              <a:extLst>
                <a:ext uri="{FF2B5EF4-FFF2-40B4-BE49-F238E27FC236}">
                  <a16:creationId xmlns:a16="http://schemas.microsoft.com/office/drawing/2014/main" id="{A2F0941F-71DC-4D81-9532-270D9E32E239}"/>
                </a:ext>
              </a:extLst>
            </p:cNvPr>
            <p:cNvSpPr txBox="1">
              <a:spLocks/>
            </p:cNvSpPr>
            <p:nvPr/>
          </p:nvSpPr>
          <p:spPr>
            <a:xfrm>
              <a:off x="1508363" y="5891156"/>
              <a:ext cx="1908772" cy="587062"/>
            </a:xfrm>
            <a:prstGeom prst="rect">
              <a:avLst/>
            </a:prstGeom>
            <a:solidFill>
              <a:srgbClr val="F5F5F5"/>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Before</a:t>
              </a:r>
            </a:p>
          </p:txBody>
        </p:sp>
        <p:sp>
          <p:nvSpPr>
            <p:cNvPr id="38" name="Content Placeholder 2">
              <a:extLst>
                <a:ext uri="{FF2B5EF4-FFF2-40B4-BE49-F238E27FC236}">
                  <a16:creationId xmlns:a16="http://schemas.microsoft.com/office/drawing/2014/main" id="{DC969D37-8493-46AE-B9A9-6B2EBB3BA142}"/>
                </a:ext>
              </a:extLst>
            </p:cNvPr>
            <p:cNvSpPr txBox="1">
              <a:spLocks/>
            </p:cNvSpPr>
            <p:nvPr/>
          </p:nvSpPr>
          <p:spPr>
            <a:xfrm>
              <a:off x="5393641" y="5813915"/>
              <a:ext cx="1908772" cy="587062"/>
            </a:xfrm>
            <a:prstGeom prst="rect">
              <a:avLst/>
            </a:prstGeom>
            <a:solidFill>
              <a:srgbClr val="F5F5F5"/>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After</a:t>
              </a:r>
            </a:p>
          </p:txBody>
        </p:sp>
      </p:grpSp>
      <p:pic>
        <p:nvPicPr>
          <p:cNvPr id="41" name="Picture 40">
            <a:extLst>
              <a:ext uri="{FF2B5EF4-FFF2-40B4-BE49-F238E27FC236}">
                <a16:creationId xmlns:a16="http://schemas.microsoft.com/office/drawing/2014/main" id="{0C191FDE-3EBA-490B-AF5E-A252E0979B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46776" y="2666388"/>
            <a:ext cx="2678168" cy="2708949"/>
          </a:xfrm>
          <a:prstGeom prst="rect">
            <a:avLst/>
          </a:prstGeom>
        </p:spPr>
      </p:pic>
      <p:sp>
        <p:nvSpPr>
          <p:cNvPr id="21" name="Content Placeholder 2">
            <a:extLst>
              <a:ext uri="{FF2B5EF4-FFF2-40B4-BE49-F238E27FC236}">
                <a16:creationId xmlns:a16="http://schemas.microsoft.com/office/drawing/2014/main" id="{F00D70ED-F5FA-4E1F-92F1-1414260D217F}"/>
              </a:ext>
            </a:extLst>
          </p:cNvPr>
          <p:cNvSpPr txBox="1">
            <a:spLocks/>
          </p:cNvSpPr>
          <p:nvPr/>
        </p:nvSpPr>
        <p:spPr>
          <a:xfrm>
            <a:off x="9024151" y="5065354"/>
            <a:ext cx="1908772" cy="587062"/>
          </a:xfrm>
          <a:prstGeom prst="rect">
            <a:avLst/>
          </a:prstGeom>
          <a:solidFill>
            <a:srgbClr val="F5F5F5"/>
          </a:solidFill>
          <a:ln w="50800">
            <a:solidFill>
              <a:srgbClr val="232F3F"/>
            </a:solidFill>
          </a:ln>
        </p:spPr>
        <p:txBody>
          <a:bodyPr lIns="91440" tIns="91440" rIns="91440" bIns="9144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B4B4B"/>
                </a:solidFill>
              </a:rPr>
              <a:t>Reset</a:t>
            </a:r>
          </a:p>
        </p:txBody>
      </p:sp>
      <p:sp>
        <p:nvSpPr>
          <p:cNvPr id="15" name="Rectangle 14">
            <a:extLst>
              <a:ext uri="{FF2B5EF4-FFF2-40B4-BE49-F238E27FC236}">
                <a16:creationId xmlns:a16="http://schemas.microsoft.com/office/drawing/2014/main" id="{3C4E67F0-7617-45CE-A7F0-CD62DFCCBB6F}"/>
              </a:ext>
            </a:extLst>
          </p:cNvPr>
          <p:cNvSpPr/>
          <p:nvPr/>
        </p:nvSpPr>
        <p:spPr>
          <a:xfrm>
            <a:off x="8575548" y="6415800"/>
            <a:ext cx="2685351" cy="246221"/>
          </a:xfrm>
          <a:prstGeom prst="rect">
            <a:avLst/>
          </a:prstGeom>
        </p:spPr>
        <p:txBody>
          <a:bodyPr wrap="none">
            <a:spAutoFit/>
          </a:bodyPr>
          <a:lstStyle/>
          <a:p>
            <a:r>
              <a:rPr lang="en-US" sz="1000" i="1" dirty="0"/>
              <a:t>Source: National Institute on Drug Abuse (NIDA) </a:t>
            </a:r>
            <a:endParaRPr lang="en-US" sz="1000" dirty="0"/>
          </a:p>
        </p:txBody>
      </p:sp>
    </p:spTree>
    <p:extLst>
      <p:ext uri="{BB962C8B-B14F-4D97-AF65-F5344CB8AC3E}">
        <p14:creationId xmlns:p14="http://schemas.microsoft.com/office/powerpoint/2010/main" val="246165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BCDAFA-DB21-42C3-B7E7-554191E201FB}"/>
              </a:ext>
            </a:extLst>
          </p:cNvPr>
          <p:cNvSpPr/>
          <p:nvPr/>
        </p:nvSpPr>
        <p:spPr>
          <a:xfrm>
            <a:off x="1081074" y="4677589"/>
            <a:ext cx="9794837" cy="24622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Source: Altamira The Brain that Heals Itself, June 2015</a:t>
            </a:r>
          </a:p>
        </p:txBody>
      </p:sp>
      <p:sp>
        <p:nvSpPr>
          <p:cNvPr id="9" name="Content Placeholder 2">
            <a:extLst>
              <a:ext uri="{FF2B5EF4-FFF2-40B4-BE49-F238E27FC236}">
                <a16:creationId xmlns:a16="http://schemas.microsoft.com/office/drawing/2014/main" id="{ACCA3D57-273B-4BB8-8C66-B4DF255A26CD}"/>
              </a:ext>
            </a:extLst>
          </p:cNvPr>
          <p:cNvSpPr txBox="1">
            <a:spLocks/>
          </p:cNvSpPr>
          <p:nvPr/>
        </p:nvSpPr>
        <p:spPr>
          <a:xfrm>
            <a:off x="1081074" y="1966755"/>
            <a:ext cx="10726615" cy="2605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3200" dirty="0"/>
              <a:t>“While neuroplasticity may be </a:t>
            </a:r>
            <a:r>
              <a:rPr lang="en-US" sz="3200" b="1" dirty="0">
                <a:solidFill>
                  <a:srgbClr val="0573C1"/>
                </a:solidFill>
              </a:rPr>
              <a:t>a culprit in the creation of addiction</a:t>
            </a:r>
            <a:r>
              <a:rPr lang="en-US" sz="3200" dirty="0"/>
              <a:t>, it also holds the key to recovery. By harnessing the moldability of the brain and abandoning the neural connections fed by addictive behaviors, </a:t>
            </a:r>
            <a:r>
              <a:rPr lang="en-US" sz="3200" b="1" dirty="0">
                <a:solidFill>
                  <a:srgbClr val="0573C1"/>
                </a:solidFill>
              </a:rPr>
              <a:t>new pathways can be formed </a:t>
            </a:r>
            <a:r>
              <a:rPr lang="en-US" sz="3200" dirty="0"/>
              <a:t>via the development of healthy behaviors and thought processes.“ </a:t>
            </a:r>
          </a:p>
        </p:txBody>
      </p:sp>
      <p:sp>
        <p:nvSpPr>
          <p:cNvPr id="6" name="Footer Placeholder 5">
            <a:extLst>
              <a:ext uri="{FF2B5EF4-FFF2-40B4-BE49-F238E27FC236}">
                <a16:creationId xmlns:a16="http://schemas.microsoft.com/office/drawing/2014/main" id="{F1ADFC74-9F01-4C66-B974-0F7BDA498204}"/>
              </a:ext>
            </a:extLst>
          </p:cNvPr>
          <p:cNvSpPr>
            <a:spLocks noGrp="1"/>
          </p:cNvSpPr>
          <p:nvPr>
            <p:ph type="ftr" sz="quarter" idx="11"/>
          </p:nvPr>
        </p:nvSpPr>
        <p:spPr>
          <a:xfrm>
            <a:off x="4191000" y="6356349"/>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163782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51FCAFF-DA9A-9565-B412-79433B826A07}"/>
              </a:ext>
            </a:extLst>
          </p:cNvPr>
          <p:cNvSpPr>
            <a:spLocks noGrp="1"/>
          </p:cNvSpPr>
          <p:nvPr>
            <p:ph type="title"/>
          </p:nvPr>
        </p:nvSpPr>
        <p:spPr>
          <a:xfrm>
            <a:off x="640081" y="791570"/>
            <a:ext cx="4018839" cy="5262390"/>
          </a:xfrm>
        </p:spPr>
        <p:txBody>
          <a:bodyPr anchor="ctr">
            <a:normAutofit/>
          </a:bodyPr>
          <a:lstStyle/>
          <a:p>
            <a:pPr algn="r"/>
            <a:r>
              <a:rPr lang="en-US" sz="5400" b="0" i="0" u="none" strike="noStrike">
                <a:solidFill>
                  <a:schemeClr val="bg2"/>
                </a:solidFill>
                <a:effectLst/>
                <a:highlight>
                  <a:srgbClr val="212121"/>
                </a:highlight>
                <a:latin typeface="Söhne"/>
              </a:rPr>
              <a:t>Reasons for Initiation</a:t>
            </a:r>
            <a:endParaRPr lang="en-US" sz="540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0EE8619-91A8-F835-CA4E-02FD52ADBACD}"/>
              </a:ext>
            </a:extLst>
          </p:cNvPr>
          <p:cNvSpPr>
            <a:spLocks noGrp="1"/>
          </p:cNvSpPr>
          <p:nvPr>
            <p:ph idx="1"/>
          </p:nvPr>
        </p:nvSpPr>
        <p:spPr>
          <a:xfrm>
            <a:off x="6176720" y="791570"/>
            <a:ext cx="4892308" cy="5262390"/>
          </a:xfrm>
        </p:spPr>
        <p:txBody>
          <a:bodyPr anchor="ctr">
            <a:normAutofit/>
          </a:bodyPr>
          <a:lstStyle/>
          <a:p>
            <a:pPr>
              <a:buFont typeface="Arial" panose="020B0604020202020204" pitchFamily="34" charset="0"/>
              <a:buChar char="•"/>
            </a:pPr>
            <a:r>
              <a:rPr lang="en-US" sz="1800" b="0" i="0" u="none" strike="noStrike" dirty="0">
                <a:effectLst/>
                <a:latin typeface="Söhne"/>
              </a:rPr>
              <a:t>T</a:t>
            </a:r>
            <a:r>
              <a:rPr lang="en-US" b="0" i="0" u="none" strike="noStrike" dirty="0">
                <a:effectLst/>
                <a:latin typeface="Söhne"/>
              </a:rPr>
              <a:t>hree-quarters of teens cited social pressures and experimentation as reasons for initiating drug or alcohol use.</a:t>
            </a:r>
          </a:p>
          <a:p>
            <a:pPr>
              <a:buFont typeface="Arial" panose="020B0604020202020204" pitchFamily="34" charset="0"/>
              <a:buChar char="•"/>
            </a:pPr>
            <a:r>
              <a:rPr lang="en-US" b="0" i="0" u="none" strike="noStrike" dirty="0">
                <a:effectLst/>
                <a:latin typeface="Söhne"/>
              </a:rPr>
              <a:t>Reasons include peer influence, wanting to blend in, spending time with friends, being accepted, becoming popular, enhancing social activities, or fear of alienation.</a:t>
            </a:r>
          </a:p>
          <a:p>
            <a:pPr>
              <a:buFont typeface="Arial" panose="020B0604020202020204" pitchFamily="34" charset="0"/>
              <a:buChar char="•"/>
            </a:pPr>
            <a:r>
              <a:rPr lang="en-US" b="0" i="0" u="none" strike="noStrike" dirty="0">
                <a:effectLst/>
                <a:latin typeface="Söhne"/>
              </a:rPr>
              <a:t>Curiosity and witnessing use by a parent or relative were also reported motivations.</a:t>
            </a:r>
          </a:p>
          <a:p>
            <a:pPr>
              <a:buFont typeface="Arial" panose="020B0604020202020204" pitchFamily="34" charset="0"/>
              <a:buChar char="•"/>
            </a:pPr>
            <a:r>
              <a:rPr lang="en-US" b="0" i="0" u="none" strike="noStrike" dirty="0">
                <a:effectLst/>
                <a:latin typeface="Söhne"/>
              </a:rPr>
              <a:t>Only 7% reported initiating use to cope with difficulties.</a:t>
            </a:r>
          </a:p>
          <a:p>
            <a:endParaRPr lang="en-US" sz="1800" dirty="0"/>
          </a:p>
        </p:txBody>
      </p:sp>
    </p:spTree>
    <p:extLst>
      <p:ext uri="{BB962C8B-B14F-4D97-AF65-F5344CB8AC3E}">
        <p14:creationId xmlns:p14="http://schemas.microsoft.com/office/powerpoint/2010/main" val="20788646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1655"/>
            <a:ext cx="10531286" cy="5923849"/>
          </a:xfrm>
          <a:prstGeom prst="rect">
            <a:avLst/>
          </a:prstGeom>
        </p:spPr>
      </p:pic>
      <p:sp>
        <p:nvSpPr>
          <p:cNvPr id="2" name="Footer Placeholder 1">
            <a:extLst>
              <a:ext uri="{FF2B5EF4-FFF2-40B4-BE49-F238E27FC236}">
                <a16:creationId xmlns:a16="http://schemas.microsoft.com/office/drawing/2014/main" id="{C579B704-AD9F-41E4-BEB9-17A85B161803}"/>
              </a:ext>
            </a:extLst>
          </p:cNvPr>
          <p:cNvSpPr>
            <a:spLocks noGrp="1"/>
          </p:cNvSpPr>
          <p:nvPr>
            <p:ph type="ftr" sz="quarter" idx="11"/>
          </p:nvPr>
        </p:nvSpPr>
        <p:spPr>
          <a:xfrm>
            <a:off x="4191000" y="6356349"/>
            <a:ext cx="4114800" cy="365125"/>
          </a:xfrm>
        </p:spPr>
        <p:txBody>
          <a:bodyPr/>
          <a:lstStyle/>
          <a:p>
            <a:r>
              <a:rPr lang="en-US"/>
              <a:t>Copyright, Overdose Lifeline. Inc.</a:t>
            </a:r>
            <a:endParaRPr lang="en-US" dirty="0"/>
          </a:p>
        </p:txBody>
      </p:sp>
    </p:spTree>
    <p:extLst>
      <p:ext uri="{BB962C8B-B14F-4D97-AF65-F5344CB8AC3E}">
        <p14:creationId xmlns:p14="http://schemas.microsoft.com/office/powerpoint/2010/main" val="223303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5263-8CC4-377F-958F-06E56B9EC1C8}"/>
              </a:ext>
            </a:extLst>
          </p:cNvPr>
          <p:cNvSpPr>
            <a:spLocks noGrp="1"/>
          </p:cNvSpPr>
          <p:nvPr>
            <p:ph type="title"/>
          </p:nvPr>
        </p:nvSpPr>
        <p:spPr/>
        <p:txBody>
          <a:bodyPr/>
          <a:lstStyle/>
          <a:p>
            <a:r>
              <a:rPr lang="en-US" dirty="0"/>
              <a:t>One Pill can Kill</a:t>
            </a:r>
          </a:p>
        </p:txBody>
      </p:sp>
      <p:sp>
        <p:nvSpPr>
          <p:cNvPr id="3" name="Content Placeholder 2">
            <a:extLst>
              <a:ext uri="{FF2B5EF4-FFF2-40B4-BE49-F238E27FC236}">
                <a16:creationId xmlns:a16="http://schemas.microsoft.com/office/drawing/2014/main" id="{8402558B-3F03-E487-EAA8-26344EE37DEA}"/>
              </a:ext>
            </a:extLst>
          </p:cNvPr>
          <p:cNvSpPr>
            <a:spLocks noGrp="1"/>
          </p:cNvSpPr>
          <p:nvPr>
            <p:ph idx="1"/>
          </p:nvPr>
        </p:nvSpPr>
        <p:spPr/>
        <p:txBody>
          <a:bodyPr/>
          <a:lstStyle/>
          <a:p>
            <a:r>
              <a:rPr lang="en-US" dirty="0">
                <a:hlinkClick r:id="rId3"/>
              </a:rPr>
              <a:t>https://www.youtube.com/watch?v=C1BgXlYwoVY</a:t>
            </a:r>
            <a:endParaRPr lang="en-US" dirty="0"/>
          </a:p>
          <a:p>
            <a:endParaRPr lang="en-US" dirty="0"/>
          </a:p>
        </p:txBody>
      </p:sp>
      <p:sp>
        <p:nvSpPr>
          <p:cNvPr id="4" name="Footer Placeholder 3">
            <a:extLst>
              <a:ext uri="{FF2B5EF4-FFF2-40B4-BE49-F238E27FC236}">
                <a16:creationId xmlns:a16="http://schemas.microsoft.com/office/drawing/2014/main" id="{C5AE09D7-0C87-9085-51BB-7DBCFCEE4904}"/>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Overdose Lifeline. Inc.</a:t>
            </a:r>
            <a:endParaRPr lang="en-US" dirty="0"/>
          </a:p>
        </p:txBody>
      </p:sp>
    </p:spTree>
    <p:extLst>
      <p:ext uri="{BB962C8B-B14F-4D97-AF65-F5344CB8AC3E}">
        <p14:creationId xmlns:p14="http://schemas.microsoft.com/office/powerpoint/2010/main" val="642273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145D-CB7A-4AED-539B-9B362997BD78}"/>
              </a:ext>
            </a:extLst>
          </p:cNvPr>
          <p:cNvSpPr>
            <a:spLocks noGrp="1"/>
          </p:cNvSpPr>
          <p:nvPr>
            <p:ph type="title"/>
          </p:nvPr>
        </p:nvSpPr>
        <p:spPr>
          <a:xfrm>
            <a:off x="838200" y="365125"/>
            <a:ext cx="10515600" cy="6492875"/>
          </a:xfrm>
        </p:spPr>
        <p:txBody>
          <a:bodyPr>
            <a:normAutofit/>
          </a:bodyPr>
          <a:lstStyle/>
          <a:p>
            <a:r>
              <a:rPr lang="en-US" dirty="0"/>
              <a:t>Neil Gaer, MPA, LADC</a:t>
            </a:r>
            <a:br>
              <a:rPr lang="en-US" dirty="0"/>
            </a:br>
            <a:r>
              <a:rPr lang="en-US" dirty="0">
                <a:hlinkClick r:id="rId3"/>
              </a:rPr>
              <a:t>ngaer@me.com</a:t>
            </a:r>
            <a:br>
              <a:rPr lang="en-US" dirty="0"/>
            </a:br>
            <a:r>
              <a:rPr lang="en-US" dirty="0"/>
              <a:t>860 324-9313</a:t>
            </a:r>
            <a:br>
              <a:rPr lang="en-US" dirty="0"/>
            </a:br>
            <a:r>
              <a:rPr lang="en-US" dirty="0"/>
              <a:t>https://</a:t>
            </a:r>
            <a:r>
              <a:rPr lang="en-US" dirty="0" err="1"/>
              <a:t>www.linkedin.com</a:t>
            </a:r>
            <a:r>
              <a:rPr lang="en-US" dirty="0"/>
              <a:t>/in/</a:t>
            </a:r>
            <a:r>
              <a:rPr lang="en-US" dirty="0" err="1"/>
              <a:t>ngaer</a:t>
            </a:r>
            <a:r>
              <a:rPr lang="en-US" dirty="0"/>
              <a:t>/</a:t>
            </a:r>
            <a:br>
              <a:rPr lang="en-US" dirty="0"/>
            </a:br>
            <a:br>
              <a:rPr lang="en-US" dirty="0"/>
            </a:br>
            <a:endParaRPr lang="en-US" dirty="0"/>
          </a:p>
        </p:txBody>
      </p:sp>
      <p:sp>
        <p:nvSpPr>
          <p:cNvPr id="3" name="Footer Placeholder 2">
            <a:extLst>
              <a:ext uri="{FF2B5EF4-FFF2-40B4-BE49-F238E27FC236}">
                <a16:creationId xmlns:a16="http://schemas.microsoft.com/office/drawing/2014/main" id="{50A2472C-F959-EDCC-26EC-1CF8B7BA46E3}"/>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Overdose Lifeline. Inc.</a:t>
            </a:r>
            <a:endParaRPr lang="en-US" dirty="0"/>
          </a:p>
        </p:txBody>
      </p:sp>
    </p:spTree>
    <p:extLst>
      <p:ext uri="{BB962C8B-B14F-4D97-AF65-F5344CB8AC3E}">
        <p14:creationId xmlns:p14="http://schemas.microsoft.com/office/powerpoint/2010/main" val="181685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D9F7F844-BA07-48E8-9381-97758F098143}"/>
              </a:ext>
            </a:extLst>
          </p:cNvPr>
          <p:cNvPicPr>
            <a:picLocks noChangeAspect="1"/>
          </p:cNvPicPr>
          <p:nvPr/>
        </p:nvPicPr>
        <p:blipFill rotWithShape="1">
          <a:blip r:embed="rId3">
            <a:duotone>
              <a:schemeClr val="accent3">
                <a:shade val="45000"/>
                <a:satMod val="135000"/>
              </a:schemeClr>
              <a:prstClr val="white"/>
            </a:duotone>
            <a:alphaModFix amt="71000"/>
            <a:extLst>
              <a:ext uri="{28A0092B-C50C-407E-A947-70E740481C1C}">
                <a14:useLocalDpi xmlns:a14="http://schemas.microsoft.com/office/drawing/2010/main" val="0"/>
              </a:ext>
            </a:extLst>
          </a:blip>
          <a:srcRect t="1" b="367"/>
          <a:stretch/>
        </p:blipFill>
        <p:spPr>
          <a:xfrm>
            <a:off x="0" y="0"/>
            <a:ext cx="12192000" cy="6883401"/>
          </a:xfrm>
          <a:prstGeom prst="rect">
            <a:avLst/>
          </a:prstGeom>
        </p:spPr>
      </p:pic>
      <p:sp>
        <p:nvSpPr>
          <p:cNvPr id="930" name="Title 1"/>
          <p:cNvSpPr txBox="1">
            <a:spLocks noGrp="1"/>
          </p:cNvSpPr>
          <p:nvPr>
            <p:ph type="ctrTitle"/>
          </p:nvPr>
        </p:nvSpPr>
        <p:spPr>
          <a:xfrm>
            <a:off x="603955" y="4076022"/>
            <a:ext cx="10984089" cy="1395644"/>
          </a:xfrm>
          <a:prstGeom prst="rect">
            <a:avLst/>
          </a:prstGeom>
        </p:spPr>
        <p:txBody>
          <a:bodyPr>
            <a:normAutofit/>
          </a:bodyPr>
          <a:lstStyle/>
          <a:p>
            <a:pPr algn="ctr">
              <a:defRPr sz="5400">
                <a:solidFill>
                  <a:srgbClr val="FFFFFF"/>
                </a:solidFill>
              </a:defRPr>
            </a:pPr>
            <a:r>
              <a:rPr sz="4800" dirty="0">
                <a:solidFill>
                  <a:srgbClr val="232F3F"/>
                </a:solidFill>
              </a:rPr>
              <a:t>Visit </a:t>
            </a:r>
            <a:r>
              <a:rPr lang="en-US" sz="4800" dirty="0">
                <a:solidFill>
                  <a:srgbClr val="232F3F"/>
                </a:solidFill>
              </a:rPr>
              <a:t>O</a:t>
            </a:r>
            <a:r>
              <a:rPr sz="4800" dirty="0">
                <a:solidFill>
                  <a:srgbClr val="232F3F"/>
                </a:solidFill>
              </a:rPr>
              <a:t>verdose</a:t>
            </a:r>
            <a:r>
              <a:rPr lang="en-US" sz="4800" dirty="0">
                <a:solidFill>
                  <a:srgbClr val="232F3F"/>
                </a:solidFill>
              </a:rPr>
              <a:t>L</a:t>
            </a:r>
            <a:r>
              <a:rPr sz="4800" dirty="0">
                <a:solidFill>
                  <a:srgbClr val="232F3F"/>
                </a:solidFill>
              </a:rPr>
              <a:t>ifeline.org</a:t>
            </a:r>
            <a:br>
              <a:rPr dirty="0">
                <a:solidFill>
                  <a:schemeClr val="tx1">
                    <a:lumMod val="85000"/>
                    <a:lumOff val="15000"/>
                  </a:schemeClr>
                </a:solidFill>
              </a:rPr>
            </a:br>
            <a:r>
              <a:rPr lang="en-US" sz="3200" dirty="0">
                <a:solidFill>
                  <a:srgbClr val="232F3F"/>
                </a:solidFill>
              </a:rPr>
              <a:t>Advocacy – Education – Support – Resources</a:t>
            </a:r>
            <a:endParaRPr sz="3200" dirty="0">
              <a:solidFill>
                <a:srgbClr val="232F3F"/>
              </a:solidFill>
            </a:endParaRPr>
          </a:p>
        </p:txBody>
      </p:sp>
      <p:sp>
        <p:nvSpPr>
          <p:cNvPr id="9" name="Date Placeholder 8">
            <a:extLst>
              <a:ext uri="{FF2B5EF4-FFF2-40B4-BE49-F238E27FC236}">
                <a16:creationId xmlns:a16="http://schemas.microsoft.com/office/drawing/2014/main" id="{E0B0727C-CD32-49CE-8F4D-1AA793E8819C}"/>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OverdoseLifeline.org</a:t>
            </a:r>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Footer Placeholder 10">
            <a:extLst>
              <a:ext uri="{FF2B5EF4-FFF2-40B4-BE49-F238E27FC236}">
                <a16:creationId xmlns:a16="http://schemas.microsoft.com/office/drawing/2014/main" id="{261620DA-5CA4-43A6-9218-21B66BFFA321}"/>
              </a:ext>
            </a:extLst>
          </p:cNvPr>
          <p:cNvSpPr>
            <a:spLocks noGrp="1"/>
          </p:cNvSpPr>
          <p:nvPr>
            <p:ph type="ftr" sz="quarter" idx="11"/>
          </p:nvPr>
        </p:nvSpPr>
        <p:spPr>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Copyright Overdose Lifeline, Inc.</a:t>
            </a:r>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05F9B93-3FF6-42AC-BC45-1DC334E7B0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92856" y="1892484"/>
            <a:ext cx="6806286" cy="1298854"/>
          </a:xfrm>
          <a:prstGeom prst="rect">
            <a:avLst/>
          </a:prstGeom>
        </p:spPr>
      </p:pic>
    </p:spTree>
    <p:extLst>
      <p:ext uri="{BB962C8B-B14F-4D97-AF65-F5344CB8AC3E}">
        <p14:creationId xmlns:p14="http://schemas.microsoft.com/office/powerpoint/2010/main" val="15528403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D5B70D-DEB4-0CEF-0011-2FB454D6C444}"/>
              </a:ext>
            </a:extLst>
          </p:cNvPr>
          <p:cNvSpPr>
            <a:spLocks noGrp="1"/>
          </p:cNvSpPr>
          <p:nvPr>
            <p:ph type="title"/>
          </p:nvPr>
        </p:nvSpPr>
        <p:spPr>
          <a:xfrm>
            <a:off x="640081" y="791570"/>
            <a:ext cx="4018839" cy="5262390"/>
          </a:xfrm>
        </p:spPr>
        <p:txBody>
          <a:bodyPr anchor="ctr">
            <a:normAutofit/>
          </a:bodyPr>
          <a:lstStyle/>
          <a:p>
            <a:pPr algn="r"/>
            <a:r>
              <a:rPr lang="en-US" sz="5400" b="0" i="0" u="none" strike="noStrike">
                <a:solidFill>
                  <a:schemeClr val="bg2"/>
                </a:solidFill>
                <a:effectLst/>
                <a:highlight>
                  <a:srgbClr val="212121"/>
                </a:highlight>
                <a:latin typeface="Söhne"/>
              </a:rPr>
              <a:t>Reasons for Continuing Use</a:t>
            </a:r>
            <a:endParaRPr lang="en-US" sz="540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98A1C17-E0FF-B2B2-E093-0AD6ACEA22A4}"/>
              </a:ext>
            </a:extLst>
          </p:cNvPr>
          <p:cNvSpPr>
            <a:spLocks noGrp="1"/>
          </p:cNvSpPr>
          <p:nvPr>
            <p:ph idx="1"/>
          </p:nvPr>
        </p:nvSpPr>
        <p:spPr>
          <a:xfrm>
            <a:off x="6176720" y="791570"/>
            <a:ext cx="4892308" cy="5262390"/>
          </a:xfrm>
        </p:spPr>
        <p:txBody>
          <a:bodyPr anchor="ctr">
            <a:normAutofit/>
          </a:bodyPr>
          <a:lstStyle/>
          <a:p>
            <a:pPr>
              <a:buFont typeface="Arial" panose="020B0604020202020204" pitchFamily="34" charset="0"/>
              <a:buChar char="•"/>
            </a:pPr>
            <a:r>
              <a:rPr lang="en-US" b="0" i="0" u="none" strike="noStrike" dirty="0">
                <a:effectLst/>
                <a:latin typeface="Söhne"/>
              </a:rPr>
              <a:t>More than half of teens reported continuing drug use because it feels good (29%) or helps them cope with difficulties (23%).</a:t>
            </a:r>
          </a:p>
          <a:p>
            <a:pPr>
              <a:buFont typeface="Arial" panose="020B0604020202020204" pitchFamily="34" charset="0"/>
              <a:buChar char="•"/>
            </a:pPr>
            <a:r>
              <a:rPr lang="en-US" b="0" i="0" u="none" strike="noStrike" dirty="0">
                <a:effectLst/>
                <a:latin typeface="Söhne"/>
              </a:rPr>
              <a:t>Another 7% reported addiction or habit, while 4% felt drug or alcohol use enhanced their sense of self.</a:t>
            </a:r>
          </a:p>
          <a:p>
            <a:pPr>
              <a:buFont typeface="Arial" panose="020B0604020202020204" pitchFamily="34" charset="0"/>
              <a:buChar char="•"/>
            </a:pPr>
            <a:r>
              <a:rPr lang="en-US" b="0" i="0" u="none" strike="noStrike" dirty="0">
                <a:effectLst/>
                <a:latin typeface="Söhne"/>
              </a:rPr>
              <a:t>For teens experiencing traumatic stress, substance use may serve as a coping strategy to deal with stress or avoid negative emotions.</a:t>
            </a:r>
          </a:p>
          <a:p>
            <a:endParaRPr lang="en-US" sz="1800" dirty="0"/>
          </a:p>
        </p:txBody>
      </p:sp>
    </p:spTree>
    <p:extLst>
      <p:ext uri="{BB962C8B-B14F-4D97-AF65-F5344CB8AC3E}">
        <p14:creationId xmlns:p14="http://schemas.microsoft.com/office/powerpoint/2010/main" val="42157140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10.xml><?xml version="1.0" encoding="utf-8"?>
<p:tagLst xmlns:a="http://schemas.openxmlformats.org/drawingml/2006/main" xmlns:r="http://schemas.openxmlformats.org/officeDocument/2006/relationships" xmlns:p="http://schemas.openxmlformats.org/presentationml/2006/main">
  <p:tag name="TIMING" val="|18.1"/>
</p:tagLst>
</file>

<file path=ppt/tags/tag11.xml><?xml version="1.0" encoding="utf-8"?>
<p:tagLst xmlns:a="http://schemas.openxmlformats.org/drawingml/2006/main" xmlns:r="http://schemas.openxmlformats.org/officeDocument/2006/relationships" xmlns:p="http://schemas.openxmlformats.org/presentationml/2006/main">
  <p:tag name="TIMING" val="|19.9|17.7"/>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6.3|15.5|22.4"/>
</p:tagLst>
</file>

<file path=ppt/tags/tag4.xml><?xml version="1.0" encoding="utf-8"?>
<p:tagLst xmlns:a="http://schemas.openxmlformats.org/drawingml/2006/main" xmlns:r="http://schemas.openxmlformats.org/officeDocument/2006/relationships" xmlns:p="http://schemas.openxmlformats.org/presentationml/2006/main">
  <p:tag name="TIMING" val="|6.3|15.5|22.4"/>
</p:tagLst>
</file>

<file path=ppt/tags/tag5.xml><?xml version="1.0" encoding="utf-8"?>
<p:tagLst xmlns:a="http://schemas.openxmlformats.org/drawingml/2006/main" xmlns:r="http://schemas.openxmlformats.org/officeDocument/2006/relationships" xmlns:p="http://schemas.openxmlformats.org/presentationml/2006/main">
  <p:tag name="TIMING" val="|6.3|15.5|22.4"/>
</p:tagLst>
</file>

<file path=ppt/tags/tag6.xml><?xml version="1.0" encoding="utf-8"?>
<p:tagLst xmlns:a="http://schemas.openxmlformats.org/drawingml/2006/main" xmlns:r="http://schemas.openxmlformats.org/officeDocument/2006/relationships" xmlns:p="http://schemas.openxmlformats.org/presentationml/2006/main">
  <p:tag name="TIMING" val="|7.9|25.1"/>
</p:tagLst>
</file>

<file path=ppt/tags/tag7.xml><?xml version="1.0" encoding="utf-8"?>
<p:tagLst xmlns:a="http://schemas.openxmlformats.org/drawingml/2006/main" xmlns:r="http://schemas.openxmlformats.org/officeDocument/2006/relationships" xmlns:p="http://schemas.openxmlformats.org/presentationml/2006/main">
  <p:tag name="TIMING" val="|7.9|25.1"/>
</p:tagLst>
</file>

<file path=ppt/tags/tag8.xml><?xml version="1.0" encoding="utf-8"?>
<p:tagLst xmlns:a="http://schemas.openxmlformats.org/drawingml/2006/main" xmlns:r="http://schemas.openxmlformats.org/officeDocument/2006/relationships" xmlns:p="http://schemas.openxmlformats.org/presentationml/2006/main">
  <p:tag name="TIMING" val="|7.9|25.1"/>
</p:tagLst>
</file>

<file path=ppt/tags/tag9.xml><?xml version="1.0" encoding="utf-8"?>
<p:tagLst xmlns:a="http://schemas.openxmlformats.org/drawingml/2006/main" xmlns:r="http://schemas.openxmlformats.org/officeDocument/2006/relationships" xmlns:p="http://schemas.openxmlformats.org/presentationml/2006/main">
  <p:tag name="TIMING" val="|8|5.5|5.3"/>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11796</TotalTime>
  <Words>11989</Words>
  <Application>Microsoft Macintosh PowerPoint</Application>
  <PresentationFormat>Widescreen</PresentationFormat>
  <Paragraphs>1314</Paragraphs>
  <Slides>83</Slides>
  <Notes>76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83</vt:i4>
      </vt:variant>
    </vt:vector>
  </HeadingPairs>
  <TitlesOfParts>
    <vt:vector size="94" baseType="lpstr">
      <vt:lpstr>Arial</vt:lpstr>
      <vt:lpstr>Calibri</vt:lpstr>
      <vt:lpstr>Candara</vt:lpstr>
      <vt:lpstr>Franklin Gothic Book</vt:lpstr>
      <vt:lpstr>Lato Bold</vt:lpstr>
      <vt:lpstr>Lato Light</vt:lpstr>
      <vt:lpstr>Lato Regular</vt:lpstr>
      <vt:lpstr>Open Sans Light</vt:lpstr>
      <vt:lpstr>Söhne</vt:lpstr>
      <vt:lpstr>Wingdings</vt:lpstr>
      <vt:lpstr>Crop</vt:lpstr>
      <vt:lpstr>The Adolescent Brain and the Disease of Addiction</vt:lpstr>
      <vt:lpstr>Agenda for the Day </vt:lpstr>
      <vt:lpstr>Introductions</vt:lpstr>
      <vt:lpstr>Group Agreements </vt:lpstr>
      <vt:lpstr>Question????</vt:lpstr>
      <vt:lpstr>Why Do Adolescents Use?</vt:lpstr>
      <vt:lpstr>Setting The Stage</vt:lpstr>
      <vt:lpstr>Reasons for Initiation</vt:lpstr>
      <vt:lpstr>Reasons for Continuing Use</vt:lpstr>
      <vt:lpstr>Reasons for Quitting</vt:lpstr>
      <vt:lpstr>Consequences</vt:lpstr>
      <vt:lpstr>Specific risks of drug use:</vt:lpstr>
      <vt:lpstr>In-Home Indicators of Potential  Parental Substance Use</vt:lpstr>
      <vt:lpstr>Effects of Substance Use Disorders  on Family Functioning</vt:lpstr>
      <vt:lpstr>PowerPoint Presentation</vt:lpstr>
      <vt:lpstr>PowerPoint Presentation</vt:lpstr>
      <vt:lpstr>PowerPoint Presentation</vt:lpstr>
      <vt:lpstr>Addiction is a chronic brain disease.  Like other diseases, addiction should be treated medically.</vt:lpstr>
      <vt:lpstr>Addiction Definition</vt:lpstr>
      <vt:lpstr>Addiction Definition</vt:lpstr>
      <vt:lpstr>Addiction Definition</vt:lpstr>
      <vt:lpstr>Addiction Definition</vt:lpstr>
      <vt:lpstr>Addiction Definition</vt:lpstr>
      <vt:lpstr>Continuum of substance use</vt:lpstr>
      <vt:lpstr>Continuum of substance use Harms can occur at any point and should be addressed, regardless of where the person is on the continuum.</vt:lpstr>
      <vt:lpstr>Continuum of substance use Harms can occur at any point and should be addressed, regardless of where the person is on the continuum.</vt:lpstr>
      <vt:lpstr>Continuum of substance use Harms can occur at any point and should be addressed, regardless of where the person is on the continuum.</vt:lpstr>
      <vt:lpstr>Addiction Video </vt:lpstr>
      <vt:lpstr>How many Americans are affected?</vt:lpstr>
      <vt:lpstr>Treatment Barriers</vt:lpstr>
      <vt:lpstr>PowerPoint Presentation</vt:lpstr>
      <vt:lpstr>53 Million Illicit Drug Use - 2018</vt:lpstr>
      <vt:lpstr>Treatment Barriers</vt:lpstr>
      <vt:lpstr>PowerPoint Presentation</vt:lpstr>
      <vt:lpstr>PowerPoint Presentation</vt:lpstr>
      <vt:lpstr>PowerPoint Presentation</vt:lpstr>
      <vt:lpstr>Language</vt:lpstr>
      <vt:lpstr>Language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Trauma and Risk of Developing SUD</vt:lpstr>
      <vt:lpstr>Experience Four or More Traumatic Events</vt:lpstr>
      <vt:lpstr>PowerPoint Presentation</vt:lpstr>
      <vt:lpstr>Video Overview</vt:lpstr>
      <vt:lpstr>PowerPoint Presentation</vt:lpstr>
      <vt:lpstr>PowerPoint Presentation</vt:lpstr>
      <vt:lpstr>PowerPoint Presentation</vt:lpstr>
      <vt:lpstr>Limbic System and the Reward Pathway</vt:lpstr>
      <vt:lpstr>PowerPoint Presentation</vt:lpstr>
      <vt:lpstr>PowerPoint Presentation</vt:lpstr>
      <vt:lpstr>Substances Flood the Brain with Dopamine</vt:lpstr>
      <vt:lpstr>​Reliance – Tolerance – Self-Control</vt:lpstr>
      <vt:lpstr>Over time, substance use changes the brain</vt:lpstr>
      <vt:lpstr>Substance use changes the brain</vt:lpstr>
      <vt:lpstr>PowerPoint Presentation</vt:lpstr>
      <vt:lpstr>PowerPoint Presentation</vt:lpstr>
      <vt:lpstr>Withdrawal</vt:lpstr>
      <vt:lpstr>Withdrawal</vt:lpstr>
      <vt:lpstr>The Two Stages of Withdrawal</vt:lpstr>
      <vt:lpstr>PowerPoint Presentation</vt:lpstr>
      <vt:lpstr>What are the different Levels of Care?</vt:lpstr>
      <vt:lpstr>PowerPoint Presentation</vt:lpstr>
      <vt:lpstr>SUD Involves Cycles of Setback &amp; Remission</vt:lpstr>
      <vt:lpstr>PowerPoint Presentation</vt:lpstr>
      <vt:lpstr>PowerPoint Presentation</vt:lpstr>
      <vt:lpstr>PowerPoint Presentation</vt:lpstr>
      <vt:lpstr>PowerPoint Presentation</vt:lpstr>
      <vt:lpstr>Medical Definition of Neuroplasticity</vt:lpstr>
      <vt:lpstr>Neuroplasticity can result from</vt:lpstr>
      <vt:lpstr>KEY Points</vt:lpstr>
      <vt:lpstr>PowerPoint Presentation</vt:lpstr>
      <vt:lpstr>Our brains have the power to change</vt:lpstr>
      <vt:lpstr>PowerPoint Presentation</vt:lpstr>
      <vt:lpstr>PowerPoint Presentation</vt:lpstr>
      <vt:lpstr>One Pill can Kill</vt:lpstr>
      <vt:lpstr>Neil Gaer, MPA, LADC ngaer@me.com 860 324-9313 https://www.linkedin.com/in/ngaer/  </vt:lpstr>
      <vt:lpstr>Visit OverdoseLifeline.org Advocacy – Education – Support –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Laysaver Naloxone Training</dc:title>
  <dc:creator>Kourtnaye Sturgeon</dc:creator>
  <cp:lastModifiedBy>Neil Gaer</cp:lastModifiedBy>
  <cp:revision>504</cp:revision>
  <cp:lastPrinted>2022-06-08T21:43:49Z</cp:lastPrinted>
  <dcterms:created xsi:type="dcterms:W3CDTF">2016-06-24T15:33:54Z</dcterms:created>
  <dcterms:modified xsi:type="dcterms:W3CDTF">2024-04-26T16:46:36Z</dcterms:modified>
</cp:coreProperties>
</file>